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9" name="28 Başlık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16" name="15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9.04.2019</a:t>
            </a:fld>
            <a:endParaRPr lang="tr-TR" dirty="0"/>
          </a:p>
        </p:txBody>
      </p:sp>
      <p:sp>
        <p:nvSpPr>
          <p:cNvPr id="2" name="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15" name="14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9.04.2019</a:t>
            </a:fld>
            <a:endParaRPr lang="tr-TR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9.04.2019</a:t>
            </a:fld>
            <a:endParaRPr lang="tr-TR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27" name="26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5" name="2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9.04.2019</a:t>
            </a:fld>
            <a:endParaRPr lang="tr-TR" dirty="0"/>
          </a:p>
        </p:txBody>
      </p:sp>
      <p:sp>
        <p:nvSpPr>
          <p:cNvPr id="19" name="18 Altbilgi Yer Tutucusu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tr-TR" dirty="0"/>
          </a:p>
        </p:txBody>
      </p:sp>
      <p:sp>
        <p:nvSpPr>
          <p:cNvPr id="16" name="1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6" name="5 Metin Yer Tutucusu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9" name="18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9.04.2019</a:t>
            </a:fld>
            <a:endParaRPr lang="tr-TR" dirty="0"/>
          </a:p>
        </p:txBody>
      </p:sp>
      <p:sp>
        <p:nvSpPr>
          <p:cNvPr id="11" name="10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16" name="1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 dirty="0"/>
          </a:p>
        </p:txBody>
      </p:sp>
      <p:sp>
        <p:nvSpPr>
          <p:cNvPr id="8" name="7 Başlık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19 Başlık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4" name="13 İçerik Yer Tutucusu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1" name="20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9.04.2019</a:t>
            </a:fld>
            <a:endParaRPr lang="tr-TR" dirty="0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1" name="30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28 Başlık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25" name="24 Metin Yer Tutucusu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8" name="27 İçerik Yer Tutucusu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9.04.2019</a:t>
            </a:fld>
            <a:endParaRPr lang="tr-TR" dirty="0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 dirty="0"/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29 Başlık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2" name="1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9.04.2019</a:t>
            </a:fld>
            <a:endParaRPr lang="tr-TR" dirty="0"/>
          </a:p>
        </p:txBody>
      </p:sp>
      <p:sp>
        <p:nvSpPr>
          <p:cNvPr id="21" name="20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9.04.2019</a:t>
            </a:fld>
            <a:endParaRPr lang="tr-TR" dirty="0"/>
          </a:p>
        </p:txBody>
      </p:sp>
      <p:sp>
        <p:nvSpPr>
          <p:cNvPr id="24" name="2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2" name="11 Başlık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26" name="25 Metin Yer Tutucusu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4" name="13 İçerik Yer Tutucusu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5" name="2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9.04.2019</a:t>
            </a:fld>
            <a:endParaRPr lang="tr-TR" dirty="0"/>
          </a:p>
        </p:txBody>
      </p:sp>
      <p:sp>
        <p:nvSpPr>
          <p:cNvPr id="29" name="2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Resim Yer Tutucusu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dirty="0" smtClean="0"/>
              <a:t>Resim eklemek için simgeyi tıklatın</a:t>
            </a:r>
            <a:endParaRPr kumimoji="0" lang="en-US" dirty="0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9.04.2019</a:t>
            </a:fld>
            <a:endParaRPr lang="tr-TR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1" name="30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 dirty="0"/>
          </a:p>
        </p:txBody>
      </p:sp>
      <p:sp>
        <p:nvSpPr>
          <p:cNvPr id="17" name="16 Başlık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26" name="25 Metin Yer Tutucusu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8" name="7 Metin Yer Tutucusu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1" name="10 Veri Yer Tutucusu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9.04.2019</a:t>
            </a:fld>
            <a:endParaRPr lang="tr-TR" dirty="0"/>
          </a:p>
        </p:txBody>
      </p:sp>
      <p:sp>
        <p:nvSpPr>
          <p:cNvPr id="28" name="27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tr-TR" dirty="0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 dirty="0"/>
          </a:p>
        </p:txBody>
      </p:sp>
      <p:sp>
        <p:nvSpPr>
          <p:cNvPr id="10" name="9 Başlık Yer Tutucusu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2" name="11 Düz Bağlayıcı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sz="8800" dirty="0" smtClean="0">
                <a:solidFill>
                  <a:srgbClr val="FF0000"/>
                </a:solidFill>
              </a:rPr>
              <a:t>Sıfatlar (ön ad)</a:t>
            </a:r>
            <a:endParaRPr lang="tr-TR" sz="88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dissolve/>
    <p:sndAc>
      <p:stSnd>
        <p:snd r:embed="rId2" name="bomb.wav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Sıfat türleri</a:t>
            </a:r>
            <a:endParaRPr lang="tr-TR" dirty="0"/>
          </a:p>
        </p:txBody>
      </p:sp>
      <p:pic>
        <p:nvPicPr>
          <p:cNvPr id="6" name="5 İçerik Yer Tutucusu" descr="sifatlar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95450" y="2464594"/>
            <a:ext cx="5905500" cy="2705100"/>
          </a:xfrm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8186766" cy="1162050"/>
          </a:xfrm>
        </p:spPr>
        <p:txBody>
          <a:bodyPr>
            <a:normAutofit/>
          </a:bodyPr>
          <a:lstStyle/>
          <a:p>
            <a:pPr marL="457200" indent="-457200"/>
            <a:r>
              <a:rPr lang="tr-TR" dirty="0" smtClean="0"/>
              <a:t>                         </a:t>
            </a:r>
            <a:r>
              <a:rPr lang="tr-TR" dirty="0" smtClean="0">
                <a:solidFill>
                  <a:srgbClr val="FF0000"/>
                </a:solidFill>
              </a:rPr>
              <a:t>          </a:t>
            </a:r>
            <a:r>
              <a:rPr lang="tr-TR" sz="5400" dirty="0" smtClean="0">
                <a:solidFill>
                  <a:srgbClr val="FF0000"/>
                </a:solidFill>
              </a:rPr>
              <a:t>Niteleme sıfatı</a:t>
            </a:r>
            <a:endParaRPr lang="tr-TR" sz="5400" dirty="0">
              <a:solidFill>
                <a:srgbClr val="FF0000"/>
              </a:solidFill>
            </a:endParaRPr>
          </a:p>
        </p:txBody>
      </p:sp>
      <p:sp>
        <p:nvSpPr>
          <p:cNvPr id="4" name="3 Metin Yer Tutucusu"/>
          <p:cNvSpPr>
            <a:spLocks noGrp="1"/>
          </p:cNvSpPr>
          <p:nvPr>
            <p:ph type="body" idx="2"/>
          </p:nvPr>
        </p:nvSpPr>
        <p:spPr>
          <a:xfrm>
            <a:off x="457200" y="1571612"/>
            <a:ext cx="8401080" cy="4554551"/>
          </a:xfrm>
        </p:spPr>
        <p:txBody>
          <a:bodyPr/>
          <a:lstStyle/>
          <a:p>
            <a:r>
              <a:rPr lang="tr-TR" sz="2400" dirty="0" smtClean="0"/>
              <a:t>İsimlerin şeklini,durumunu,hareketini,</a:t>
            </a:r>
          </a:p>
          <a:p>
            <a:r>
              <a:rPr lang="tr-TR" sz="2400" dirty="0" smtClean="0"/>
              <a:t>rengini, Kısacası kalıcı  özelliklerini gösteren  Sıfatlardır.Niteleme sıfatları isimlere sorulan’’nasıl’’ sorusunun cevabıdır.</a:t>
            </a:r>
          </a:p>
          <a:p>
            <a:pPr>
              <a:buFont typeface="Arial" pitchFamily="34" charset="0"/>
              <a:buChar char="•"/>
            </a:pPr>
            <a:r>
              <a:rPr lang="tr-TR" sz="2400" dirty="0" smtClean="0"/>
              <a:t>Penceresinden kavak ağaçları görünen /bir sağlık ocağı</a:t>
            </a:r>
          </a:p>
          <a:p>
            <a:endParaRPr lang="tr-TR" sz="2400" dirty="0" smtClean="0"/>
          </a:p>
          <a:p>
            <a:endParaRPr lang="tr-TR" dirty="0" smtClean="0"/>
          </a:p>
          <a:p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8401080" cy="1162050"/>
          </a:xfrm>
        </p:spPr>
        <p:txBody>
          <a:bodyPr>
            <a:normAutofit/>
          </a:bodyPr>
          <a:lstStyle/>
          <a:p>
            <a:r>
              <a:rPr lang="tr-TR" dirty="0" smtClean="0"/>
              <a:t>                          </a:t>
            </a:r>
            <a:r>
              <a:rPr lang="tr-TR" sz="5400" dirty="0" smtClean="0">
                <a:solidFill>
                  <a:srgbClr val="FF0000"/>
                </a:solidFill>
              </a:rPr>
              <a:t>BELİRTME</a:t>
            </a:r>
            <a:r>
              <a:rPr lang="tr-TR" dirty="0" smtClean="0">
                <a:solidFill>
                  <a:srgbClr val="FF0000"/>
                </a:solidFill>
              </a:rPr>
              <a:t> </a:t>
            </a:r>
            <a:r>
              <a:rPr lang="tr-TR" sz="5400" dirty="0" smtClean="0">
                <a:solidFill>
                  <a:srgbClr val="FF0000"/>
                </a:solidFill>
              </a:rPr>
              <a:t>SIFATI</a:t>
            </a:r>
            <a:endParaRPr lang="tr-TR" sz="5400" dirty="0">
              <a:solidFill>
                <a:srgbClr val="FF0000"/>
              </a:solidFill>
            </a:endParaRPr>
          </a:p>
        </p:txBody>
      </p:sp>
      <p:sp>
        <p:nvSpPr>
          <p:cNvPr id="4" name="3 Metin Yer Tutucusu"/>
          <p:cNvSpPr>
            <a:spLocks noGrp="1"/>
          </p:cNvSpPr>
          <p:nvPr>
            <p:ph type="body" idx="2"/>
          </p:nvPr>
        </p:nvSpPr>
        <p:spPr>
          <a:xfrm>
            <a:off x="214282" y="1428736"/>
            <a:ext cx="8786874" cy="5214974"/>
          </a:xfrm>
        </p:spPr>
        <p:txBody>
          <a:bodyPr>
            <a:normAutofit/>
          </a:bodyPr>
          <a:lstStyle/>
          <a:p>
            <a:r>
              <a:rPr lang="tr-TR" sz="2400" dirty="0" smtClean="0"/>
              <a:t>İsimleri sayı yönünden tamamlayan ;yerlerini işaret eden ; özelliklerini </a:t>
            </a:r>
          </a:p>
          <a:p>
            <a:r>
              <a:rPr lang="tr-TR" sz="2400" dirty="0" smtClean="0"/>
              <a:t>belli belirsiz olarak bildiren;onların özelliklerini soran sıfatların  tümüne belirtme sıfatları denir .belirtme sıfatları denir. Belirtme sıfatları varlıkların geçici özelliklerini bildirirler.</a:t>
            </a:r>
          </a:p>
          <a:p>
            <a:pPr>
              <a:buFont typeface="Arial" pitchFamily="34" charset="0"/>
              <a:buChar char="•"/>
            </a:pPr>
            <a:endParaRPr lang="tr-TR" sz="2400" dirty="0" smtClean="0"/>
          </a:p>
          <a:p>
            <a:r>
              <a:rPr lang="tr-TR" sz="2400" dirty="0" smtClean="0"/>
              <a:t>Bu adam ,o adam,şuradaki adam  </a:t>
            </a:r>
          </a:p>
          <a:p>
            <a:pPr marL="457200" indent="-457200">
              <a:buFont typeface="+mj-lt"/>
              <a:buAutoNum type="alphaUcPeriod"/>
            </a:pPr>
            <a:r>
              <a:rPr lang="tr-TR" sz="2400" dirty="0" smtClean="0">
                <a:solidFill>
                  <a:srgbClr val="FF0000"/>
                </a:solidFill>
              </a:rPr>
              <a:t>İşaret  sıfatları</a:t>
            </a:r>
          </a:p>
          <a:p>
            <a:pPr marL="457200" indent="-457200"/>
            <a:r>
              <a:rPr lang="tr-TR" sz="2400" dirty="0" smtClean="0">
                <a:solidFill>
                  <a:srgbClr val="FF0000"/>
                </a:solidFill>
              </a:rPr>
              <a:t> </a:t>
            </a:r>
            <a:r>
              <a:rPr lang="tr-TR" sz="2400" dirty="0" smtClean="0"/>
              <a:t>isimleri işaret ederek belirten ve yerlerini bildiren sıfatlardır.</a:t>
            </a:r>
          </a:p>
          <a:p>
            <a:pPr marL="457200" indent="-457200"/>
            <a:r>
              <a:rPr lang="tr-TR" sz="2400" dirty="0" smtClean="0"/>
              <a:t>“bu,şu,o,öteki,beriki,böyle,şöyle”</a:t>
            </a:r>
          </a:p>
          <a:p>
            <a:pPr marL="457200" indent="-457200"/>
            <a:endParaRPr lang="tr-TR" sz="2400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Yer Tutucusu"/>
          <p:cNvSpPr>
            <a:spLocks noGrp="1"/>
          </p:cNvSpPr>
          <p:nvPr>
            <p:ph type="body" idx="2"/>
          </p:nvPr>
        </p:nvSpPr>
        <p:spPr>
          <a:xfrm>
            <a:off x="457200" y="357166"/>
            <a:ext cx="8401080" cy="5768997"/>
          </a:xfrm>
        </p:spPr>
        <p:txBody>
          <a:bodyPr>
            <a:normAutofit/>
          </a:bodyPr>
          <a:lstStyle/>
          <a:p>
            <a:r>
              <a:rPr lang="tr-TR" sz="2400" dirty="0" smtClean="0">
                <a:solidFill>
                  <a:srgbClr val="FF0000"/>
                </a:solidFill>
              </a:rPr>
              <a:t>B.Sayı sıfatları</a:t>
            </a:r>
          </a:p>
          <a:p>
            <a:r>
              <a:rPr lang="tr-TR" sz="2400" dirty="0" smtClean="0"/>
              <a:t>İsimlerin sayılarını ,bölümlerini,sıralarını,parçaları kesin olarak</a:t>
            </a:r>
          </a:p>
          <a:p>
            <a:r>
              <a:rPr lang="tr-TR" sz="2400" dirty="0" smtClean="0"/>
              <a:t>Belirten sıfatlardır. Sayı sıfatlarının çeşitleri şunlardır</a:t>
            </a:r>
          </a:p>
          <a:p>
            <a:r>
              <a:rPr lang="tr-TR" sz="2400" dirty="0" smtClean="0">
                <a:solidFill>
                  <a:srgbClr val="FF0000"/>
                </a:solidFill>
              </a:rPr>
              <a:t>-asıl sayı sıfatları</a:t>
            </a:r>
          </a:p>
          <a:p>
            <a:r>
              <a:rPr lang="tr-TR" sz="2400" dirty="0" smtClean="0"/>
              <a:t>İsimleri sayılarını kesin olarak belirten sıfatlardır:</a:t>
            </a:r>
          </a:p>
          <a:p>
            <a:pPr>
              <a:buFont typeface="Arial" pitchFamily="34" charset="0"/>
              <a:buChar char="•"/>
            </a:pPr>
            <a:r>
              <a:rPr lang="tr-TR" sz="2400" dirty="0" smtClean="0"/>
              <a:t>Her gün </a:t>
            </a:r>
            <a:r>
              <a:rPr lang="tr-TR" sz="2400" dirty="0" smtClean="0">
                <a:solidFill>
                  <a:srgbClr val="00B0F0"/>
                </a:solidFill>
              </a:rPr>
              <a:t>iki</a:t>
            </a:r>
            <a:r>
              <a:rPr lang="tr-TR" sz="2400" dirty="0" smtClean="0">
                <a:solidFill>
                  <a:srgbClr val="FFC000"/>
                </a:solidFill>
              </a:rPr>
              <a:t> </a:t>
            </a:r>
            <a:r>
              <a:rPr lang="tr-TR" sz="2400" dirty="0" smtClean="0"/>
              <a:t>saat ders çalışır</a:t>
            </a:r>
          </a:p>
          <a:p>
            <a:r>
              <a:rPr lang="tr-TR" sz="2400" dirty="0" smtClean="0">
                <a:solidFill>
                  <a:srgbClr val="FF0000"/>
                </a:solidFill>
              </a:rPr>
              <a:t>-sıra sayı sıfatları</a:t>
            </a:r>
            <a:endParaRPr lang="tr-TR" sz="2400" dirty="0" smtClean="0"/>
          </a:p>
          <a:p>
            <a:r>
              <a:rPr lang="tr-TR" sz="2400" dirty="0" smtClean="0"/>
              <a:t>“-nci” eki  yada nokta kullanılır .isimlerin sıralarını, derecelerini belirten sıfatlardır.</a:t>
            </a:r>
          </a:p>
          <a:p>
            <a:pPr>
              <a:buFont typeface="Arial" pitchFamily="34" charset="0"/>
              <a:buChar char="•"/>
            </a:pPr>
            <a:r>
              <a:rPr lang="tr-TR" sz="2400" dirty="0" smtClean="0"/>
              <a:t>77.yıl,11’inci bölük,</a:t>
            </a:r>
            <a:endParaRPr lang="tr-TR" sz="2400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Yer Tutucusu"/>
          <p:cNvSpPr>
            <a:spLocks noGrp="1"/>
          </p:cNvSpPr>
          <p:nvPr>
            <p:ph type="body" idx="2"/>
          </p:nvPr>
        </p:nvSpPr>
        <p:spPr>
          <a:xfrm>
            <a:off x="381000" y="857232"/>
            <a:ext cx="8477280" cy="5268931"/>
          </a:xfrm>
        </p:spPr>
        <p:txBody>
          <a:bodyPr>
            <a:normAutofit/>
          </a:bodyPr>
          <a:lstStyle/>
          <a:p>
            <a:r>
              <a:rPr lang="tr-TR" sz="2400" dirty="0" smtClean="0">
                <a:solidFill>
                  <a:srgbClr val="C00000"/>
                </a:solidFill>
              </a:rPr>
              <a:t>-kesir sayı sıfatı</a:t>
            </a:r>
          </a:p>
          <a:p>
            <a:r>
              <a:rPr lang="tr-TR" sz="2400" dirty="0" smtClean="0">
                <a:solidFill>
                  <a:schemeClr val="tx1"/>
                </a:solidFill>
              </a:rPr>
              <a:t>İsimlerin, bütününün kaçta kaçı olduğunu  gösteren sıfatlardır </a:t>
            </a:r>
          </a:p>
          <a:p>
            <a:pPr>
              <a:buFont typeface="Arial" pitchFamily="34" charset="0"/>
              <a:buChar char="•"/>
            </a:pPr>
            <a:r>
              <a:rPr lang="tr-TR" sz="2400" dirty="0" smtClean="0">
                <a:solidFill>
                  <a:schemeClr val="tx1"/>
                </a:solidFill>
              </a:rPr>
              <a:t>Yüzde bir ihtimal</a:t>
            </a:r>
          </a:p>
          <a:p>
            <a:r>
              <a:rPr lang="tr-TR" sz="2400" dirty="0" smtClean="0">
                <a:solidFill>
                  <a:srgbClr val="FF0000"/>
                </a:solidFill>
              </a:rPr>
              <a:t>-üleştirme sayı sıfatları</a:t>
            </a:r>
          </a:p>
          <a:p>
            <a:r>
              <a:rPr lang="tr-TR" sz="2400" dirty="0" smtClean="0">
                <a:solidFill>
                  <a:schemeClr val="tx1"/>
                </a:solidFill>
              </a:rPr>
              <a:t>İsimlerin bölümlere ayrıldığını , bölüştürüldüğünü  gösteren sıfatlardır .”-(ş)er” ekiyle yapılır.</a:t>
            </a:r>
          </a:p>
        </p:txBody>
      </p:sp>
    </p:spTree>
  </p:cSld>
  <p:clrMapOvr>
    <a:masterClrMapping/>
  </p:clrMapOvr>
  <p:transition>
    <p:pull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285720" y="285728"/>
            <a:ext cx="8572560" cy="6357982"/>
          </a:xfrm>
        </p:spPr>
        <p:txBody>
          <a:bodyPr>
            <a:normAutofit/>
          </a:bodyPr>
          <a:lstStyle/>
          <a:p>
            <a:r>
              <a:rPr lang="tr-TR" sz="2400" dirty="0" smtClean="0">
                <a:solidFill>
                  <a:srgbClr val="FF0000"/>
                </a:solidFill>
              </a:rPr>
              <a:t>C.Belgisiz sıfatlar </a:t>
            </a:r>
          </a:p>
          <a:p>
            <a:r>
              <a:rPr lang="tr-TR" sz="2400" b="1" dirty="0" smtClean="0"/>
              <a:t>İsimlerin sayılarını ve miktarlarını kesin olarak değil, yaklaşık, aşağı yukarı, belli belirsiz bildiren sıfatlardır.</a:t>
            </a:r>
          </a:p>
          <a:p>
            <a:endParaRPr lang="tr-TR" sz="2400" b="1" dirty="0" smtClean="0">
              <a:solidFill>
                <a:schemeClr val="tx1"/>
              </a:solidFill>
            </a:endParaRPr>
          </a:p>
          <a:p>
            <a:r>
              <a:rPr lang="tr-TR" sz="2400" b="1" i="1" dirty="0" smtClean="0"/>
              <a:t>"bir, birkaç, birçok, az, çok, biraz, birtakım, bütün, bazı, tüm, her, hiçbir, herhangi bir, kimi...</a:t>
            </a:r>
          </a:p>
          <a:p>
            <a:endParaRPr lang="tr-TR" sz="2400" b="1" i="1" dirty="0" smtClean="0">
              <a:solidFill>
                <a:schemeClr val="tx1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tr-TR" sz="2400" dirty="0" smtClean="0"/>
              <a:t>başka / </a:t>
            </a:r>
            <a:r>
              <a:rPr lang="tr-TR" sz="2400" u="sng" dirty="0" smtClean="0"/>
              <a:t>bir</a:t>
            </a:r>
            <a:r>
              <a:rPr lang="tr-TR" sz="2400" dirty="0" smtClean="0"/>
              <a:t> / boyut,</a:t>
            </a:r>
            <a:r>
              <a:rPr lang="tr-TR" sz="2400" u="sng" dirty="0" smtClean="0"/>
              <a:t>kimi</a:t>
            </a:r>
            <a:r>
              <a:rPr lang="tr-TR" sz="2400" dirty="0" smtClean="0"/>
              <a:t> insanlar,</a:t>
            </a:r>
          </a:p>
          <a:p>
            <a:r>
              <a:rPr lang="tr-TR" sz="2400" b="1" dirty="0" smtClean="0">
                <a:solidFill>
                  <a:srgbClr val="FF0000"/>
                </a:solidFill>
              </a:rPr>
              <a:t>D. Soru Sıfatları</a:t>
            </a:r>
          </a:p>
          <a:p>
            <a:r>
              <a:rPr lang="tr-TR" sz="2400" dirty="0" smtClean="0"/>
              <a:t>Soru sıfatları, isimlerin nitelik ve niceliklerini soru yoluyla öğrenmeyi amaçlayan, cevapları da herhangi bir sıfat olan kelimelerdir.</a:t>
            </a:r>
          </a:p>
          <a:p>
            <a:r>
              <a:rPr lang="tr-TR" sz="2400" b="1" dirty="0" smtClean="0"/>
              <a:t>"ne, nasıl, nice, ne gibi, ne biçim, kaç, kaçıncı, kaçar, hangi, ne türlü..."</a:t>
            </a:r>
            <a:endParaRPr lang="tr-TR" sz="2400" dirty="0" smtClean="0">
              <a:solidFill>
                <a:schemeClr val="tx1"/>
              </a:solidFill>
            </a:endParaRPr>
          </a:p>
          <a:p>
            <a:pPr>
              <a:buFont typeface="Arial" pitchFamily="34" charset="0"/>
              <a:buChar char="•"/>
            </a:pPr>
            <a:endParaRPr lang="tr-TR" sz="2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214282" y="214290"/>
            <a:ext cx="8715436" cy="6429420"/>
          </a:xfrm>
        </p:spPr>
        <p:txBody>
          <a:bodyPr/>
          <a:lstStyle/>
          <a:p>
            <a:r>
              <a:rPr lang="tr-TR" sz="2400" b="1" dirty="0" smtClean="0">
                <a:solidFill>
                  <a:srgbClr val="FF0000"/>
                </a:solidFill>
              </a:rPr>
              <a:t>E.İşaret (Gösterme) Sıfatları</a:t>
            </a:r>
            <a:endParaRPr lang="tr-TR" sz="2400" b="1" dirty="0" smtClean="0">
              <a:solidFill>
                <a:schemeClr val="tx1"/>
              </a:solidFill>
            </a:endParaRPr>
          </a:p>
          <a:p>
            <a:r>
              <a:rPr lang="tr-TR" sz="2400" dirty="0" smtClean="0"/>
              <a:t>Önünde kullanıldıkları adı işaret yoluyla belirten sıfatlardır.</a:t>
            </a:r>
            <a:endParaRPr lang="tr-TR" sz="2400" dirty="0" smtClean="0">
              <a:solidFill>
                <a:srgbClr val="FF0000"/>
              </a:solidFill>
            </a:endParaRPr>
          </a:p>
          <a:p>
            <a:endParaRPr lang="tr-TR" dirty="0" smtClean="0">
              <a:solidFill>
                <a:schemeClr val="tx1"/>
              </a:solidFill>
            </a:endParaRPr>
          </a:p>
          <a:p>
            <a:r>
              <a:rPr lang="tr-TR" sz="2400" b="1" dirty="0" smtClean="0"/>
              <a:t>"Bu, şu, o, böyle, şöyle, öyle, öte, beri, öteki, beriki,</a:t>
            </a:r>
          </a:p>
          <a:p>
            <a:endParaRPr lang="tr-TR" sz="2400" b="1" dirty="0" smtClean="0">
              <a:solidFill>
                <a:schemeClr val="tx1"/>
              </a:solidFill>
            </a:endParaRPr>
          </a:p>
          <a:p>
            <a:r>
              <a:rPr lang="tr-TR" sz="2400" b="1" dirty="0" smtClean="0"/>
              <a:t>bu</a:t>
            </a:r>
            <a:r>
              <a:rPr lang="tr-TR" sz="2400" dirty="0" smtClean="0"/>
              <a:t> ev</a:t>
            </a:r>
          </a:p>
          <a:p>
            <a:r>
              <a:rPr lang="tr-TR" sz="2400" b="1" dirty="0" smtClean="0"/>
              <a:t>şu</a:t>
            </a:r>
            <a:r>
              <a:rPr lang="tr-TR" sz="2400" dirty="0" smtClean="0"/>
              <a:t> ağaç</a:t>
            </a:r>
          </a:p>
          <a:p>
            <a:r>
              <a:rPr lang="tr-TR" sz="2400" b="1" dirty="0" smtClean="0"/>
              <a:t>o</a:t>
            </a:r>
            <a:r>
              <a:rPr lang="tr-TR" sz="2400" dirty="0" smtClean="0"/>
              <a:t> okul</a:t>
            </a:r>
          </a:p>
          <a:p>
            <a:endParaRPr lang="tr-TR" sz="2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pull dir="lu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ezinti">
  <a:themeElements>
    <a:clrScheme name="Gezinti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Gezinti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Gezinti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413</TotalTime>
  <Words>239</Words>
  <Application>Microsoft Office PowerPoint</Application>
  <PresentationFormat>Ekran Gösterisi (4:3)</PresentationFormat>
  <Paragraphs>47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3" baseType="lpstr">
      <vt:lpstr>Arial</vt:lpstr>
      <vt:lpstr>Franklin Gothic Book</vt:lpstr>
      <vt:lpstr>Franklin Gothic Medium</vt:lpstr>
      <vt:lpstr>Wingdings 2</vt:lpstr>
      <vt:lpstr>Gezinti</vt:lpstr>
      <vt:lpstr>Sıfatlar (ön ad)</vt:lpstr>
      <vt:lpstr>Sıfat türleri</vt:lpstr>
      <vt:lpstr>                                   Niteleme sıfatı</vt:lpstr>
      <vt:lpstr>                          BELİRTME SIFATI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Sıfatlar (ön ad)</dc:title>
  <dc:creator>ev</dc:creator>
  <cp:lastModifiedBy>Yasin SARGIN</cp:lastModifiedBy>
  <cp:revision>22</cp:revision>
  <dcterms:created xsi:type="dcterms:W3CDTF">2016-12-13T16:35:51Z</dcterms:created>
  <dcterms:modified xsi:type="dcterms:W3CDTF">2019-04-09T19:45:38Z</dcterms:modified>
</cp:coreProperties>
</file>