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52"/>
  </p:notesMasterIdLst>
  <p:sldIdLst>
    <p:sldId id="257" r:id="rId2"/>
    <p:sldId id="258" r:id="rId3"/>
    <p:sldId id="259" r:id="rId4"/>
    <p:sldId id="260" r:id="rId5"/>
    <p:sldId id="261" r:id="rId6"/>
    <p:sldId id="262" r:id="rId7"/>
    <p:sldId id="263" r:id="rId8"/>
    <p:sldId id="264" r:id="rId9"/>
    <p:sldId id="265" r:id="rId10"/>
    <p:sldId id="266" r:id="rId11"/>
    <p:sldId id="267"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Lst>
  <p:sldSz cx="9144000" cy="6858000" type="screen4x3"/>
  <p:notesSz cx="6858000" cy="9144000"/>
  <p:defaultTextStyle>
    <a:defPPr>
      <a:defRPr lang="tr-TR"/>
    </a:defPPr>
    <a:lvl1pPr algn="ctr" rtl="0" eaLnBrk="0" fontAlgn="base" hangingPunct="0">
      <a:spcBef>
        <a:spcPct val="0"/>
      </a:spcBef>
      <a:spcAft>
        <a:spcPct val="0"/>
      </a:spcAft>
      <a:defRPr sz="2600" kern="1200">
        <a:solidFill>
          <a:schemeClr val="tx1"/>
        </a:solidFill>
        <a:latin typeface="Times New Roman" panose="02020603050405020304" pitchFamily="18" charset="0"/>
        <a:ea typeface="+mn-ea"/>
        <a:cs typeface="+mn-cs"/>
      </a:defRPr>
    </a:lvl1pPr>
    <a:lvl2pPr marL="457200" algn="ctr" rtl="0" eaLnBrk="0" fontAlgn="base" hangingPunct="0">
      <a:spcBef>
        <a:spcPct val="0"/>
      </a:spcBef>
      <a:spcAft>
        <a:spcPct val="0"/>
      </a:spcAft>
      <a:defRPr sz="2600" kern="1200">
        <a:solidFill>
          <a:schemeClr val="tx1"/>
        </a:solidFill>
        <a:latin typeface="Times New Roman" panose="02020603050405020304" pitchFamily="18" charset="0"/>
        <a:ea typeface="+mn-ea"/>
        <a:cs typeface="+mn-cs"/>
      </a:defRPr>
    </a:lvl2pPr>
    <a:lvl3pPr marL="914400" algn="ctr" rtl="0" eaLnBrk="0" fontAlgn="base" hangingPunct="0">
      <a:spcBef>
        <a:spcPct val="0"/>
      </a:spcBef>
      <a:spcAft>
        <a:spcPct val="0"/>
      </a:spcAft>
      <a:defRPr sz="2600" kern="1200">
        <a:solidFill>
          <a:schemeClr val="tx1"/>
        </a:solidFill>
        <a:latin typeface="Times New Roman" panose="02020603050405020304" pitchFamily="18" charset="0"/>
        <a:ea typeface="+mn-ea"/>
        <a:cs typeface="+mn-cs"/>
      </a:defRPr>
    </a:lvl3pPr>
    <a:lvl4pPr marL="1371600" algn="ctr" rtl="0" eaLnBrk="0" fontAlgn="base" hangingPunct="0">
      <a:spcBef>
        <a:spcPct val="0"/>
      </a:spcBef>
      <a:spcAft>
        <a:spcPct val="0"/>
      </a:spcAft>
      <a:defRPr sz="2600" kern="1200">
        <a:solidFill>
          <a:schemeClr val="tx1"/>
        </a:solidFill>
        <a:latin typeface="Times New Roman" panose="02020603050405020304" pitchFamily="18" charset="0"/>
        <a:ea typeface="+mn-ea"/>
        <a:cs typeface="+mn-cs"/>
      </a:defRPr>
    </a:lvl4pPr>
    <a:lvl5pPr marL="1828800" algn="ctr" rtl="0" eaLnBrk="0" fontAlgn="base" hangingPunct="0">
      <a:spcBef>
        <a:spcPct val="0"/>
      </a:spcBef>
      <a:spcAft>
        <a:spcPct val="0"/>
      </a:spcAft>
      <a:defRPr sz="2600" kern="1200">
        <a:solidFill>
          <a:schemeClr val="tx1"/>
        </a:solidFill>
        <a:latin typeface="Times New Roman" panose="02020603050405020304" pitchFamily="18" charset="0"/>
        <a:ea typeface="+mn-ea"/>
        <a:cs typeface="+mn-cs"/>
      </a:defRPr>
    </a:lvl5pPr>
    <a:lvl6pPr marL="2286000" algn="l" defTabSz="914400" rtl="0" eaLnBrk="1" latinLnBrk="0" hangingPunct="1">
      <a:defRPr sz="2600" kern="1200">
        <a:solidFill>
          <a:schemeClr val="tx1"/>
        </a:solidFill>
        <a:latin typeface="Times New Roman" panose="02020603050405020304" pitchFamily="18" charset="0"/>
        <a:ea typeface="+mn-ea"/>
        <a:cs typeface="+mn-cs"/>
      </a:defRPr>
    </a:lvl6pPr>
    <a:lvl7pPr marL="2743200" algn="l" defTabSz="914400" rtl="0" eaLnBrk="1" latinLnBrk="0" hangingPunct="1">
      <a:defRPr sz="2600" kern="1200">
        <a:solidFill>
          <a:schemeClr val="tx1"/>
        </a:solidFill>
        <a:latin typeface="Times New Roman" panose="02020603050405020304" pitchFamily="18" charset="0"/>
        <a:ea typeface="+mn-ea"/>
        <a:cs typeface="+mn-cs"/>
      </a:defRPr>
    </a:lvl7pPr>
    <a:lvl8pPr marL="3200400" algn="l" defTabSz="914400" rtl="0" eaLnBrk="1" latinLnBrk="0" hangingPunct="1">
      <a:defRPr sz="2600" kern="1200">
        <a:solidFill>
          <a:schemeClr val="tx1"/>
        </a:solidFill>
        <a:latin typeface="Times New Roman" panose="02020603050405020304" pitchFamily="18" charset="0"/>
        <a:ea typeface="+mn-ea"/>
        <a:cs typeface="+mn-cs"/>
      </a:defRPr>
    </a:lvl8pPr>
    <a:lvl9pPr marL="3657600" algn="l" defTabSz="914400" rtl="0" eaLnBrk="1" latinLnBrk="0" hangingPunct="1">
      <a:defRPr sz="26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CCFF"/>
    <a:srgbClr val="0066FF"/>
    <a:srgbClr val="3366FF"/>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40" d="100"/>
          <a:sy n="40" d="100"/>
        </p:scale>
        <p:origin x="-148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tr-TR" altLang="tr-TR"/>
          </a:p>
        </p:txBody>
      </p:sp>
      <p:sp>
        <p:nvSpPr>
          <p:cNvPr id="1945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tr-TR" altLang="tr-TR"/>
          </a:p>
        </p:txBody>
      </p:sp>
      <p:sp>
        <p:nvSpPr>
          <p:cNvPr id="19460"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9461"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ltLang="tr-TR" smtClean="0"/>
              <a:t>Asıl metin biçemleri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1946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tr-TR" altLang="tr-TR"/>
          </a:p>
        </p:txBody>
      </p:sp>
      <p:sp>
        <p:nvSpPr>
          <p:cNvPr id="1946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F30B29D-A97F-4F17-A986-ADF6C4A12195}" type="slidenum">
              <a:rPr lang="tr-TR" altLang="tr-TR"/>
              <a:pPr/>
              <a:t>‹#›</a:t>
            </a:fld>
            <a:endParaRPr lang="tr-TR"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turkceciler.com/"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7BF5AC-45E3-418C-BDBE-3AFFEDCEE0AA}" type="slidenum">
              <a:rPr lang="tr-TR" altLang="tr-TR"/>
              <a:pPr/>
              <a:t>1</a:t>
            </a:fld>
            <a:endParaRPr lang="tr-TR" altLang="tr-TR"/>
          </a:p>
        </p:txBody>
      </p:sp>
      <p:sp>
        <p:nvSpPr>
          <p:cNvPr id="60418" name="Rectangle 2"/>
          <p:cNvSpPr>
            <a:spLocks noChangeArrowheads="1" noTextEdit="1"/>
          </p:cNvSpPr>
          <p:nvPr>
            <p:ph type="sldImg"/>
          </p:nvPr>
        </p:nvSpPr>
        <p:spPr>
          <a:ln/>
        </p:spPr>
      </p:sp>
      <p:sp>
        <p:nvSpPr>
          <p:cNvPr id="60419" name="Rectangle 3"/>
          <p:cNvSpPr>
            <a:spLocks noGrp="1" noChangeArrowheads="1"/>
          </p:cNvSpPr>
          <p:nvPr>
            <p:ph type="body" idx="1"/>
          </p:nvPr>
        </p:nvSpPr>
        <p:spPr/>
        <p:txBody>
          <a:bodyPr/>
          <a:lstStyle/>
          <a:p>
            <a:r>
              <a:rPr lang="tr-TR" altLang="tr-TR" b="1">
                <a:hlinkClick r:id="rId3"/>
              </a:rPr>
              <a:t>www.turkceciler.com</a:t>
            </a:r>
            <a:endParaRPr lang="tr-TR" altLang="tr-TR" b="1"/>
          </a:p>
          <a:p>
            <a:r>
              <a:rPr lang="tr-TR" altLang="tr-TR" b="1"/>
              <a:t>Türkçe Eğitimi Kaynak Sitesi</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5122"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tr-TR"/>
          </a:p>
        </p:txBody>
      </p:sp>
      <p:sp>
        <p:nvSpPr>
          <p:cNvPr id="5123" name="Freeform 3"/>
          <p:cNvSpPr>
            <a:spLocks/>
          </p:cNvSpPr>
          <p:nvPr/>
        </p:nvSpPr>
        <p:spPr bwMode="white">
          <a:xfrm>
            <a:off x="-9525" y="4489450"/>
            <a:ext cx="5754688" cy="2368550"/>
          </a:xfrm>
          <a:custGeom>
            <a:avLst/>
            <a:gdLst>
              <a:gd name="T0" fmla="*/ 0 w 3625"/>
              <a:gd name="T1" fmla="*/ 1491 h 1492"/>
              <a:gd name="T2" fmla="*/ 0 w 3625"/>
              <a:gd name="T3" fmla="*/ 0 h 1492"/>
              <a:gd name="T4" fmla="*/ 171 w 3625"/>
              <a:gd name="T5" fmla="*/ 3 h 1492"/>
              <a:gd name="T6" fmla="*/ 355 w 3625"/>
              <a:gd name="T7" fmla="*/ 9 h 1492"/>
              <a:gd name="T8" fmla="*/ 499 w 3625"/>
              <a:gd name="T9" fmla="*/ 21 h 1492"/>
              <a:gd name="T10" fmla="*/ 650 w 3625"/>
              <a:gd name="T11" fmla="*/ 36 h 1492"/>
              <a:gd name="T12" fmla="*/ 809 w 3625"/>
              <a:gd name="T13" fmla="*/ 54 h 1492"/>
              <a:gd name="T14" fmla="*/ 957 w 3625"/>
              <a:gd name="T15" fmla="*/ 78 h 1492"/>
              <a:gd name="T16" fmla="*/ 1119 w 3625"/>
              <a:gd name="T17" fmla="*/ 105 h 1492"/>
              <a:gd name="T18" fmla="*/ 1261 w 3625"/>
              <a:gd name="T19" fmla="*/ 133 h 1492"/>
              <a:gd name="T20" fmla="*/ 1441 w 3625"/>
              <a:gd name="T21" fmla="*/ 175 h 1492"/>
              <a:gd name="T22" fmla="*/ 1598 w 3625"/>
              <a:gd name="T23" fmla="*/ 217 h 1492"/>
              <a:gd name="T24" fmla="*/ 1763 w 3625"/>
              <a:gd name="T25" fmla="*/ 269 h 1492"/>
              <a:gd name="T26" fmla="*/ 1887 w 3625"/>
              <a:gd name="T27" fmla="*/ 308 h 1492"/>
              <a:gd name="T28" fmla="*/ 2085 w 3625"/>
              <a:gd name="T29" fmla="*/ 384 h 1492"/>
              <a:gd name="T30" fmla="*/ 2230 w 3625"/>
              <a:gd name="T31" fmla="*/ 444 h 1492"/>
              <a:gd name="T32" fmla="*/ 2456 w 3625"/>
              <a:gd name="T33" fmla="*/ 547 h 1492"/>
              <a:gd name="T34" fmla="*/ 2666 w 3625"/>
              <a:gd name="T35" fmla="*/ 662 h 1492"/>
              <a:gd name="T36" fmla="*/ 2859 w 3625"/>
              <a:gd name="T37" fmla="*/ 786 h 1492"/>
              <a:gd name="T38" fmla="*/ 3046 w 3625"/>
              <a:gd name="T39" fmla="*/ 920 h 1492"/>
              <a:gd name="T40" fmla="*/ 3193 w 3625"/>
              <a:gd name="T41" fmla="*/ 1038 h 1492"/>
              <a:gd name="T42" fmla="*/ 3332 w 3625"/>
              <a:gd name="T43" fmla="*/ 1168 h 1492"/>
              <a:gd name="T44" fmla="*/ 3440 w 3625"/>
              <a:gd name="T45" fmla="*/ 1280 h 1492"/>
              <a:gd name="T46" fmla="*/ 3524 w 3625"/>
              <a:gd name="T47" fmla="*/ 1380 h 1492"/>
              <a:gd name="T48" fmla="*/ 3624 w 3625"/>
              <a:gd name="T49" fmla="*/ 1491 h 1492"/>
              <a:gd name="T50" fmla="*/ 3608 w 3625"/>
              <a:gd name="T51" fmla="*/ 1491 h 1492"/>
              <a:gd name="T52" fmla="*/ 0 w 3625"/>
              <a:gd name="T53" fmla="*/ 1491 h 1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tr-TR"/>
          </a:p>
        </p:txBody>
      </p:sp>
      <p:sp>
        <p:nvSpPr>
          <p:cNvPr id="5124" name="Freeform 4"/>
          <p:cNvSpPr>
            <a:spLocks/>
          </p:cNvSpPr>
          <p:nvPr/>
        </p:nvSpPr>
        <p:spPr bwMode="white">
          <a:xfrm>
            <a:off x="0" y="3817938"/>
            <a:ext cx="8164513" cy="3019425"/>
          </a:xfrm>
          <a:custGeom>
            <a:avLst/>
            <a:gdLst>
              <a:gd name="T0" fmla="*/ 2718 w 5143"/>
              <a:gd name="T1" fmla="*/ 405 h 1902"/>
              <a:gd name="T2" fmla="*/ 2466 w 5143"/>
              <a:gd name="T3" fmla="*/ 333 h 1902"/>
              <a:gd name="T4" fmla="*/ 2202 w 5143"/>
              <a:gd name="T5" fmla="*/ 261 h 1902"/>
              <a:gd name="T6" fmla="*/ 1929 w 5143"/>
              <a:gd name="T7" fmla="*/ 198 h 1902"/>
              <a:gd name="T8" fmla="*/ 1695 w 5143"/>
              <a:gd name="T9" fmla="*/ 153 h 1902"/>
              <a:gd name="T10" fmla="*/ 1434 w 5143"/>
              <a:gd name="T11" fmla="*/ 111 h 1902"/>
              <a:gd name="T12" fmla="*/ 1188 w 5143"/>
              <a:gd name="T13" fmla="*/ 75 h 1902"/>
              <a:gd name="T14" fmla="*/ 957 w 5143"/>
              <a:gd name="T15" fmla="*/ 48 h 1902"/>
              <a:gd name="T16" fmla="*/ 747 w 5143"/>
              <a:gd name="T17" fmla="*/ 30 h 1902"/>
              <a:gd name="T18" fmla="*/ 501 w 5143"/>
              <a:gd name="T19" fmla="*/ 15 h 1902"/>
              <a:gd name="T20" fmla="*/ 246 w 5143"/>
              <a:gd name="T21" fmla="*/ 3 h 1902"/>
              <a:gd name="T22" fmla="*/ 0 w 5143"/>
              <a:gd name="T23" fmla="*/ 0 h 1902"/>
              <a:gd name="T24" fmla="*/ 0 w 5143"/>
              <a:gd name="T25" fmla="*/ 275 h 1902"/>
              <a:gd name="T26" fmla="*/ 0 w 5143"/>
              <a:gd name="T27" fmla="*/ 345 h 1902"/>
              <a:gd name="T28" fmla="*/ 0 w 5143"/>
              <a:gd name="T29" fmla="*/ 275 h 1902"/>
              <a:gd name="T30" fmla="*/ 0 w 5143"/>
              <a:gd name="T31" fmla="*/ 342 h 1902"/>
              <a:gd name="T32" fmla="*/ 339 w 5143"/>
              <a:gd name="T33" fmla="*/ 351 h 1902"/>
              <a:gd name="T34" fmla="*/ 606 w 5143"/>
              <a:gd name="T35" fmla="*/ 372 h 1902"/>
              <a:gd name="T36" fmla="*/ 852 w 5143"/>
              <a:gd name="T37" fmla="*/ 399 h 1902"/>
              <a:gd name="T38" fmla="*/ 1068 w 5143"/>
              <a:gd name="T39" fmla="*/ 435 h 1902"/>
              <a:gd name="T40" fmla="*/ 1275 w 5143"/>
              <a:gd name="T41" fmla="*/ 474 h 1902"/>
              <a:gd name="T42" fmla="*/ 1545 w 5143"/>
              <a:gd name="T43" fmla="*/ 540 h 1902"/>
              <a:gd name="T44" fmla="*/ 1761 w 5143"/>
              <a:gd name="T45" fmla="*/ 603 h 1902"/>
              <a:gd name="T46" fmla="*/ 1971 w 5143"/>
              <a:gd name="T47" fmla="*/ 678 h 1902"/>
              <a:gd name="T48" fmla="*/ 2166 w 5143"/>
              <a:gd name="T49" fmla="*/ 747 h 1902"/>
              <a:gd name="T50" fmla="*/ 2397 w 5143"/>
              <a:gd name="T51" fmla="*/ 852 h 1902"/>
              <a:gd name="T52" fmla="*/ 2613 w 5143"/>
              <a:gd name="T53" fmla="*/ 960 h 1902"/>
              <a:gd name="T54" fmla="*/ 2832 w 5143"/>
              <a:gd name="T55" fmla="*/ 1095 h 1902"/>
              <a:gd name="T56" fmla="*/ 3012 w 5143"/>
              <a:gd name="T57" fmla="*/ 1212 h 1902"/>
              <a:gd name="T58" fmla="*/ 3186 w 5143"/>
              <a:gd name="T59" fmla="*/ 1347 h 1902"/>
              <a:gd name="T60" fmla="*/ 3351 w 5143"/>
              <a:gd name="T61" fmla="*/ 1497 h 1902"/>
              <a:gd name="T62" fmla="*/ 3480 w 5143"/>
              <a:gd name="T63" fmla="*/ 1629 h 1902"/>
              <a:gd name="T64" fmla="*/ 3612 w 5143"/>
              <a:gd name="T65" fmla="*/ 1785 h 1902"/>
              <a:gd name="T66" fmla="*/ 3699 w 5143"/>
              <a:gd name="T67" fmla="*/ 1901 h 1902"/>
              <a:gd name="T68" fmla="*/ 5142 w 5143"/>
              <a:gd name="T69" fmla="*/ 1901 h 1902"/>
              <a:gd name="T70" fmla="*/ 5076 w 5143"/>
              <a:gd name="T71" fmla="*/ 1827 h 1902"/>
              <a:gd name="T72" fmla="*/ 4968 w 5143"/>
              <a:gd name="T73" fmla="*/ 1707 h 1902"/>
              <a:gd name="T74" fmla="*/ 4797 w 5143"/>
              <a:gd name="T75" fmla="*/ 1539 h 1902"/>
              <a:gd name="T76" fmla="*/ 4617 w 5143"/>
              <a:gd name="T77" fmla="*/ 1383 h 1902"/>
              <a:gd name="T78" fmla="*/ 4410 w 5143"/>
              <a:gd name="T79" fmla="*/ 1221 h 1902"/>
              <a:gd name="T80" fmla="*/ 4185 w 5143"/>
              <a:gd name="T81" fmla="*/ 1071 h 1902"/>
              <a:gd name="T82" fmla="*/ 3960 w 5143"/>
              <a:gd name="T83" fmla="*/ 939 h 1902"/>
              <a:gd name="T84" fmla="*/ 3708 w 5143"/>
              <a:gd name="T85" fmla="*/ 801 h 1902"/>
              <a:gd name="T86" fmla="*/ 3492 w 5143"/>
              <a:gd name="T87" fmla="*/ 702 h 1902"/>
              <a:gd name="T88" fmla="*/ 3231 w 5143"/>
              <a:gd name="T89" fmla="*/ 588 h 1902"/>
              <a:gd name="T90" fmla="*/ 2964 w 5143"/>
              <a:gd name="T91" fmla="*/ 489 h 1902"/>
              <a:gd name="T92" fmla="*/ 2718 w 5143"/>
              <a:gd name="T93" fmla="*/ 405 h 1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5125" name="Freeform 5"/>
          <p:cNvSpPr>
            <a:spLocks/>
          </p:cNvSpPr>
          <p:nvPr/>
        </p:nvSpPr>
        <p:spPr bwMode="white">
          <a:xfrm>
            <a:off x="0" y="3146425"/>
            <a:ext cx="9144000" cy="3690938"/>
          </a:xfrm>
          <a:custGeom>
            <a:avLst/>
            <a:gdLst>
              <a:gd name="T0" fmla="*/ 0 w 5760"/>
              <a:gd name="T1" fmla="*/ 0 h 2325"/>
              <a:gd name="T2" fmla="*/ 0 w 5760"/>
              <a:gd name="T3" fmla="*/ 339 h 2325"/>
              <a:gd name="T4" fmla="*/ 558 w 5760"/>
              <a:gd name="T5" fmla="*/ 357 h 2325"/>
              <a:gd name="T6" fmla="*/ 807 w 5760"/>
              <a:gd name="T7" fmla="*/ 375 h 2325"/>
              <a:gd name="T8" fmla="*/ 1056 w 5760"/>
              <a:gd name="T9" fmla="*/ 399 h 2325"/>
              <a:gd name="T10" fmla="*/ 1272 w 5760"/>
              <a:gd name="T11" fmla="*/ 426 h 2325"/>
              <a:gd name="T12" fmla="*/ 1539 w 5760"/>
              <a:gd name="T13" fmla="*/ 465 h 2325"/>
              <a:gd name="T14" fmla="*/ 1791 w 5760"/>
              <a:gd name="T15" fmla="*/ 510 h 2325"/>
              <a:gd name="T16" fmla="*/ 2076 w 5760"/>
              <a:gd name="T17" fmla="*/ 570 h 2325"/>
              <a:gd name="T18" fmla="*/ 2334 w 5760"/>
              <a:gd name="T19" fmla="*/ 630 h 2325"/>
              <a:gd name="T20" fmla="*/ 2544 w 5760"/>
              <a:gd name="T21" fmla="*/ 687 h 2325"/>
              <a:gd name="T22" fmla="*/ 2775 w 5760"/>
              <a:gd name="T23" fmla="*/ 759 h 2325"/>
              <a:gd name="T24" fmla="*/ 3003 w 5760"/>
              <a:gd name="T25" fmla="*/ 837 h 2325"/>
              <a:gd name="T26" fmla="*/ 3231 w 5760"/>
              <a:gd name="T27" fmla="*/ 924 h 2325"/>
              <a:gd name="T28" fmla="*/ 3438 w 5760"/>
              <a:gd name="T29" fmla="*/ 1005 h 2325"/>
              <a:gd name="T30" fmla="*/ 3663 w 5760"/>
              <a:gd name="T31" fmla="*/ 1110 h 2325"/>
              <a:gd name="T32" fmla="*/ 3903 w 5760"/>
              <a:gd name="T33" fmla="*/ 1233 h 2325"/>
              <a:gd name="T34" fmla="*/ 4149 w 5760"/>
              <a:gd name="T35" fmla="*/ 1374 h 2325"/>
              <a:gd name="T36" fmla="*/ 4353 w 5760"/>
              <a:gd name="T37" fmla="*/ 1506 h 2325"/>
              <a:gd name="T38" fmla="*/ 4491 w 5760"/>
              <a:gd name="T39" fmla="*/ 1602 h 2325"/>
              <a:gd name="T40" fmla="*/ 4668 w 5760"/>
              <a:gd name="T41" fmla="*/ 1740 h 2325"/>
              <a:gd name="T42" fmla="*/ 4824 w 5760"/>
              <a:gd name="T43" fmla="*/ 1875 h 2325"/>
              <a:gd name="T44" fmla="*/ 4968 w 5760"/>
              <a:gd name="T45" fmla="*/ 2016 h 2325"/>
              <a:gd name="T46" fmla="*/ 5100 w 5760"/>
              <a:gd name="T47" fmla="*/ 2154 h 2325"/>
              <a:gd name="T48" fmla="*/ 5238 w 5760"/>
              <a:gd name="T49" fmla="*/ 2324 h 2325"/>
              <a:gd name="T50" fmla="*/ 5759 w 5760"/>
              <a:gd name="T51" fmla="*/ 2324 h 2325"/>
              <a:gd name="T52" fmla="*/ 5759 w 5760"/>
              <a:gd name="T53" fmla="*/ 1245 h 2325"/>
              <a:gd name="T54" fmla="*/ 5580 w 5760"/>
              <a:gd name="T55" fmla="*/ 1119 h 2325"/>
              <a:gd name="T56" fmla="*/ 5400 w 5760"/>
              <a:gd name="T57" fmla="*/ 1020 h 2325"/>
              <a:gd name="T58" fmla="*/ 5205 w 5760"/>
              <a:gd name="T59" fmla="*/ 918 h 2325"/>
              <a:gd name="T60" fmla="*/ 5031 w 5760"/>
              <a:gd name="T61" fmla="*/ 837 h 2325"/>
              <a:gd name="T62" fmla="*/ 4866 w 5760"/>
              <a:gd name="T63" fmla="*/ 771 h 2325"/>
              <a:gd name="T64" fmla="*/ 4710 w 5760"/>
              <a:gd name="T65" fmla="*/ 711 h 2325"/>
              <a:gd name="T66" fmla="*/ 4545 w 5760"/>
              <a:gd name="T67" fmla="*/ 651 h 2325"/>
              <a:gd name="T68" fmla="*/ 4386 w 5760"/>
              <a:gd name="T69" fmla="*/ 600 h 2325"/>
              <a:gd name="T70" fmla="*/ 4248 w 5760"/>
              <a:gd name="T71" fmla="*/ 552 h 2325"/>
              <a:gd name="T72" fmla="*/ 3993 w 5760"/>
              <a:gd name="T73" fmla="*/ 483 h 2325"/>
              <a:gd name="T74" fmla="*/ 3777 w 5760"/>
              <a:gd name="T75" fmla="*/ 423 h 2325"/>
              <a:gd name="T76" fmla="*/ 3564 w 5760"/>
              <a:gd name="T77" fmla="*/ 375 h 2325"/>
              <a:gd name="T78" fmla="*/ 3282 w 5760"/>
              <a:gd name="T79" fmla="*/ 312 h 2325"/>
              <a:gd name="T80" fmla="*/ 3003 w 5760"/>
              <a:gd name="T81" fmla="*/ 261 h 2325"/>
              <a:gd name="T82" fmla="*/ 2733 w 5760"/>
              <a:gd name="T83" fmla="*/ 213 h 2325"/>
              <a:gd name="T84" fmla="*/ 2451 w 5760"/>
              <a:gd name="T85" fmla="*/ 171 h 2325"/>
              <a:gd name="T86" fmla="*/ 2211 w 5760"/>
              <a:gd name="T87" fmla="*/ 138 h 2325"/>
              <a:gd name="T88" fmla="*/ 1974 w 5760"/>
              <a:gd name="T89" fmla="*/ 108 h 2325"/>
              <a:gd name="T90" fmla="*/ 1665 w 5760"/>
              <a:gd name="T91" fmla="*/ 81 h 2325"/>
              <a:gd name="T92" fmla="*/ 1437 w 5760"/>
              <a:gd name="T93" fmla="*/ 60 h 2325"/>
              <a:gd name="T94" fmla="*/ 1125 w 5760"/>
              <a:gd name="T95" fmla="*/ 36 h 2325"/>
              <a:gd name="T96" fmla="*/ 828 w 5760"/>
              <a:gd name="T97" fmla="*/ 21 h 2325"/>
              <a:gd name="T98" fmla="*/ 558 w 5760"/>
              <a:gd name="T99" fmla="*/ 12 h 2325"/>
              <a:gd name="T100" fmla="*/ 282 w 5760"/>
              <a:gd name="T101" fmla="*/ 3 h 2325"/>
              <a:gd name="T102" fmla="*/ 0 w 5760"/>
              <a:gd name="T103" fmla="*/ 0 h 2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5126" name="Freeform 6"/>
          <p:cNvSpPr>
            <a:spLocks/>
          </p:cNvSpPr>
          <p:nvPr/>
        </p:nvSpPr>
        <p:spPr bwMode="white">
          <a:xfrm>
            <a:off x="0" y="2460625"/>
            <a:ext cx="9144000" cy="2497138"/>
          </a:xfrm>
          <a:custGeom>
            <a:avLst/>
            <a:gdLst>
              <a:gd name="T0" fmla="*/ 0 w 5760"/>
              <a:gd name="T1" fmla="*/ 0 h 1573"/>
              <a:gd name="T2" fmla="*/ 0 w 5760"/>
              <a:gd name="T3" fmla="*/ 351 h 1573"/>
              <a:gd name="T4" fmla="*/ 282 w 5760"/>
              <a:gd name="T5" fmla="*/ 357 h 1573"/>
              <a:gd name="T6" fmla="*/ 627 w 5760"/>
              <a:gd name="T7" fmla="*/ 363 h 1573"/>
              <a:gd name="T8" fmla="*/ 960 w 5760"/>
              <a:gd name="T9" fmla="*/ 375 h 1573"/>
              <a:gd name="T10" fmla="*/ 1218 w 5760"/>
              <a:gd name="T11" fmla="*/ 393 h 1573"/>
              <a:gd name="T12" fmla="*/ 1470 w 5760"/>
              <a:gd name="T13" fmla="*/ 411 h 1573"/>
              <a:gd name="T14" fmla="*/ 1746 w 5760"/>
              <a:gd name="T15" fmla="*/ 435 h 1573"/>
              <a:gd name="T16" fmla="*/ 2022 w 5760"/>
              <a:gd name="T17" fmla="*/ 462 h 1573"/>
              <a:gd name="T18" fmla="*/ 2340 w 5760"/>
              <a:gd name="T19" fmla="*/ 504 h 1573"/>
              <a:gd name="T20" fmla="*/ 2664 w 5760"/>
              <a:gd name="T21" fmla="*/ 549 h 1573"/>
              <a:gd name="T22" fmla="*/ 2952 w 5760"/>
              <a:gd name="T23" fmla="*/ 597 h 1573"/>
              <a:gd name="T24" fmla="*/ 3225 w 5760"/>
              <a:gd name="T25" fmla="*/ 648 h 1573"/>
              <a:gd name="T26" fmla="*/ 3513 w 5760"/>
              <a:gd name="T27" fmla="*/ 708 h 1573"/>
              <a:gd name="T28" fmla="*/ 3693 w 5760"/>
              <a:gd name="T29" fmla="*/ 750 h 1573"/>
              <a:gd name="T30" fmla="*/ 3936 w 5760"/>
              <a:gd name="T31" fmla="*/ 810 h 1573"/>
              <a:gd name="T32" fmla="*/ 4095 w 5760"/>
              <a:gd name="T33" fmla="*/ 855 h 1573"/>
              <a:gd name="T34" fmla="*/ 4281 w 5760"/>
              <a:gd name="T35" fmla="*/ 909 h 1573"/>
              <a:gd name="T36" fmla="*/ 4503 w 5760"/>
              <a:gd name="T37" fmla="*/ 981 h 1573"/>
              <a:gd name="T38" fmla="*/ 4704 w 5760"/>
              <a:gd name="T39" fmla="*/ 1053 h 1573"/>
              <a:gd name="T40" fmla="*/ 4911 w 5760"/>
              <a:gd name="T41" fmla="*/ 1131 h 1573"/>
              <a:gd name="T42" fmla="*/ 5073 w 5760"/>
              <a:gd name="T43" fmla="*/ 1197 h 1573"/>
              <a:gd name="T44" fmla="*/ 5256 w 5760"/>
              <a:gd name="T45" fmla="*/ 1281 h 1573"/>
              <a:gd name="T46" fmla="*/ 5475 w 5760"/>
              <a:gd name="T47" fmla="*/ 1401 h 1573"/>
              <a:gd name="T48" fmla="*/ 5628 w 5760"/>
              <a:gd name="T49" fmla="*/ 1482 h 1573"/>
              <a:gd name="T50" fmla="*/ 5759 w 5760"/>
              <a:gd name="T51" fmla="*/ 1572 h 1573"/>
              <a:gd name="T52" fmla="*/ 5759 w 5760"/>
              <a:gd name="T53" fmla="*/ 633 h 1573"/>
              <a:gd name="T54" fmla="*/ 5493 w 5760"/>
              <a:gd name="T55" fmla="*/ 570 h 1573"/>
              <a:gd name="T56" fmla="*/ 5214 w 5760"/>
              <a:gd name="T57" fmla="*/ 501 h 1573"/>
              <a:gd name="T58" fmla="*/ 4950 w 5760"/>
              <a:gd name="T59" fmla="*/ 444 h 1573"/>
              <a:gd name="T60" fmla="*/ 4701 w 5760"/>
              <a:gd name="T61" fmla="*/ 396 h 1573"/>
              <a:gd name="T62" fmla="*/ 4425 w 5760"/>
              <a:gd name="T63" fmla="*/ 348 h 1573"/>
              <a:gd name="T64" fmla="*/ 4110 w 5760"/>
              <a:gd name="T65" fmla="*/ 294 h 1573"/>
              <a:gd name="T66" fmla="*/ 3813 w 5760"/>
              <a:gd name="T67" fmla="*/ 252 h 1573"/>
              <a:gd name="T68" fmla="*/ 3549 w 5760"/>
              <a:gd name="T69" fmla="*/ 213 h 1573"/>
              <a:gd name="T70" fmla="*/ 3261 w 5760"/>
              <a:gd name="T71" fmla="*/ 183 h 1573"/>
              <a:gd name="T72" fmla="*/ 3015 w 5760"/>
              <a:gd name="T73" fmla="*/ 153 h 1573"/>
              <a:gd name="T74" fmla="*/ 2757 w 5760"/>
              <a:gd name="T75" fmla="*/ 129 h 1573"/>
              <a:gd name="T76" fmla="*/ 2520 w 5760"/>
              <a:gd name="T77" fmla="*/ 105 h 1573"/>
              <a:gd name="T78" fmla="*/ 2301 w 5760"/>
              <a:gd name="T79" fmla="*/ 87 h 1573"/>
              <a:gd name="T80" fmla="*/ 2013 w 5760"/>
              <a:gd name="T81" fmla="*/ 66 h 1573"/>
              <a:gd name="T82" fmla="*/ 1731 w 5760"/>
              <a:gd name="T83" fmla="*/ 48 h 1573"/>
              <a:gd name="T84" fmla="*/ 1524 w 5760"/>
              <a:gd name="T85" fmla="*/ 39 h 1573"/>
              <a:gd name="T86" fmla="*/ 1260 w 5760"/>
              <a:gd name="T87" fmla="*/ 27 h 1573"/>
              <a:gd name="T88" fmla="*/ 966 w 5760"/>
              <a:gd name="T89" fmla="*/ 15 h 1573"/>
              <a:gd name="T90" fmla="*/ 714 w 5760"/>
              <a:gd name="T91" fmla="*/ 12 h 1573"/>
              <a:gd name="T92" fmla="*/ 510 w 5760"/>
              <a:gd name="T93" fmla="*/ 6 h 1573"/>
              <a:gd name="T94" fmla="*/ 243 w 5760"/>
              <a:gd name="T95" fmla="*/ 0 h 1573"/>
              <a:gd name="T96" fmla="*/ 0 w 5760"/>
              <a:gd name="T97" fmla="*/ 0 h 1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5127" name="Freeform 7"/>
          <p:cNvSpPr>
            <a:spLocks/>
          </p:cNvSpPr>
          <p:nvPr/>
        </p:nvSpPr>
        <p:spPr bwMode="white">
          <a:xfrm>
            <a:off x="0" y="1793875"/>
            <a:ext cx="9144000" cy="1539875"/>
          </a:xfrm>
          <a:custGeom>
            <a:avLst/>
            <a:gdLst>
              <a:gd name="T0" fmla="*/ 0 w 5760"/>
              <a:gd name="T1" fmla="*/ 0 h 970"/>
              <a:gd name="T2" fmla="*/ 0 w 5760"/>
              <a:gd name="T3" fmla="*/ 339 h 970"/>
              <a:gd name="T4" fmla="*/ 318 w 5760"/>
              <a:gd name="T5" fmla="*/ 342 h 970"/>
              <a:gd name="T6" fmla="*/ 591 w 5760"/>
              <a:gd name="T7" fmla="*/ 348 h 970"/>
              <a:gd name="T8" fmla="*/ 846 w 5760"/>
              <a:gd name="T9" fmla="*/ 354 h 970"/>
              <a:gd name="T10" fmla="*/ 1074 w 5760"/>
              <a:gd name="T11" fmla="*/ 360 h 970"/>
              <a:gd name="T12" fmla="*/ 1314 w 5760"/>
              <a:gd name="T13" fmla="*/ 366 h 970"/>
              <a:gd name="T14" fmla="*/ 1599 w 5760"/>
              <a:gd name="T15" fmla="*/ 381 h 970"/>
              <a:gd name="T16" fmla="*/ 1911 w 5760"/>
              <a:gd name="T17" fmla="*/ 399 h 970"/>
              <a:gd name="T18" fmla="*/ 2241 w 5760"/>
              <a:gd name="T19" fmla="*/ 420 h 970"/>
              <a:gd name="T20" fmla="*/ 2619 w 5760"/>
              <a:gd name="T21" fmla="*/ 453 h 970"/>
              <a:gd name="T22" fmla="*/ 2889 w 5760"/>
              <a:gd name="T23" fmla="*/ 477 h 970"/>
              <a:gd name="T24" fmla="*/ 3177 w 5760"/>
              <a:gd name="T25" fmla="*/ 507 h 970"/>
              <a:gd name="T26" fmla="*/ 3498 w 5760"/>
              <a:gd name="T27" fmla="*/ 543 h 970"/>
              <a:gd name="T28" fmla="*/ 3813 w 5760"/>
              <a:gd name="T29" fmla="*/ 585 h 970"/>
              <a:gd name="T30" fmla="*/ 4044 w 5760"/>
              <a:gd name="T31" fmla="*/ 618 h 970"/>
              <a:gd name="T32" fmla="*/ 4365 w 5760"/>
              <a:gd name="T33" fmla="*/ 669 h 970"/>
              <a:gd name="T34" fmla="*/ 4683 w 5760"/>
              <a:gd name="T35" fmla="*/ 726 h 970"/>
              <a:gd name="T36" fmla="*/ 4980 w 5760"/>
              <a:gd name="T37" fmla="*/ 786 h 970"/>
              <a:gd name="T38" fmla="*/ 5268 w 5760"/>
              <a:gd name="T39" fmla="*/ 846 h 970"/>
              <a:gd name="T40" fmla="*/ 5646 w 5760"/>
              <a:gd name="T41" fmla="*/ 942 h 970"/>
              <a:gd name="T42" fmla="*/ 5759 w 5760"/>
              <a:gd name="T43" fmla="*/ 969 h 970"/>
              <a:gd name="T44" fmla="*/ 5759 w 5760"/>
              <a:gd name="T45" fmla="*/ 0 h 970"/>
              <a:gd name="T46" fmla="*/ 0 w 5760"/>
              <a:gd name="T47" fmla="*/ 0 h 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5128" name="Freeform 8"/>
          <p:cNvSpPr>
            <a:spLocks/>
          </p:cNvSpPr>
          <p:nvPr/>
        </p:nvSpPr>
        <p:spPr bwMode="white">
          <a:xfrm>
            <a:off x="0" y="-20638"/>
            <a:ext cx="9144000" cy="1682751"/>
          </a:xfrm>
          <a:custGeom>
            <a:avLst/>
            <a:gdLst>
              <a:gd name="T0" fmla="*/ 0 w 5760"/>
              <a:gd name="T1" fmla="*/ 753 h 1060"/>
              <a:gd name="T2" fmla="*/ 0 w 5760"/>
              <a:gd name="T3" fmla="*/ 1059 h 1060"/>
              <a:gd name="T4" fmla="*/ 5759 w 5760"/>
              <a:gd name="T5" fmla="*/ 1059 h 1060"/>
              <a:gd name="T6" fmla="*/ 5759 w 5760"/>
              <a:gd name="T7" fmla="*/ 0 h 1060"/>
              <a:gd name="T8" fmla="*/ 5430 w 5760"/>
              <a:gd name="T9" fmla="*/ 0 h 1060"/>
              <a:gd name="T10" fmla="*/ 5298 w 5760"/>
              <a:gd name="T11" fmla="*/ 84 h 1060"/>
              <a:gd name="T12" fmla="*/ 5136 w 5760"/>
              <a:gd name="T13" fmla="*/ 159 h 1060"/>
              <a:gd name="T14" fmla="*/ 4968 w 5760"/>
              <a:gd name="T15" fmla="*/ 222 h 1060"/>
              <a:gd name="T16" fmla="*/ 4812 w 5760"/>
              <a:gd name="T17" fmla="*/ 267 h 1060"/>
              <a:gd name="T18" fmla="*/ 4626 w 5760"/>
              <a:gd name="T19" fmla="*/ 324 h 1060"/>
              <a:gd name="T20" fmla="*/ 4440 w 5760"/>
              <a:gd name="T21" fmla="*/ 366 h 1060"/>
              <a:gd name="T22" fmla="*/ 4230 w 5760"/>
              <a:gd name="T23" fmla="*/ 414 h 1060"/>
              <a:gd name="T24" fmla="*/ 3939 w 5760"/>
              <a:gd name="T25" fmla="*/ 468 h 1060"/>
              <a:gd name="T26" fmla="*/ 3711 w 5760"/>
              <a:gd name="T27" fmla="*/ 504 h 1060"/>
              <a:gd name="T28" fmla="*/ 3441 w 5760"/>
              <a:gd name="T29" fmla="*/ 543 h 1060"/>
              <a:gd name="T30" fmla="*/ 3189 w 5760"/>
              <a:gd name="T31" fmla="*/ 579 h 1060"/>
              <a:gd name="T32" fmla="*/ 2925 w 5760"/>
              <a:gd name="T33" fmla="*/ 606 h 1060"/>
              <a:gd name="T34" fmla="*/ 2679 w 5760"/>
              <a:gd name="T35" fmla="*/ 633 h 1060"/>
              <a:gd name="T36" fmla="*/ 2418 w 5760"/>
              <a:gd name="T37" fmla="*/ 654 h 1060"/>
              <a:gd name="T38" fmla="*/ 2142 w 5760"/>
              <a:gd name="T39" fmla="*/ 675 h 1060"/>
              <a:gd name="T40" fmla="*/ 1896 w 5760"/>
              <a:gd name="T41" fmla="*/ 693 h 1060"/>
              <a:gd name="T42" fmla="*/ 1647 w 5760"/>
              <a:gd name="T43" fmla="*/ 708 h 1060"/>
              <a:gd name="T44" fmla="*/ 1404 w 5760"/>
              <a:gd name="T45" fmla="*/ 720 h 1060"/>
              <a:gd name="T46" fmla="*/ 1170 w 5760"/>
              <a:gd name="T47" fmla="*/ 732 h 1060"/>
              <a:gd name="T48" fmla="*/ 906 w 5760"/>
              <a:gd name="T49" fmla="*/ 738 h 1060"/>
              <a:gd name="T50" fmla="*/ 534 w 5760"/>
              <a:gd name="T51" fmla="*/ 747 h 1060"/>
              <a:gd name="T52" fmla="*/ 201 w 5760"/>
              <a:gd name="T53" fmla="*/ 753 h 1060"/>
              <a:gd name="T54" fmla="*/ 0 w 5760"/>
              <a:gd name="T55" fmla="*/ 753 h 10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5129" name="Freeform 9"/>
          <p:cNvSpPr>
            <a:spLocks/>
          </p:cNvSpPr>
          <p:nvPr/>
        </p:nvSpPr>
        <p:spPr bwMode="white">
          <a:xfrm>
            <a:off x="0" y="-20638"/>
            <a:ext cx="8388350" cy="1068388"/>
          </a:xfrm>
          <a:custGeom>
            <a:avLst/>
            <a:gdLst>
              <a:gd name="T0" fmla="*/ 0 w 5284"/>
              <a:gd name="T1" fmla="*/ 366 h 673"/>
              <a:gd name="T2" fmla="*/ 0 w 5284"/>
              <a:gd name="T3" fmla="*/ 672 h 673"/>
              <a:gd name="T4" fmla="*/ 303 w 5284"/>
              <a:gd name="T5" fmla="*/ 672 h 673"/>
              <a:gd name="T6" fmla="*/ 723 w 5284"/>
              <a:gd name="T7" fmla="*/ 663 h 673"/>
              <a:gd name="T8" fmla="*/ 1020 w 5284"/>
              <a:gd name="T9" fmla="*/ 654 h 673"/>
              <a:gd name="T10" fmla="*/ 1302 w 5284"/>
              <a:gd name="T11" fmla="*/ 642 h 673"/>
              <a:gd name="T12" fmla="*/ 1554 w 5284"/>
              <a:gd name="T13" fmla="*/ 630 h 673"/>
              <a:gd name="T14" fmla="*/ 1779 w 5284"/>
              <a:gd name="T15" fmla="*/ 615 h 673"/>
              <a:gd name="T16" fmla="*/ 1962 w 5284"/>
              <a:gd name="T17" fmla="*/ 606 h 673"/>
              <a:gd name="T18" fmla="*/ 2193 w 5284"/>
              <a:gd name="T19" fmla="*/ 588 h 673"/>
              <a:gd name="T20" fmla="*/ 2448 w 5284"/>
              <a:gd name="T21" fmla="*/ 570 h 673"/>
              <a:gd name="T22" fmla="*/ 2700 w 5284"/>
              <a:gd name="T23" fmla="*/ 546 h 673"/>
              <a:gd name="T24" fmla="*/ 2904 w 5284"/>
              <a:gd name="T25" fmla="*/ 528 h 673"/>
              <a:gd name="T26" fmla="*/ 3138 w 5284"/>
              <a:gd name="T27" fmla="*/ 498 h 673"/>
              <a:gd name="T28" fmla="*/ 3324 w 5284"/>
              <a:gd name="T29" fmla="*/ 474 h 673"/>
              <a:gd name="T30" fmla="*/ 3534 w 5284"/>
              <a:gd name="T31" fmla="*/ 447 h 673"/>
              <a:gd name="T32" fmla="*/ 3735 w 5284"/>
              <a:gd name="T33" fmla="*/ 420 h 673"/>
              <a:gd name="T34" fmla="*/ 3933 w 5284"/>
              <a:gd name="T35" fmla="*/ 384 h 673"/>
              <a:gd name="T36" fmla="*/ 4116 w 5284"/>
              <a:gd name="T37" fmla="*/ 351 h 673"/>
              <a:gd name="T38" fmla="*/ 4266 w 5284"/>
              <a:gd name="T39" fmla="*/ 318 h 673"/>
              <a:gd name="T40" fmla="*/ 4446 w 5284"/>
              <a:gd name="T41" fmla="*/ 279 h 673"/>
              <a:gd name="T42" fmla="*/ 4620 w 5284"/>
              <a:gd name="T43" fmla="*/ 237 h 673"/>
              <a:gd name="T44" fmla="*/ 4779 w 5284"/>
              <a:gd name="T45" fmla="*/ 192 h 673"/>
              <a:gd name="T46" fmla="*/ 4920 w 5284"/>
              <a:gd name="T47" fmla="*/ 147 h 673"/>
              <a:gd name="T48" fmla="*/ 5085 w 5284"/>
              <a:gd name="T49" fmla="*/ 90 h 673"/>
              <a:gd name="T50" fmla="*/ 5193 w 5284"/>
              <a:gd name="T51" fmla="*/ 42 h 673"/>
              <a:gd name="T52" fmla="*/ 5283 w 5284"/>
              <a:gd name="T53" fmla="*/ 0 h 673"/>
              <a:gd name="T54" fmla="*/ 3201 w 5284"/>
              <a:gd name="T55" fmla="*/ 0 h 673"/>
              <a:gd name="T56" fmla="*/ 2982 w 5284"/>
              <a:gd name="T57" fmla="*/ 57 h 673"/>
              <a:gd name="T58" fmla="*/ 2775 w 5284"/>
              <a:gd name="T59" fmla="*/ 108 h 673"/>
              <a:gd name="T60" fmla="*/ 2562 w 5284"/>
              <a:gd name="T61" fmla="*/ 150 h 673"/>
              <a:gd name="T62" fmla="*/ 2397 w 5284"/>
              <a:gd name="T63" fmla="*/ 183 h 673"/>
              <a:gd name="T64" fmla="*/ 2205 w 5284"/>
              <a:gd name="T65" fmla="*/ 213 h 673"/>
              <a:gd name="T66" fmla="*/ 2001 w 5284"/>
              <a:gd name="T67" fmla="*/ 243 h 673"/>
              <a:gd name="T68" fmla="*/ 1776 w 5284"/>
              <a:gd name="T69" fmla="*/ 273 h 673"/>
              <a:gd name="T70" fmla="*/ 1536 w 5284"/>
              <a:gd name="T71" fmla="*/ 297 h 673"/>
              <a:gd name="T72" fmla="*/ 1344 w 5284"/>
              <a:gd name="T73" fmla="*/ 312 h 673"/>
              <a:gd name="T74" fmla="*/ 1134 w 5284"/>
              <a:gd name="T75" fmla="*/ 330 h 673"/>
              <a:gd name="T76" fmla="*/ 921 w 5284"/>
              <a:gd name="T77" fmla="*/ 342 h 673"/>
              <a:gd name="T78" fmla="*/ 696 w 5284"/>
              <a:gd name="T79" fmla="*/ 354 h 673"/>
              <a:gd name="T80" fmla="*/ 501 w 5284"/>
              <a:gd name="T81" fmla="*/ 360 h 673"/>
              <a:gd name="T82" fmla="*/ 279 w 5284"/>
              <a:gd name="T83" fmla="*/ 366 h 673"/>
              <a:gd name="T84" fmla="*/ 99 w 5284"/>
              <a:gd name="T85" fmla="*/ 369 h 673"/>
              <a:gd name="T86" fmla="*/ 0 w 5284"/>
              <a:gd name="T87" fmla="*/ 366 h 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5130" name="Freeform 10"/>
          <p:cNvSpPr>
            <a:spLocks/>
          </p:cNvSpPr>
          <p:nvPr/>
        </p:nvSpPr>
        <p:spPr bwMode="white">
          <a:xfrm>
            <a:off x="0" y="-20638"/>
            <a:ext cx="4578350" cy="454026"/>
          </a:xfrm>
          <a:custGeom>
            <a:avLst/>
            <a:gdLst>
              <a:gd name="T0" fmla="*/ 0 w 2884"/>
              <a:gd name="T1" fmla="*/ 0 h 286"/>
              <a:gd name="T2" fmla="*/ 0 w 2884"/>
              <a:gd name="T3" fmla="*/ 285 h 286"/>
              <a:gd name="T4" fmla="*/ 192 w 2884"/>
              <a:gd name="T5" fmla="*/ 285 h 286"/>
              <a:gd name="T6" fmla="*/ 384 w 2884"/>
              <a:gd name="T7" fmla="*/ 282 h 286"/>
              <a:gd name="T8" fmla="*/ 579 w 2884"/>
              <a:gd name="T9" fmla="*/ 276 h 286"/>
              <a:gd name="T10" fmla="*/ 789 w 2884"/>
              <a:gd name="T11" fmla="*/ 267 h 286"/>
              <a:gd name="T12" fmla="*/ 999 w 2884"/>
              <a:gd name="T13" fmla="*/ 258 h 286"/>
              <a:gd name="T14" fmla="*/ 1161 w 2884"/>
              <a:gd name="T15" fmla="*/ 246 h 286"/>
              <a:gd name="T16" fmla="*/ 1302 w 2884"/>
              <a:gd name="T17" fmla="*/ 234 h 286"/>
              <a:gd name="T18" fmla="*/ 1458 w 2884"/>
              <a:gd name="T19" fmla="*/ 222 h 286"/>
              <a:gd name="T20" fmla="*/ 1665 w 2884"/>
              <a:gd name="T21" fmla="*/ 201 h 286"/>
              <a:gd name="T22" fmla="*/ 1992 w 2884"/>
              <a:gd name="T23" fmla="*/ 159 h 286"/>
              <a:gd name="T24" fmla="*/ 2301 w 2884"/>
              <a:gd name="T25" fmla="*/ 117 h 286"/>
              <a:gd name="T26" fmla="*/ 2604 w 2884"/>
              <a:gd name="T27" fmla="*/ 60 h 286"/>
              <a:gd name="T28" fmla="*/ 2883 w 2884"/>
              <a:gd name="T29" fmla="*/ 0 h 286"/>
              <a:gd name="T30" fmla="*/ 0 w 2884"/>
              <a:gd name="T31"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5131" name="Rectangle 11"/>
          <p:cNvSpPr>
            <a:spLocks noGrp="1" noChangeArrowheads="1"/>
          </p:cNvSpPr>
          <p:nvPr>
            <p:ph type="ctrTitle"/>
          </p:nvPr>
        </p:nvSpPr>
        <p:spPr>
          <a:xfrm>
            <a:off x="685800" y="2286000"/>
            <a:ext cx="7772400" cy="1143000"/>
          </a:xfrm>
        </p:spPr>
        <p:txBody>
          <a:bodyPr/>
          <a:lstStyle>
            <a:lvl1pPr>
              <a:defRPr/>
            </a:lvl1pPr>
          </a:lstStyle>
          <a:p>
            <a:pPr lvl="0"/>
            <a:r>
              <a:rPr lang="tr-TR" altLang="tr-TR" noProof="0" smtClean="0"/>
              <a:t>Asıl başlık biçemi için tıklatın</a:t>
            </a:r>
          </a:p>
        </p:txBody>
      </p:sp>
      <p:sp>
        <p:nvSpPr>
          <p:cNvPr id="5132" name="Rectangle 12"/>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tr-TR" altLang="tr-TR" noProof="0" smtClean="0"/>
              <a:t>Asıl alt başlık biçemi için tıklatın</a:t>
            </a:r>
          </a:p>
        </p:txBody>
      </p:sp>
      <p:sp>
        <p:nvSpPr>
          <p:cNvPr id="5133" name="Rectangle 13"/>
          <p:cNvSpPr>
            <a:spLocks noGrp="1" noChangeArrowheads="1"/>
          </p:cNvSpPr>
          <p:nvPr>
            <p:ph type="dt" sz="half" idx="2"/>
          </p:nvPr>
        </p:nvSpPr>
        <p:spPr/>
        <p:txBody>
          <a:bodyPr/>
          <a:lstStyle>
            <a:lvl1pPr>
              <a:defRPr/>
            </a:lvl1pPr>
          </a:lstStyle>
          <a:p>
            <a:endParaRPr lang="tr-TR" altLang="tr-TR"/>
          </a:p>
        </p:txBody>
      </p:sp>
      <p:sp>
        <p:nvSpPr>
          <p:cNvPr id="5134" name="Rectangle 14"/>
          <p:cNvSpPr>
            <a:spLocks noGrp="1" noChangeArrowheads="1"/>
          </p:cNvSpPr>
          <p:nvPr>
            <p:ph type="ftr" sz="quarter" idx="3"/>
          </p:nvPr>
        </p:nvSpPr>
        <p:spPr/>
        <p:txBody>
          <a:bodyPr/>
          <a:lstStyle>
            <a:lvl1pPr>
              <a:defRPr/>
            </a:lvl1pPr>
          </a:lstStyle>
          <a:p>
            <a:endParaRPr lang="tr-TR" altLang="tr-TR"/>
          </a:p>
        </p:txBody>
      </p:sp>
      <p:sp>
        <p:nvSpPr>
          <p:cNvPr id="5135" name="Rectangle 15"/>
          <p:cNvSpPr>
            <a:spLocks noGrp="1" noChangeArrowheads="1"/>
          </p:cNvSpPr>
          <p:nvPr>
            <p:ph type="sldNum" sz="quarter" idx="4"/>
          </p:nvPr>
        </p:nvSpPr>
        <p:spPr/>
        <p:txBody>
          <a:bodyPr/>
          <a:lstStyle>
            <a:lvl1pPr>
              <a:defRPr/>
            </a:lvl1pPr>
          </a:lstStyle>
          <a:p>
            <a:fld id="{1AD853C2-86D4-47CF-8DA8-680C9E848E93}" type="slidenum">
              <a:rPr lang="tr-TR" altLang="tr-TR"/>
              <a:pPr/>
              <a:t>‹#›</a:t>
            </a:fld>
            <a:endParaRPr lang="tr-TR" altLang="tr-T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1000"/>
                                  </p:stCondLst>
                                  <p:childTnLst>
                                    <p:set>
                                      <p:cBhvr>
                                        <p:cTn id="6" dur="1" fill="hold">
                                          <p:stCondLst>
                                            <p:cond delay="0"/>
                                          </p:stCondLst>
                                        </p:cTn>
                                        <p:tgtEl>
                                          <p:spTgt spid="5122"/>
                                        </p:tgtEl>
                                        <p:attrNameLst>
                                          <p:attrName>style.visibility</p:attrName>
                                        </p:attrNameLst>
                                      </p:cBhvr>
                                      <p:to>
                                        <p:strVal val="visible"/>
                                      </p:to>
                                    </p:set>
                                    <p:anim calcmode="lin" valueType="num">
                                      <p:cBhvr additive="base">
                                        <p:cTn id="7" dur="500" fill="hold"/>
                                        <p:tgtEl>
                                          <p:spTgt spid="5122"/>
                                        </p:tgtEl>
                                        <p:attrNameLst>
                                          <p:attrName>ppt_x</p:attrName>
                                        </p:attrNameLst>
                                      </p:cBhvr>
                                      <p:tavLst>
                                        <p:tav tm="0">
                                          <p:val>
                                            <p:strVal val="0-#ppt_w/2"/>
                                          </p:val>
                                        </p:tav>
                                        <p:tav tm="100000">
                                          <p:val>
                                            <p:strVal val="#ppt_x"/>
                                          </p:val>
                                        </p:tav>
                                      </p:tavLst>
                                    </p:anim>
                                    <p:anim calcmode="lin" valueType="num">
                                      <p:cBhvr additive="base">
                                        <p:cTn id="8" dur="500" fill="hold"/>
                                        <p:tgtEl>
                                          <p:spTgt spid="5122"/>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5122"/>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ltLang="tr-TR"/>
          </a:p>
        </p:txBody>
      </p:sp>
      <p:sp>
        <p:nvSpPr>
          <p:cNvPr id="5" name="Altbilgi Yer Tutucusu 4"/>
          <p:cNvSpPr>
            <a:spLocks noGrp="1"/>
          </p:cNvSpPr>
          <p:nvPr>
            <p:ph type="ftr" sz="quarter" idx="11"/>
          </p:nvPr>
        </p:nvSpPr>
        <p:spPr/>
        <p:txBody>
          <a:bodyPr/>
          <a:lstStyle>
            <a:lvl1pPr>
              <a:defRPr/>
            </a:lvl1pPr>
          </a:lstStyle>
          <a:p>
            <a:endParaRPr lang="tr-TR" altLang="tr-TR"/>
          </a:p>
        </p:txBody>
      </p:sp>
      <p:sp>
        <p:nvSpPr>
          <p:cNvPr id="6" name="Slayt Numarası Yer Tutucusu 5"/>
          <p:cNvSpPr>
            <a:spLocks noGrp="1"/>
          </p:cNvSpPr>
          <p:nvPr>
            <p:ph type="sldNum" sz="quarter" idx="12"/>
          </p:nvPr>
        </p:nvSpPr>
        <p:spPr/>
        <p:txBody>
          <a:bodyPr/>
          <a:lstStyle>
            <a:lvl1pPr>
              <a:defRPr/>
            </a:lvl1pPr>
          </a:lstStyle>
          <a:p>
            <a:fld id="{51C8070F-989A-4E55-8E30-93CF88DE9224}" type="slidenum">
              <a:rPr lang="tr-TR" altLang="tr-TR"/>
              <a:pPr/>
              <a:t>‹#›</a:t>
            </a:fld>
            <a:endParaRPr lang="tr-TR" altLang="tr-TR"/>
          </a:p>
        </p:txBody>
      </p:sp>
    </p:spTree>
    <p:extLst>
      <p:ext uri="{BB962C8B-B14F-4D97-AF65-F5344CB8AC3E}">
        <p14:creationId xmlns:p14="http://schemas.microsoft.com/office/powerpoint/2010/main" val="2430542113"/>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15100" y="609600"/>
            <a:ext cx="1943100" cy="548640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85800" y="609600"/>
            <a:ext cx="5676900" cy="54864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ltLang="tr-TR"/>
          </a:p>
        </p:txBody>
      </p:sp>
      <p:sp>
        <p:nvSpPr>
          <p:cNvPr id="5" name="Altbilgi Yer Tutucusu 4"/>
          <p:cNvSpPr>
            <a:spLocks noGrp="1"/>
          </p:cNvSpPr>
          <p:nvPr>
            <p:ph type="ftr" sz="quarter" idx="11"/>
          </p:nvPr>
        </p:nvSpPr>
        <p:spPr/>
        <p:txBody>
          <a:bodyPr/>
          <a:lstStyle>
            <a:lvl1pPr>
              <a:defRPr/>
            </a:lvl1pPr>
          </a:lstStyle>
          <a:p>
            <a:endParaRPr lang="tr-TR" altLang="tr-TR"/>
          </a:p>
        </p:txBody>
      </p:sp>
      <p:sp>
        <p:nvSpPr>
          <p:cNvPr id="6" name="Slayt Numarası Yer Tutucusu 5"/>
          <p:cNvSpPr>
            <a:spLocks noGrp="1"/>
          </p:cNvSpPr>
          <p:nvPr>
            <p:ph type="sldNum" sz="quarter" idx="12"/>
          </p:nvPr>
        </p:nvSpPr>
        <p:spPr/>
        <p:txBody>
          <a:bodyPr/>
          <a:lstStyle>
            <a:lvl1pPr>
              <a:defRPr/>
            </a:lvl1pPr>
          </a:lstStyle>
          <a:p>
            <a:fld id="{16D5B95B-8048-4596-B529-77F70254A2AC}" type="slidenum">
              <a:rPr lang="tr-TR" altLang="tr-TR"/>
              <a:pPr/>
              <a:t>‹#›</a:t>
            </a:fld>
            <a:endParaRPr lang="tr-TR" altLang="tr-TR"/>
          </a:p>
        </p:txBody>
      </p:sp>
    </p:spTree>
    <p:extLst>
      <p:ext uri="{BB962C8B-B14F-4D97-AF65-F5344CB8AC3E}">
        <p14:creationId xmlns:p14="http://schemas.microsoft.com/office/powerpoint/2010/main" val="1943878730"/>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ltLang="tr-TR"/>
          </a:p>
        </p:txBody>
      </p:sp>
      <p:sp>
        <p:nvSpPr>
          <p:cNvPr id="5" name="Altbilgi Yer Tutucusu 4"/>
          <p:cNvSpPr>
            <a:spLocks noGrp="1"/>
          </p:cNvSpPr>
          <p:nvPr>
            <p:ph type="ftr" sz="quarter" idx="11"/>
          </p:nvPr>
        </p:nvSpPr>
        <p:spPr/>
        <p:txBody>
          <a:bodyPr/>
          <a:lstStyle>
            <a:lvl1pPr>
              <a:defRPr/>
            </a:lvl1pPr>
          </a:lstStyle>
          <a:p>
            <a:endParaRPr lang="tr-TR" altLang="tr-TR"/>
          </a:p>
        </p:txBody>
      </p:sp>
      <p:sp>
        <p:nvSpPr>
          <p:cNvPr id="6" name="Slayt Numarası Yer Tutucusu 5"/>
          <p:cNvSpPr>
            <a:spLocks noGrp="1"/>
          </p:cNvSpPr>
          <p:nvPr>
            <p:ph type="sldNum" sz="quarter" idx="12"/>
          </p:nvPr>
        </p:nvSpPr>
        <p:spPr/>
        <p:txBody>
          <a:bodyPr/>
          <a:lstStyle>
            <a:lvl1pPr>
              <a:defRPr/>
            </a:lvl1pPr>
          </a:lstStyle>
          <a:p>
            <a:fld id="{1D8B6C74-BA56-4FD4-893C-74F4BF729E58}" type="slidenum">
              <a:rPr lang="tr-TR" altLang="tr-TR"/>
              <a:pPr/>
              <a:t>‹#›</a:t>
            </a:fld>
            <a:endParaRPr lang="tr-TR" altLang="tr-TR"/>
          </a:p>
        </p:txBody>
      </p:sp>
    </p:spTree>
    <p:extLst>
      <p:ext uri="{BB962C8B-B14F-4D97-AF65-F5344CB8AC3E}">
        <p14:creationId xmlns:p14="http://schemas.microsoft.com/office/powerpoint/2010/main" val="401017182"/>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8"/>
            <a:ext cx="78867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a:t>
            </a:r>
          </a:p>
        </p:txBody>
      </p:sp>
      <p:sp>
        <p:nvSpPr>
          <p:cNvPr id="4" name="Veri Yer Tutucusu 3"/>
          <p:cNvSpPr>
            <a:spLocks noGrp="1"/>
          </p:cNvSpPr>
          <p:nvPr>
            <p:ph type="dt" sz="half" idx="10"/>
          </p:nvPr>
        </p:nvSpPr>
        <p:spPr/>
        <p:txBody>
          <a:bodyPr/>
          <a:lstStyle>
            <a:lvl1pPr>
              <a:defRPr/>
            </a:lvl1pPr>
          </a:lstStyle>
          <a:p>
            <a:endParaRPr lang="tr-TR" altLang="tr-TR"/>
          </a:p>
        </p:txBody>
      </p:sp>
      <p:sp>
        <p:nvSpPr>
          <p:cNvPr id="5" name="Altbilgi Yer Tutucusu 4"/>
          <p:cNvSpPr>
            <a:spLocks noGrp="1"/>
          </p:cNvSpPr>
          <p:nvPr>
            <p:ph type="ftr" sz="quarter" idx="11"/>
          </p:nvPr>
        </p:nvSpPr>
        <p:spPr/>
        <p:txBody>
          <a:bodyPr/>
          <a:lstStyle>
            <a:lvl1pPr>
              <a:defRPr/>
            </a:lvl1pPr>
          </a:lstStyle>
          <a:p>
            <a:endParaRPr lang="tr-TR" altLang="tr-TR"/>
          </a:p>
        </p:txBody>
      </p:sp>
      <p:sp>
        <p:nvSpPr>
          <p:cNvPr id="6" name="Slayt Numarası Yer Tutucusu 5"/>
          <p:cNvSpPr>
            <a:spLocks noGrp="1"/>
          </p:cNvSpPr>
          <p:nvPr>
            <p:ph type="sldNum" sz="quarter" idx="12"/>
          </p:nvPr>
        </p:nvSpPr>
        <p:spPr/>
        <p:txBody>
          <a:bodyPr/>
          <a:lstStyle>
            <a:lvl1pPr>
              <a:defRPr/>
            </a:lvl1pPr>
          </a:lstStyle>
          <a:p>
            <a:fld id="{F94DE896-C514-4D12-8C54-AF927A6DE53E}" type="slidenum">
              <a:rPr lang="tr-TR" altLang="tr-TR"/>
              <a:pPr/>
              <a:t>‹#›</a:t>
            </a:fld>
            <a:endParaRPr lang="tr-TR" altLang="tr-TR"/>
          </a:p>
        </p:txBody>
      </p:sp>
    </p:spTree>
    <p:extLst>
      <p:ext uri="{BB962C8B-B14F-4D97-AF65-F5344CB8AC3E}">
        <p14:creationId xmlns:p14="http://schemas.microsoft.com/office/powerpoint/2010/main" val="1480409720"/>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85800" y="1981200"/>
            <a:ext cx="3810000" cy="4114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981200"/>
            <a:ext cx="3810000" cy="4114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ltLang="tr-TR"/>
          </a:p>
        </p:txBody>
      </p:sp>
      <p:sp>
        <p:nvSpPr>
          <p:cNvPr id="6" name="Altbilgi Yer Tutucusu 5"/>
          <p:cNvSpPr>
            <a:spLocks noGrp="1"/>
          </p:cNvSpPr>
          <p:nvPr>
            <p:ph type="ftr" sz="quarter" idx="11"/>
          </p:nvPr>
        </p:nvSpPr>
        <p:spPr/>
        <p:txBody>
          <a:bodyPr/>
          <a:lstStyle>
            <a:lvl1pPr>
              <a:defRPr/>
            </a:lvl1pPr>
          </a:lstStyle>
          <a:p>
            <a:endParaRPr lang="tr-TR" altLang="tr-TR"/>
          </a:p>
        </p:txBody>
      </p:sp>
      <p:sp>
        <p:nvSpPr>
          <p:cNvPr id="7" name="Slayt Numarası Yer Tutucusu 6"/>
          <p:cNvSpPr>
            <a:spLocks noGrp="1"/>
          </p:cNvSpPr>
          <p:nvPr>
            <p:ph type="sldNum" sz="quarter" idx="12"/>
          </p:nvPr>
        </p:nvSpPr>
        <p:spPr/>
        <p:txBody>
          <a:bodyPr/>
          <a:lstStyle>
            <a:lvl1pPr>
              <a:defRPr/>
            </a:lvl1pPr>
          </a:lstStyle>
          <a:p>
            <a:fld id="{4650387B-E203-4276-9CDB-64D92C489181}" type="slidenum">
              <a:rPr lang="tr-TR" altLang="tr-TR"/>
              <a:pPr/>
              <a:t>‹#›</a:t>
            </a:fld>
            <a:endParaRPr lang="tr-TR" altLang="tr-TR"/>
          </a:p>
        </p:txBody>
      </p:sp>
    </p:spTree>
    <p:extLst>
      <p:ext uri="{BB962C8B-B14F-4D97-AF65-F5344CB8AC3E}">
        <p14:creationId xmlns:p14="http://schemas.microsoft.com/office/powerpoint/2010/main" val="1682447084"/>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30238" y="365125"/>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630238" y="2505075"/>
            <a:ext cx="386873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7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ltLang="tr-TR"/>
          </a:p>
        </p:txBody>
      </p:sp>
      <p:sp>
        <p:nvSpPr>
          <p:cNvPr id="8" name="Altbilgi Yer Tutucusu 7"/>
          <p:cNvSpPr>
            <a:spLocks noGrp="1"/>
          </p:cNvSpPr>
          <p:nvPr>
            <p:ph type="ftr" sz="quarter" idx="11"/>
          </p:nvPr>
        </p:nvSpPr>
        <p:spPr/>
        <p:txBody>
          <a:bodyPr/>
          <a:lstStyle>
            <a:lvl1pPr>
              <a:defRPr/>
            </a:lvl1pPr>
          </a:lstStyle>
          <a:p>
            <a:endParaRPr lang="tr-TR" altLang="tr-TR"/>
          </a:p>
        </p:txBody>
      </p:sp>
      <p:sp>
        <p:nvSpPr>
          <p:cNvPr id="9" name="Slayt Numarası Yer Tutucusu 8"/>
          <p:cNvSpPr>
            <a:spLocks noGrp="1"/>
          </p:cNvSpPr>
          <p:nvPr>
            <p:ph type="sldNum" sz="quarter" idx="12"/>
          </p:nvPr>
        </p:nvSpPr>
        <p:spPr/>
        <p:txBody>
          <a:bodyPr/>
          <a:lstStyle>
            <a:lvl1pPr>
              <a:defRPr/>
            </a:lvl1pPr>
          </a:lstStyle>
          <a:p>
            <a:fld id="{477EFF31-B0D8-4C78-888A-5F2A88194D6A}" type="slidenum">
              <a:rPr lang="tr-TR" altLang="tr-TR"/>
              <a:pPr/>
              <a:t>‹#›</a:t>
            </a:fld>
            <a:endParaRPr lang="tr-TR" altLang="tr-TR"/>
          </a:p>
        </p:txBody>
      </p:sp>
    </p:spTree>
    <p:extLst>
      <p:ext uri="{BB962C8B-B14F-4D97-AF65-F5344CB8AC3E}">
        <p14:creationId xmlns:p14="http://schemas.microsoft.com/office/powerpoint/2010/main" val="1720598799"/>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ltLang="tr-TR"/>
          </a:p>
        </p:txBody>
      </p:sp>
      <p:sp>
        <p:nvSpPr>
          <p:cNvPr id="4" name="Altbilgi Yer Tutucusu 3"/>
          <p:cNvSpPr>
            <a:spLocks noGrp="1"/>
          </p:cNvSpPr>
          <p:nvPr>
            <p:ph type="ftr" sz="quarter" idx="11"/>
          </p:nvPr>
        </p:nvSpPr>
        <p:spPr/>
        <p:txBody>
          <a:bodyPr/>
          <a:lstStyle>
            <a:lvl1pPr>
              <a:defRPr/>
            </a:lvl1pPr>
          </a:lstStyle>
          <a:p>
            <a:endParaRPr lang="tr-TR" altLang="tr-TR"/>
          </a:p>
        </p:txBody>
      </p:sp>
      <p:sp>
        <p:nvSpPr>
          <p:cNvPr id="5" name="Slayt Numarası Yer Tutucusu 4"/>
          <p:cNvSpPr>
            <a:spLocks noGrp="1"/>
          </p:cNvSpPr>
          <p:nvPr>
            <p:ph type="sldNum" sz="quarter" idx="12"/>
          </p:nvPr>
        </p:nvSpPr>
        <p:spPr/>
        <p:txBody>
          <a:bodyPr/>
          <a:lstStyle>
            <a:lvl1pPr>
              <a:defRPr/>
            </a:lvl1pPr>
          </a:lstStyle>
          <a:p>
            <a:fld id="{93FBB47A-1256-4ECB-AD0D-6BE0C2CF89E4}" type="slidenum">
              <a:rPr lang="tr-TR" altLang="tr-TR"/>
              <a:pPr/>
              <a:t>‹#›</a:t>
            </a:fld>
            <a:endParaRPr lang="tr-TR" altLang="tr-TR"/>
          </a:p>
        </p:txBody>
      </p:sp>
    </p:spTree>
    <p:extLst>
      <p:ext uri="{BB962C8B-B14F-4D97-AF65-F5344CB8AC3E}">
        <p14:creationId xmlns:p14="http://schemas.microsoft.com/office/powerpoint/2010/main" val="3583875092"/>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ltLang="tr-TR"/>
          </a:p>
        </p:txBody>
      </p:sp>
      <p:sp>
        <p:nvSpPr>
          <p:cNvPr id="3" name="Altbilgi Yer Tutucusu 2"/>
          <p:cNvSpPr>
            <a:spLocks noGrp="1"/>
          </p:cNvSpPr>
          <p:nvPr>
            <p:ph type="ftr" sz="quarter" idx="11"/>
          </p:nvPr>
        </p:nvSpPr>
        <p:spPr/>
        <p:txBody>
          <a:bodyPr/>
          <a:lstStyle>
            <a:lvl1pPr>
              <a:defRPr/>
            </a:lvl1pPr>
          </a:lstStyle>
          <a:p>
            <a:endParaRPr lang="tr-TR" altLang="tr-TR"/>
          </a:p>
        </p:txBody>
      </p:sp>
      <p:sp>
        <p:nvSpPr>
          <p:cNvPr id="4" name="Slayt Numarası Yer Tutucusu 3"/>
          <p:cNvSpPr>
            <a:spLocks noGrp="1"/>
          </p:cNvSpPr>
          <p:nvPr>
            <p:ph type="sldNum" sz="quarter" idx="12"/>
          </p:nvPr>
        </p:nvSpPr>
        <p:spPr/>
        <p:txBody>
          <a:bodyPr/>
          <a:lstStyle>
            <a:lvl1pPr>
              <a:defRPr/>
            </a:lvl1pPr>
          </a:lstStyle>
          <a:p>
            <a:fld id="{7FAC86B4-F09C-45AB-9D4B-81E2E53E8190}" type="slidenum">
              <a:rPr lang="tr-TR" altLang="tr-TR"/>
              <a:pPr/>
              <a:t>‹#›</a:t>
            </a:fld>
            <a:endParaRPr lang="tr-TR" altLang="tr-TR"/>
          </a:p>
        </p:txBody>
      </p:sp>
    </p:spTree>
    <p:extLst>
      <p:ext uri="{BB962C8B-B14F-4D97-AF65-F5344CB8AC3E}">
        <p14:creationId xmlns:p14="http://schemas.microsoft.com/office/powerpoint/2010/main" val="3084438281"/>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30238" y="457200"/>
            <a:ext cx="2949575"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lvl1pPr>
              <a:defRPr/>
            </a:lvl1pPr>
          </a:lstStyle>
          <a:p>
            <a:endParaRPr lang="tr-TR" altLang="tr-TR"/>
          </a:p>
        </p:txBody>
      </p:sp>
      <p:sp>
        <p:nvSpPr>
          <p:cNvPr id="6" name="Altbilgi Yer Tutucusu 5"/>
          <p:cNvSpPr>
            <a:spLocks noGrp="1"/>
          </p:cNvSpPr>
          <p:nvPr>
            <p:ph type="ftr" sz="quarter" idx="11"/>
          </p:nvPr>
        </p:nvSpPr>
        <p:spPr/>
        <p:txBody>
          <a:bodyPr/>
          <a:lstStyle>
            <a:lvl1pPr>
              <a:defRPr/>
            </a:lvl1pPr>
          </a:lstStyle>
          <a:p>
            <a:endParaRPr lang="tr-TR" altLang="tr-TR"/>
          </a:p>
        </p:txBody>
      </p:sp>
      <p:sp>
        <p:nvSpPr>
          <p:cNvPr id="7" name="Slayt Numarası Yer Tutucusu 6"/>
          <p:cNvSpPr>
            <a:spLocks noGrp="1"/>
          </p:cNvSpPr>
          <p:nvPr>
            <p:ph type="sldNum" sz="quarter" idx="12"/>
          </p:nvPr>
        </p:nvSpPr>
        <p:spPr/>
        <p:txBody>
          <a:bodyPr/>
          <a:lstStyle>
            <a:lvl1pPr>
              <a:defRPr/>
            </a:lvl1pPr>
          </a:lstStyle>
          <a:p>
            <a:fld id="{E44B4A6E-1CCD-47C3-9631-F817F3097A90}" type="slidenum">
              <a:rPr lang="tr-TR" altLang="tr-TR"/>
              <a:pPr/>
              <a:t>‹#›</a:t>
            </a:fld>
            <a:endParaRPr lang="tr-TR" altLang="tr-TR"/>
          </a:p>
        </p:txBody>
      </p:sp>
    </p:spTree>
    <p:extLst>
      <p:ext uri="{BB962C8B-B14F-4D97-AF65-F5344CB8AC3E}">
        <p14:creationId xmlns:p14="http://schemas.microsoft.com/office/powerpoint/2010/main" val="310227307"/>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30238" y="457200"/>
            <a:ext cx="2949575"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lvl1pPr>
              <a:defRPr/>
            </a:lvl1pPr>
          </a:lstStyle>
          <a:p>
            <a:endParaRPr lang="tr-TR" altLang="tr-TR"/>
          </a:p>
        </p:txBody>
      </p:sp>
      <p:sp>
        <p:nvSpPr>
          <p:cNvPr id="6" name="Altbilgi Yer Tutucusu 5"/>
          <p:cNvSpPr>
            <a:spLocks noGrp="1"/>
          </p:cNvSpPr>
          <p:nvPr>
            <p:ph type="ftr" sz="quarter" idx="11"/>
          </p:nvPr>
        </p:nvSpPr>
        <p:spPr/>
        <p:txBody>
          <a:bodyPr/>
          <a:lstStyle>
            <a:lvl1pPr>
              <a:defRPr/>
            </a:lvl1pPr>
          </a:lstStyle>
          <a:p>
            <a:endParaRPr lang="tr-TR" altLang="tr-TR"/>
          </a:p>
        </p:txBody>
      </p:sp>
      <p:sp>
        <p:nvSpPr>
          <p:cNvPr id="7" name="Slayt Numarası Yer Tutucusu 6"/>
          <p:cNvSpPr>
            <a:spLocks noGrp="1"/>
          </p:cNvSpPr>
          <p:nvPr>
            <p:ph type="sldNum" sz="quarter" idx="12"/>
          </p:nvPr>
        </p:nvSpPr>
        <p:spPr/>
        <p:txBody>
          <a:bodyPr/>
          <a:lstStyle>
            <a:lvl1pPr>
              <a:defRPr/>
            </a:lvl1pPr>
          </a:lstStyle>
          <a:p>
            <a:fld id="{630E7446-5866-4C96-B8DF-695C078F1916}" type="slidenum">
              <a:rPr lang="tr-TR" altLang="tr-TR"/>
              <a:pPr/>
              <a:t>‹#›</a:t>
            </a:fld>
            <a:endParaRPr lang="tr-TR" altLang="tr-TR"/>
          </a:p>
        </p:txBody>
      </p:sp>
    </p:spTree>
    <p:extLst>
      <p:ext uri="{BB962C8B-B14F-4D97-AF65-F5344CB8AC3E}">
        <p14:creationId xmlns:p14="http://schemas.microsoft.com/office/powerpoint/2010/main" val="161803490"/>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rotWithShape="0">
          <a:gsLst>
            <a:gs pos="0">
              <a:schemeClr val="bg2"/>
            </a:gs>
            <a:gs pos="100000">
              <a:schemeClr val="bg1"/>
            </a:gs>
          </a:gsLst>
          <a:lin ang="0" scaled="1"/>
        </a:gra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tr-TR"/>
          </a:p>
        </p:txBody>
      </p:sp>
      <p:sp>
        <p:nvSpPr>
          <p:cNvPr id="4099" name="Freeform 3"/>
          <p:cNvSpPr>
            <a:spLocks/>
          </p:cNvSpPr>
          <p:nvPr/>
        </p:nvSpPr>
        <p:spPr bwMode="white">
          <a:xfrm>
            <a:off x="-9525" y="4489450"/>
            <a:ext cx="5754688" cy="2368550"/>
          </a:xfrm>
          <a:custGeom>
            <a:avLst/>
            <a:gdLst>
              <a:gd name="T0" fmla="*/ 0 w 3625"/>
              <a:gd name="T1" fmla="*/ 1491 h 1492"/>
              <a:gd name="T2" fmla="*/ 0 w 3625"/>
              <a:gd name="T3" fmla="*/ 0 h 1492"/>
              <a:gd name="T4" fmla="*/ 171 w 3625"/>
              <a:gd name="T5" fmla="*/ 3 h 1492"/>
              <a:gd name="T6" fmla="*/ 355 w 3625"/>
              <a:gd name="T7" fmla="*/ 9 h 1492"/>
              <a:gd name="T8" fmla="*/ 499 w 3625"/>
              <a:gd name="T9" fmla="*/ 21 h 1492"/>
              <a:gd name="T10" fmla="*/ 650 w 3625"/>
              <a:gd name="T11" fmla="*/ 36 h 1492"/>
              <a:gd name="T12" fmla="*/ 809 w 3625"/>
              <a:gd name="T13" fmla="*/ 54 h 1492"/>
              <a:gd name="T14" fmla="*/ 957 w 3625"/>
              <a:gd name="T15" fmla="*/ 78 h 1492"/>
              <a:gd name="T16" fmla="*/ 1119 w 3625"/>
              <a:gd name="T17" fmla="*/ 105 h 1492"/>
              <a:gd name="T18" fmla="*/ 1261 w 3625"/>
              <a:gd name="T19" fmla="*/ 133 h 1492"/>
              <a:gd name="T20" fmla="*/ 1441 w 3625"/>
              <a:gd name="T21" fmla="*/ 175 h 1492"/>
              <a:gd name="T22" fmla="*/ 1598 w 3625"/>
              <a:gd name="T23" fmla="*/ 217 h 1492"/>
              <a:gd name="T24" fmla="*/ 1763 w 3625"/>
              <a:gd name="T25" fmla="*/ 269 h 1492"/>
              <a:gd name="T26" fmla="*/ 1887 w 3625"/>
              <a:gd name="T27" fmla="*/ 308 h 1492"/>
              <a:gd name="T28" fmla="*/ 2085 w 3625"/>
              <a:gd name="T29" fmla="*/ 384 h 1492"/>
              <a:gd name="T30" fmla="*/ 2230 w 3625"/>
              <a:gd name="T31" fmla="*/ 444 h 1492"/>
              <a:gd name="T32" fmla="*/ 2456 w 3625"/>
              <a:gd name="T33" fmla="*/ 547 h 1492"/>
              <a:gd name="T34" fmla="*/ 2666 w 3625"/>
              <a:gd name="T35" fmla="*/ 662 h 1492"/>
              <a:gd name="T36" fmla="*/ 2859 w 3625"/>
              <a:gd name="T37" fmla="*/ 786 h 1492"/>
              <a:gd name="T38" fmla="*/ 3046 w 3625"/>
              <a:gd name="T39" fmla="*/ 920 h 1492"/>
              <a:gd name="T40" fmla="*/ 3193 w 3625"/>
              <a:gd name="T41" fmla="*/ 1038 h 1492"/>
              <a:gd name="T42" fmla="*/ 3332 w 3625"/>
              <a:gd name="T43" fmla="*/ 1168 h 1492"/>
              <a:gd name="T44" fmla="*/ 3440 w 3625"/>
              <a:gd name="T45" fmla="*/ 1280 h 1492"/>
              <a:gd name="T46" fmla="*/ 3524 w 3625"/>
              <a:gd name="T47" fmla="*/ 1380 h 1492"/>
              <a:gd name="T48" fmla="*/ 3624 w 3625"/>
              <a:gd name="T49" fmla="*/ 1491 h 1492"/>
              <a:gd name="T50" fmla="*/ 3608 w 3625"/>
              <a:gd name="T51" fmla="*/ 1491 h 1492"/>
              <a:gd name="T52" fmla="*/ 0 w 3625"/>
              <a:gd name="T53" fmla="*/ 1491 h 1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tr-TR"/>
          </a:p>
        </p:txBody>
      </p:sp>
      <p:sp>
        <p:nvSpPr>
          <p:cNvPr id="4100" name="Freeform 4"/>
          <p:cNvSpPr>
            <a:spLocks/>
          </p:cNvSpPr>
          <p:nvPr/>
        </p:nvSpPr>
        <p:spPr bwMode="white">
          <a:xfrm>
            <a:off x="0" y="3817938"/>
            <a:ext cx="8164513" cy="3019425"/>
          </a:xfrm>
          <a:custGeom>
            <a:avLst/>
            <a:gdLst>
              <a:gd name="T0" fmla="*/ 2718 w 5143"/>
              <a:gd name="T1" fmla="*/ 405 h 1902"/>
              <a:gd name="T2" fmla="*/ 2466 w 5143"/>
              <a:gd name="T3" fmla="*/ 333 h 1902"/>
              <a:gd name="T4" fmla="*/ 2202 w 5143"/>
              <a:gd name="T5" fmla="*/ 261 h 1902"/>
              <a:gd name="T6" fmla="*/ 1929 w 5143"/>
              <a:gd name="T7" fmla="*/ 198 h 1902"/>
              <a:gd name="T8" fmla="*/ 1695 w 5143"/>
              <a:gd name="T9" fmla="*/ 153 h 1902"/>
              <a:gd name="T10" fmla="*/ 1434 w 5143"/>
              <a:gd name="T11" fmla="*/ 111 h 1902"/>
              <a:gd name="T12" fmla="*/ 1188 w 5143"/>
              <a:gd name="T13" fmla="*/ 75 h 1902"/>
              <a:gd name="T14" fmla="*/ 957 w 5143"/>
              <a:gd name="T15" fmla="*/ 48 h 1902"/>
              <a:gd name="T16" fmla="*/ 747 w 5143"/>
              <a:gd name="T17" fmla="*/ 30 h 1902"/>
              <a:gd name="T18" fmla="*/ 501 w 5143"/>
              <a:gd name="T19" fmla="*/ 15 h 1902"/>
              <a:gd name="T20" fmla="*/ 246 w 5143"/>
              <a:gd name="T21" fmla="*/ 3 h 1902"/>
              <a:gd name="T22" fmla="*/ 0 w 5143"/>
              <a:gd name="T23" fmla="*/ 0 h 1902"/>
              <a:gd name="T24" fmla="*/ 0 w 5143"/>
              <a:gd name="T25" fmla="*/ 275 h 1902"/>
              <a:gd name="T26" fmla="*/ 0 w 5143"/>
              <a:gd name="T27" fmla="*/ 345 h 1902"/>
              <a:gd name="T28" fmla="*/ 0 w 5143"/>
              <a:gd name="T29" fmla="*/ 275 h 1902"/>
              <a:gd name="T30" fmla="*/ 0 w 5143"/>
              <a:gd name="T31" fmla="*/ 342 h 1902"/>
              <a:gd name="T32" fmla="*/ 339 w 5143"/>
              <a:gd name="T33" fmla="*/ 351 h 1902"/>
              <a:gd name="T34" fmla="*/ 606 w 5143"/>
              <a:gd name="T35" fmla="*/ 372 h 1902"/>
              <a:gd name="T36" fmla="*/ 852 w 5143"/>
              <a:gd name="T37" fmla="*/ 399 h 1902"/>
              <a:gd name="T38" fmla="*/ 1068 w 5143"/>
              <a:gd name="T39" fmla="*/ 435 h 1902"/>
              <a:gd name="T40" fmla="*/ 1275 w 5143"/>
              <a:gd name="T41" fmla="*/ 474 h 1902"/>
              <a:gd name="T42" fmla="*/ 1545 w 5143"/>
              <a:gd name="T43" fmla="*/ 540 h 1902"/>
              <a:gd name="T44" fmla="*/ 1761 w 5143"/>
              <a:gd name="T45" fmla="*/ 603 h 1902"/>
              <a:gd name="T46" fmla="*/ 1971 w 5143"/>
              <a:gd name="T47" fmla="*/ 678 h 1902"/>
              <a:gd name="T48" fmla="*/ 2166 w 5143"/>
              <a:gd name="T49" fmla="*/ 747 h 1902"/>
              <a:gd name="T50" fmla="*/ 2397 w 5143"/>
              <a:gd name="T51" fmla="*/ 852 h 1902"/>
              <a:gd name="T52" fmla="*/ 2613 w 5143"/>
              <a:gd name="T53" fmla="*/ 960 h 1902"/>
              <a:gd name="T54" fmla="*/ 2832 w 5143"/>
              <a:gd name="T55" fmla="*/ 1095 h 1902"/>
              <a:gd name="T56" fmla="*/ 3012 w 5143"/>
              <a:gd name="T57" fmla="*/ 1212 h 1902"/>
              <a:gd name="T58" fmla="*/ 3186 w 5143"/>
              <a:gd name="T59" fmla="*/ 1347 h 1902"/>
              <a:gd name="T60" fmla="*/ 3351 w 5143"/>
              <a:gd name="T61" fmla="*/ 1497 h 1902"/>
              <a:gd name="T62" fmla="*/ 3480 w 5143"/>
              <a:gd name="T63" fmla="*/ 1629 h 1902"/>
              <a:gd name="T64" fmla="*/ 3612 w 5143"/>
              <a:gd name="T65" fmla="*/ 1785 h 1902"/>
              <a:gd name="T66" fmla="*/ 3699 w 5143"/>
              <a:gd name="T67" fmla="*/ 1901 h 1902"/>
              <a:gd name="T68" fmla="*/ 5142 w 5143"/>
              <a:gd name="T69" fmla="*/ 1901 h 1902"/>
              <a:gd name="T70" fmla="*/ 5076 w 5143"/>
              <a:gd name="T71" fmla="*/ 1827 h 1902"/>
              <a:gd name="T72" fmla="*/ 4968 w 5143"/>
              <a:gd name="T73" fmla="*/ 1707 h 1902"/>
              <a:gd name="T74" fmla="*/ 4797 w 5143"/>
              <a:gd name="T75" fmla="*/ 1539 h 1902"/>
              <a:gd name="T76" fmla="*/ 4617 w 5143"/>
              <a:gd name="T77" fmla="*/ 1383 h 1902"/>
              <a:gd name="T78" fmla="*/ 4410 w 5143"/>
              <a:gd name="T79" fmla="*/ 1221 h 1902"/>
              <a:gd name="T80" fmla="*/ 4185 w 5143"/>
              <a:gd name="T81" fmla="*/ 1071 h 1902"/>
              <a:gd name="T82" fmla="*/ 3960 w 5143"/>
              <a:gd name="T83" fmla="*/ 939 h 1902"/>
              <a:gd name="T84" fmla="*/ 3708 w 5143"/>
              <a:gd name="T85" fmla="*/ 801 h 1902"/>
              <a:gd name="T86" fmla="*/ 3492 w 5143"/>
              <a:gd name="T87" fmla="*/ 702 h 1902"/>
              <a:gd name="T88" fmla="*/ 3231 w 5143"/>
              <a:gd name="T89" fmla="*/ 588 h 1902"/>
              <a:gd name="T90" fmla="*/ 2964 w 5143"/>
              <a:gd name="T91" fmla="*/ 489 h 1902"/>
              <a:gd name="T92" fmla="*/ 2718 w 5143"/>
              <a:gd name="T93" fmla="*/ 405 h 1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4101" name="Freeform 5"/>
          <p:cNvSpPr>
            <a:spLocks/>
          </p:cNvSpPr>
          <p:nvPr/>
        </p:nvSpPr>
        <p:spPr bwMode="white">
          <a:xfrm>
            <a:off x="0" y="3146425"/>
            <a:ext cx="9144000" cy="3690938"/>
          </a:xfrm>
          <a:custGeom>
            <a:avLst/>
            <a:gdLst>
              <a:gd name="T0" fmla="*/ 0 w 5760"/>
              <a:gd name="T1" fmla="*/ 0 h 2325"/>
              <a:gd name="T2" fmla="*/ 0 w 5760"/>
              <a:gd name="T3" fmla="*/ 339 h 2325"/>
              <a:gd name="T4" fmla="*/ 558 w 5760"/>
              <a:gd name="T5" fmla="*/ 357 h 2325"/>
              <a:gd name="T6" fmla="*/ 807 w 5760"/>
              <a:gd name="T7" fmla="*/ 375 h 2325"/>
              <a:gd name="T8" fmla="*/ 1056 w 5760"/>
              <a:gd name="T9" fmla="*/ 399 h 2325"/>
              <a:gd name="T10" fmla="*/ 1272 w 5760"/>
              <a:gd name="T11" fmla="*/ 426 h 2325"/>
              <a:gd name="T12" fmla="*/ 1539 w 5760"/>
              <a:gd name="T13" fmla="*/ 465 h 2325"/>
              <a:gd name="T14" fmla="*/ 1791 w 5760"/>
              <a:gd name="T15" fmla="*/ 510 h 2325"/>
              <a:gd name="T16" fmla="*/ 2076 w 5760"/>
              <a:gd name="T17" fmla="*/ 570 h 2325"/>
              <a:gd name="T18" fmla="*/ 2334 w 5760"/>
              <a:gd name="T19" fmla="*/ 630 h 2325"/>
              <a:gd name="T20" fmla="*/ 2544 w 5760"/>
              <a:gd name="T21" fmla="*/ 687 h 2325"/>
              <a:gd name="T22" fmla="*/ 2775 w 5760"/>
              <a:gd name="T23" fmla="*/ 759 h 2325"/>
              <a:gd name="T24" fmla="*/ 3003 w 5760"/>
              <a:gd name="T25" fmla="*/ 837 h 2325"/>
              <a:gd name="T26" fmla="*/ 3231 w 5760"/>
              <a:gd name="T27" fmla="*/ 924 h 2325"/>
              <a:gd name="T28" fmla="*/ 3438 w 5760"/>
              <a:gd name="T29" fmla="*/ 1005 h 2325"/>
              <a:gd name="T30" fmla="*/ 3663 w 5760"/>
              <a:gd name="T31" fmla="*/ 1110 h 2325"/>
              <a:gd name="T32" fmla="*/ 3903 w 5760"/>
              <a:gd name="T33" fmla="*/ 1233 h 2325"/>
              <a:gd name="T34" fmla="*/ 4149 w 5760"/>
              <a:gd name="T35" fmla="*/ 1374 h 2325"/>
              <a:gd name="T36" fmla="*/ 4353 w 5760"/>
              <a:gd name="T37" fmla="*/ 1506 h 2325"/>
              <a:gd name="T38" fmla="*/ 4491 w 5760"/>
              <a:gd name="T39" fmla="*/ 1602 h 2325"/>
              <a:gd name="T40" fmla="*/ 4668 w 5760"/>
              <a:gd name="T41" fmla="*/ 1740 h 2325"/>
              <a:gd name="T42" fmla="*/ 4824 w 5760"/>
              <a:gd name="T43" fmla="*/ 1875 h 2325"/>
              <a:gd name="T44" fmla="*/ 4968 w 5760"/>
              <a:gd name="T45" fmla="*/ 2016 h 2325"/>
              <a:gd name="T46" fmla="*/ 5100 w 5760"/>
              <a:gd name="T47" fmla="*/ 2154 h 2325"/>
              <a:gd name="T48" fmla="*/ 5238 w 5760"/>
              <a:gd name="T49" fmla="*/ 2324 h 2325"/>
              <a:gd name="T50" fmla="*/ 5759 w 5760"/>
              <a:gd name="T51" fmla="*/ 2324 h 2325"/>
              <a:gd name="T52" fmla="*/ 5759 w 5760"/>
              <a:gd name="T53" fmla="*/ 1245 h 2325"/>
              <a:gd name="T54" fmla="*/ 5580 w 5760"/>
              <a:gd name="T55" fmla="*/ 1119 h 2325"/>
              <a:gd name="T56" fmla="*/ 5400 w 5760"/>
              <a:gd name="T57" fmla="*/ 1020 h 2325"/>
              <a:gd name="T58" fmla="*/ 5205 w 5760"/>
              <a:gd name="T59" fmla="*/ 918 h 2325"/>
              <a:gd name="T60" fmla="*/ 5031 w 5760"/>
              <a:gd name="T61" fmla="*/ 837 h 2325"/>
              <a:gd name="T62" fmla="*/ 4866 w 5760"/>
              <a:gd name="T63" fmla="*/ 771 h 2325"/>
              <a:gd name="T64" fmla="*/ 4710 w 5760"/>
              <a:gd name="T65" fmla="*/ 711 h 2325"/>
              <a:gd name="T66" fmla="*/ 4545 w 5760"/>
              <a:gd name="T67" fmla="*/ 651 h 2325"/>
              <a:gd name="T68" fmla="*/ 4386 w 5760"/>
              <a:gd name="T69" fmla="*/ 600 h 2325"/>
              <a:gd name="T70" fmla="*/ 4248 w 5760"/>
              <a:gd name="T71" fmla="*/ 552 h 2325"/>
              <a:gd name="T72" fmla="*/ 3993 w 5760"/>
              <a:gd name="T73" fmla="*/ 483 h 2325"/>
              <a:gd name="T74" fmla="*/ 3777 w 5760"/>
              <a:gd name="T75" fmla="*/ 423 h 2325"/>
              <a:gd name="T76" fmla="*/ 3564 w 5760"/>
              <a:gd name="T77" fmla="*/ 375 h 2325"/>
              <a:gd name="T78" fmla="*/ 3282 w 5760"/>
              <a:gd name="T79" fmla="*/ 312 h 2325"/>
              <a:gd name="T80" fmla="*/ 3003 w 5760"/>
              <a:gd name="T81" fmla="*/ 261 h 2325"/>
              <a:gd name="T82" fmla="*/ 2733 w 5760"/>
              <a:gd name="T83" fmla="*/ 213 h 2325"/>
              <a:gd name="T84" fmla="*/ 2451 w 5760"/>
              <a:gd name="T85" fmla="*/ 171 h 2325"/>
              <a:gd name="T86" fmla="*/ 2211 w 5760"/>
              <a:gd name="T87" fmla="*/ 138 h 2325"/>
              <a:gd name="T88" fmla="*/ 1974 w 5760"/>
              <a:gd name="T89" fmla="*/ 108 h 2325"/>
              <a:gd name="T90" fmla="*/ 1665 w 5760"/>
              <a:gd name="T91" fmla="*/ 81 h 2325"/>
              <a:gd name="T92" fmla="*/ 1437 w 5760"/>
              <a:gd name="T93" fmla="*/ 60 h 2325"/>
              <a:gd name="T94" fmla="*/ 1125 w 5760"/>
              <a:gd name="T95" fmla="*/ 36 h 2325"/>
              <a:gd name="T96" fmla="*/ 828 w 5760"/>
              <a:gd name="T97" fmla="*/ 21 h 2325"/>
              <a:gd name="T98" fmla="*/ 558 w 5760"/>
              <a:gd name="T99" fmla="*/ 12 h 2325"/>
              <a:gd name="T100" fmla="*/ 282 w 5760"/>
              <a:gd name="T101" fmla="*/ 3 h 2325"/>
              <a:gd name="T102" fmla="*/ 0 w 5760"/>
              <a:gd name="T103" fmla="*/ 0 h 2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4102" name="Freeform 6"/>
          <p:cNvSpPr>
            <a:spLocks/>
          </p:cNvSpPr>
          <p:nvPr/>
        </p:nvSpPr>
        <p:spPr bwMode="white">
          <a:xfrm>
            <a:off x="0" y="2460625"/>
            <a:ext cx="9144000" cy="2497138"/>
          </a:xfrm>
          <a:custGeom>
            <a:avLst/>
            <a:gdLst>
              <a:gd name="T0" fmla="*/ 0 w 5760"/>
              <a:gd name="T1" fmla="*/ 0 h 1573"/>
              <a:gd name="T2" fmla="*/ 0 w 5760"/>
              <a:gd name="T3" fmla="*/ 351 h 1573"/>
              <a:gd name="T4" fmla="*/ 282 w 5760"/>
              <a:gd name="T5" fmla="*/ 357 h 1573"/>
              <a:gd name="T6" fmla="*/ 627 w 5760"/>
              <a:gd name="T7" fmla="*/ 363 h 1573"/>
              <a:gd name="T8" fmla="*/ 960 w 5760"/>
              <a:gd name="T9" fmla="*/ 375 h 1573"/>
              <a:gd name="T10" fmla="*/ 1218 w 5760"/>
              <a:gd name="T11" fmla="*/ 393 h 1573"/>
              <a:gd name="T12" fmla="*/ 1470 w 5760"/>
              <a:gd name="T13" fmla="*/ 411 h 1573"/>
              <a:gd name="T14" fmla="*/ 1746 w 5760"/>
              <a:gd name="T15" fmla="*/ 435 h 1573"/>
              <a:gd name="T16" fmla="*/ 2022 w 5760"/>
              <a:gd name="T17" fmla="*/ 462 h 1573"/>
              <a:gd name="T18" fmla="*/ 2340 w 5760"/>
              <a:gd name="T19" fmla="*/ 504 h 1573"/>
              <a:gd name="T20" fmla="*/ 2664 w 5760"/>
              <a:gd name="T21" fmla="*/ 549 h 1573"/>
              <a:gd name="T22" fmla="*/ 2952 w 5760"/>
              <a:gd name="T23" fmla="*/ 597 h 1573"/>
              <a:gd name="T24" fmla="*/ 3225 w 5760"/>
              <a:gd name="T25" fmla="*/ 648 h 1573"/>
              <a:gd name="T26" fmla="*/ 3513 w 5760"/>
              <a:gd name="T27" fmla="*/ 708 h 1573"/>
              <a:gd name="T28" fmla="*/ 3693 w 5760"/>
              <a:gd name="T29" fmla="*/ 750 h 1573"/>
              <a:gd name="T30" fmla="*/ 3936 w 5760"/>
              <a:gd name="T31" fmla="*/ 810 h 1573"/>
              <a:gd name="T32" fmla="*/ 4095 w 5760"/>
              <a:gd name="T33" fmla="*/ 855 h 1573"/>
              <a:gd name="T34" fmla="*/ 4281 w 5760"/>
              <a:gd name="T35" fmla="*/ 909 h 1573"/>
              <a:gd name="T36" fmla="*/ 4503 w 5760"/>
              <a:gd name="T37" fmla="*/ 981 h 1573"/>
              <a:gd name="T38" fmla="*/ 4704 w 5760"/>
              <a:gd name="T39" fmla="*/ 1053 h 1573"/>
              <a:gd name="T40" fmla="*/ 4911 w 5760"/>
              <a:gd name="T41" fmla="*/ 1131 h 1573"/>
              <a:gd name="T42" fmla="*/ 5073 w 5760"/>
              <a:gd name="T43" fmla="*/ 1197 h 1573"/>
              <a:gd name="T44" fmla="*/ 5256 w 5760"/>
              <a:gd name="T45" fmla="*/ 1281 h 1573"/>
              <a:gd name="T46" fmla="*/ 5475 w 5760"/>
              <a:gd name="T47" fmla="*/ 1401 h 1573"/>
              <a:gd name="T48" fmla="*/ 5628 w 5760"/>
              <a:gd name="T49" fmla="*/ 1482 h 1573"/>
              <a:gd name="T50" fmla="*/ 5759 w 5760"/>
              <a:gd name="T51" fmla="*/ 1572 h 1573"/>
              <a:gd name="T52" fmla="*/ 5759 w 5760"/>
              <a:gd name="T53" fmla="*/ 633 h 1573"/>
              <a:gd name="T54" fmla="*/ 5493 w 5760"/>
              <a:gd name="T55" fmla="*/ 570 h 1573"/>
              <a:gd name="T56" fmla="*/ 5214 w 5760"/>
              <a:gd name="T57" fmla="*/ 501 h 1573"/>
              <a:gd name="T58" fmla="*/ 4950 w 5760"/>
              <a:gd name="T59" fmla="*/ 444 h 1573"/>
              <a:gd name="T60" fmla="*/ 4701 w 5760"/>
              <a:gd name="T61" fmla="*/ 396 h 1573"/>
              <a:gd name="T62" fmla="*/ 4425 w 5760"/>
              <a:gd name="T63" fmla="*/ 348 h 1573"/>
              <a:gd name="T64" fmla="*/ 4110 w 5760"/>
              <a:gd name="T65" fmla="*/ 294 h 1573"/>
              <a:gd name="T66" fmla="*/ 3813 w 5760"/>
              <a:gd name="T67" fmla="*/ 252 h 1573"/>
              <a:gd name="T68" fmla="*/ 3549 w 5760"/>
              <a:gd name="T69" fmla="*/ 213 h 1573"/>
              <a:gd name="T70" fmla="*/ 3261 w 5760"/>
              <a:gd name="T71" fmla="*/ 183 h 1573"/>
              <a:gd name="T72" fmla="*/ 3015 w 5760"/>
              <a:gd name="T73" fmla="*/ 153 h 1573"/>
              <a:gd name="T74" fmla="*/ 2757 w 5760"/>
              <a:gd name="T75" fmla="*/ 129 h 1573"/>
              <a:gd name="T76" fmla="*/ 2520 w 5760"/>
              <a:gd name="T77" fmla="*/ 105 h 1573"/>
              <a:gd name="T78" fmla="*/ 2301 w 5760"/>
              <a:gd name="T79" fmla="*/ 87 h 1573"/>
              <a:gd name="T80" fmla="*/ 2013 w 5760"/>
              <a:gd name="T81" fmla="*/ 66 h 1573"/>
              <a:gd name="T82" fmla="*/ 1731 w 5760"/>
              <a:gd name="T83" fmla="*/ 48 h 1573"/>
              <a:gd name="T84" fmla="*/ 1524 w 5760"/>
              <a:gd name="T85" fmla="*/ 39 h 1573"/>
              <a:gd name="T86" fmla="*/ 1260 w 5760"/>
              <a:gd name="T87" fmla="*/ 27 h 1573"/>
              <a:gd name="T88" fmla="*/ 966 w 5760"/>
              <a:gd name="T89" fmla="*/ 15 h 1573"/>
              <a:gd name="T90" fmla="*/ 714 w 5760"/>
              <a:gd name="T91" fmla="*/ 12 h 1573"/>
              <a:gd name="T92" fmla="*/ 510 w 5760"/>
              <a:gd name="T93" fmla="*/ 6 h 1573"/>
              <a:gd name="T94" fmla="*/ 243 w 5760"/>
              <a:gd name="T95" fmla="*/ 0 h 1573"/>
              <a:gd name="T96" fmla="*/ 0 w 5760"/>
              <a:gd name="T97" fmla="*/ 0 h 1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4103" name="Freeform 7"/>
          <p:cNvSpPr>
            <a:spLocks/>
          </p:cNvSpPr>
          <p:nvPr/>
        </p:nvSpPr>
        <p:spPr bwMode="white">
          <a:xfrm>
            <a:off x="0" y="1793875"/>
            <a:ext cx="9144000" cy="1539875"/>
          </a:xfrm>
          <a:custGeom>
            <a:avLst/>
            <a:gdLst>
              <a:gd name="T0" fmla="*/ 0 w 5760"/>
              <a:gd name="T1" fmla="*/ 0 h 970"/>
              <a:gd name="T2" fmla="*/ 0 w 5760"/>
              <a:gd name="T3" fmla="*/ 339 h 970"/>
              <a:gd name="T4" fmla="*/ 318 w 5760"/>
              <a:gd name="T5" fmla="*/ 342 h 970"/>
              <a:gd name="T6" fmla="*/ 591 w 5760"/>
              <a:gd name="T7" fmla="*/ 348 h 970"/>
              <a:gd name="T8" fmla="*/ 846 w 5760"/>
              <a:gd name="T9" fmla="*/ 354 h 970"/>
              <a:gd name="T10" fmla="*/ 1074 w 5760"/>
              <a:gd name="T11" fmla="*/ 360 h 970"/>
              <a:gd name="T12" fmla="*/ 1314 w 5760"/>
              <a:gd name="T13" fmla="*/ 366 h 970"/>
              <a:gd name="T14" fmla="*/ 1599 w 5760"/>
              <a:gd name="T15" fmla="*/ 381 h 970"/>
              <a:gd name="T16" fmla="*/ 1911 w 5760"/>
              <a:gd name="T17" fmla="*/ 399 h 970"/>
              <a:gd name="T18" fmla="*/ 2241 w 5760"/>
              <a:gd name="T19" fmla="*/ 420 h 970"/>
              <a:gd name="T20" fmla="*/ 2619 w 5760"/>
              <a:gd name="T21" fmla="*/ 453 h 970"/>
              <a:gd name="T22" fmla="*/ 2889 w 5760"/>
              <a:gd name="T23" fmla="*/ 477 h 970"/>
              <a:gd name="T24" fmla="*/ 3177 w 5760"/>
              <a:gd name="T25" fmla="*/ 507 h 970"/>
              <a:gd name="T26" fmla="*/ 3498 w 5760"/>
              <a:gd name="T27" fmla="*/ 543 h 970"/>
              <a:gd name="T28" fmla="*/ 3813 w 5760"/>
              <a:gd name="T29" fmla="*/ 585 h 970"/>
              <a:gd name="T30" fmla="*/ 4044 w 5760"/>
              <a:gd name="T31" fmla="*/ 618 h 970"/>
              <a:gd name="T32" fmla="*/ 4365 w 5760"/>
              <a:gd name="T33" fmla="*/ 669 h 970"/>
              <a:gd name="T34" fmla="*/ 4683 w 5760"/>
              <a:gd name="T35" fmla="*/ 726 h 970"/>
              <a:gd name="T36" fmla="*/ 4980 w 5760"/>
              <a:gd name="T37" fmla="*/ 786 h 970"/>
              <a:gd name="T38" fmla="*/ 5268 w 5760"/>
              <a:gd name="T39" fmla="*/ 846 h 970"/>
              <a:gd name="T40" fmla="*/ 5646 w 5760"/>
              <a:gd name="T41" fmla="*/ 942 h 970"/>
              <a:gd name="T42" fmla="*/ 5759 w 5760"/>
              <a:gd name="T43" fmla="*/ 969 h 970"/>
              <a:gd name="T44" fmla="*/ 5759 w 5760"/>
              <a:gd name="T45" fmla="*/ 0 h 970"/>
              <a:gd name="T46" fmla="*/ 0 w 5760"/>
              <a:gd name="T47" fmla="*/ 0 h 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4104" name="Freeform 8"/>
          <p:cNvSpPr>
            <a:spLocks/>
          </p:cNvSpPr>
          <p:nvPr/>
        </p:nvSpPr>
        <p:spPr bwMode="white">
          <a:xfrm>
            <a:off x="0" y="-20638"/>
            <a:ext cx="9144000" cy="1682751"/>
          </a:xfrm>
          <a:custGeom>
            <a:avLst/>
            <a:gdLst>
              <a:gd name="T0" fmla="*/ 0 w 5760"/>
              <a:gd name="T1" fmla="*/ 753 h 1060"/>
              <a:gd name="T2" fmla="*/ 0 w 5760"/>
              <a:gd name="T3" fmla="*/ 1059 h 1060"/>
              <a:gd name="T4" fmla="*/ 5759 w 5760"/>
              <a:gd name="T5" fmla="*/ 1059 h 1060"/>
              <a:gd name="T6" fmla="*/ 5759 w 5760"/>
              <a:gd name="T7" fmla="*/ 0 h 1060"/>
              <a:gd name="T8" fmla="*/ 5430 w 5760"/>
              <a:gd name="T9" fmla="*/ 0 h 1060"/>
              <a:gd name="T10" fmla="*/ 5298 w 5760"/>
              <a:gd name="T11" fmla="*/ 84 h 1060"/>
              <a:gd name="T12" fmla="*/ 5136 w 5760"/>
              <a:gd name="T13" fmla="*/ 159 h 1060"/>
              <a:gd name="T14" fmla="*/ 4968 w 5760"/>
              <a:gd name="T15" fmla="*/ 222 h 1060"/>
              <a:gd name="T16" fmla="*/ 4812 w 5760"/>
              <a:gd name="T17" fmla="*/ 267 h 1060"/>
              <a:gd name="T18" fmla="*/ 4626 w 5760"/>
              <a:gd name="T19" fmla="*/ 324 h 1060"/>
              <a:gd name="T20" fmla="*/ 4440 w 5760"/>
              <a:gd name="T21" fmla="*/ 366 h 1060"/>
              <a:gd name="T22" fmla="*/ 4230 w 5760"/>
              <a:gd name="T23" fmla="*/ 414 h 1060"/>
              <a:gd name="T24" fmla="*/ 3939 w 5760"/>
              <a:gd name="T25" fmla="*/ 468 h 1060"/>
              <a:gd name="T26" fmla="*/ 3711 w 5760"/>
              <a:gd name="T27" fmla="*/ 504 h 1060"/>
              <a:gd name="T28" fmla="*/ 3441 w 5760"/>
              <a:gd name="T29" fmla="*/ 543 h 1060"/>
              <a:gd name="T30" fmla="*/ 3189 w 5760"/>
              <a:gd name="T31" fmla="*/ 579 h 1060"/>
              <a:gd name="T32" fmla="*/ 2925 w 5760"/>
              <a:gd name="T33" fmla="*/ 606 h 1060"/>
              <a:gd name="T34" fmla="*/ 2679 w 5760"/>
              <a:gd name="T35" fmla="*/ 633 h 1060"/>
              <a:gd name="T36" fmla="*/ 2418 w 5760"/>
              <a:gd name="T37" fmla="*/ 654 h 1060"/>
              <a:gd name="T38" fmla="*/ 2142 w 5760"/>
              <a:gd name="T39" fmla="*/ 675 h 1060"/>
              <a:gd name="T40" fmla="*/ 1896 w 5760"/>
              <a:gd name="T41" fmla="*/ 693 h 1060"/>
              <a:gd name="T42" fmla="*/ 1647 w 5760"/>
              <a:gd name="T43" fmla="*/ 708 h 1060"/>
              <a:gd name="T44" fmla="*/ 1404 w 5760"/>
              <a:gd name="T45" fmla="*/ 720 h 1060"/>
              <a:gd name="T46" fmla="*/ 1170 w 5760"/>
              <a:gd name="T47" fmla="*/ 732 h 1060"/>
              <a:gd name="T48" fmla="*/ 906 w 5760"/>
              <a:gd name="T49" fmla="*/ 738 h 1060"/>
              <a:gd name="T50" fmla="*/ 534 w 5760"/>
              <a:gd name="T51" fmla="*/ 747 h 1060"/>
              <a:gd name="T52" fmla="*/ 201 w 5760"/>
              <a:gd name="T53" fmla="*/ 753 h 1060"/>
              <a:gd name="T54" fmla="*/ 0 w 5760"/>
              <a:gd name="T55" fmla="*/ 753 h 10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4105" name="Freeform 9"/>
          <p:cNvSpPr>
            <a:spLocks/>
          </p:cNvSpPr>
          <p:nvPr/>
        </p:nvSpPr>
        <p:spPr bwMode="white">
          <a:xfrm>
            <a:off x="0" y="-20638"/>
            <a:ext cx="8388350" cy="1068388"/>
          </a:xfrm>
          <a:custGeom>
            <a:avLst/>
            <a:gdLst>
              <a:gd name="T0" fmla="*/ 0 w 5284"/>
              <a:gd name="T1" fmla="*/ 366 h 673"/>
              <a:gd name="T2" fmla="*/ 0 w 5284"/>
              <a:gd name="T3" fmla="*/ 672 h 673"/>
              <a:gd name="T4" fmla="*/ 303 w 5284"/>
              <a:gd name="T5" fmla="*/ 672 h 673"/>
              <a:gd name="T6" fmla="*/ 723 w 5284"/>
              <a:gd name="T7" fmla="*/ 663 h 673"/>
              <a:gd name="T8" fmla="*/ 1020 w 5284"/>
              <a:gd name="T9" fmla="*/ 654 h 673"/>
              <a:gd name="T10" fmla="*/ 1302 w 5284"/>
              <a:gd name="T11" fmla="*/ 642 h 673"/>
              <a:gd name="T12" fmla="*/ 1554 w 5284"/>
              <a:gd name="T13" fmla="*/ 630 h 673"/>
              <a:gd name="T14" fmla="*/ 1779 w 5284"/>
              <a:gd name="T15" fmla="*/ 615 h 673"/>
              <a:gd name="T16" fmla="*/ 1962 w 5284"/>
              <a:gd name="T17" fmla="*/ 606 h 673"/>
              <a:gd name="T18" fmla="*/ 2193 w 5284"/>
              <a:gd name="T19" fmla="*/ 588 h 673"/>
              <a:gd name="T20" fmla="*/ 2448 w 5284"/>
              <a:gd name="T21" fmla="*/ 570 h 673"/>
              <a:gd name="T22" fmla="*/ 2700 w 5284"/>
              <a:gd name="T23" fmla="*/ 546 h 673"/>
              <a:gd name="T24" fmla="*/ 2904 w 5284"/>
              <a:gd name="T25" fmla="*/ 528 h 673"/>
              <a:gd name="T26" fmla="*/ 3138 w 5284"/>
              <a:gd name="T27" fmla="*/ 498 h 673"/>
              <a:gd name="T28" fmla="*/ 3324 w 5284"/>
              <a:gd name="T29" fmla="*/ 474 h 673"/>
              <a:gd name="T30" fmla="*/ 3534 w 5284"/>
              <a:gd name="T31" fmla="*/ 447 h 673"/>
              <a:gd name="T32" fmla="*/ 3735 w 5284"/>
              <a:gd name="T33" fmla="*/ 420 h 673"/>
              <a:gd name="T34" fmla="*/ 3933 w 5284"/>
              <a:gd name="T35" fmla="*/ 384 h 673"/>
              <a:gd name="T36" fmla="*/ 4116 w 5284"/>
              <a:gd name="T37" fmla="*/ 351 h 673"/>
              <a:gd name="T38" fmla="*/ 4266 w 5284"/>
              <a:gd name="T39" fmla="*/ 318 h 673"/>
              <a:gd name="T40" fmla="*/ 4446 w 5284"/>
              <a:gd name="T41" fmla="*/ 279 h 673"/>
              <a:gd name="T42" fmla="*/ 4620 w 5284"/>
              <a:gd name="T43" fmla="*/ 237 h 673"/>
              <a:gd name="T44" fmla="*/ 4779 w 5284"/>
              <a:gd name="T45" fmla="*/ 192 h 673"/>
              <a:gd name="T46" fmla="*/ 4920 w 5284"/>
              <a:gd name="T47" fmla="*/ 147 h 673"/>
              <a:gd name="T48" fmla="*/ 5085 w 5284"/>
              <a:gd name="T49" fmla="*/ 90 h 673"/>
              <a:gd name="T50" fmla="*/ 5193 w 5284"/>
              <a:gd name="T51" fmla="*/ 42 h 673"/>
              <a:gd name="T52" fmla="*/ 5283 w 5284"/>
              <a:gd name="T53" fmla="*/ 0 h 673"/>
              <a:gd name="T54" fmla="*/ 3201 w 5284"/>
              <a:gd name="T55" fmla="*/ 0 h 673"/>
              <a:gd name="T56" fmla="*/ 2982 w 5284"/>
              <a:gd name="T57" fmla="*/ 57 h 673"/>
              <a:gd name="T58" fmla="*/ 2775 w 5284"/>
              <a:gd name="T59" fmla="*/ 108 h 673"/>
              <a:gd name="T60" fmla="*/ 2562 w 5284"/>
              <a:gd name="T61" fmla="*/ 150 h 673"/>
              <a:gd name="T62" fmla="*/ 2397 w 5284"/>
              <a:gd name="T63" fmla="*/ 183 h 673"/>
              <a:gd name="T64" fmla="*/ 2205 w 5284"/>
              <a:gd name="T65" fmla="*/ 213 h 673"/>
              <a:gd name="T66" fmla="*/ 2001 w 5284"/>
              <a:gd name="T67" fmla="*/ 243 h 673"/>
              <a:gd name="T68" fmla="*/ 1776 w 5284"/>
              <a:gd name="T69" fmla="*/ 273 h 673"/>
              <a:gd name="T70" fmla="*/ 1536 w 5284"/>
              <a:gd name="T71" fmla="*/ 297 h 673"/>
              <a:gd name="T72" fmla="*/ 1344 w 5284"/>
              <a:gd name="T73" fmla="*/ 312 h 673"/>
              <a:gd name="T74" fmla="*/ 1134 w 5284"/>
              <a:gd name="T75" fmla="*/ 330 h 673"/>
              <a:gd name="T76" fmla="*/ 921 w 5284"/>
              <a:gd name="T77" fmla="*/ 342 h 673"/>
              <a:gd name="T78" fmla="*/ 696 w 5284"/>
              <a:gd name="T79" fmla="*/ 354 h 673"/>
              <a:gd name="T80" fmla="*/ 501 w 5284"/>
              <a:gd name="T81" fmla="*/ 360 h 673"/>
              <a:gd name="T82" fmla="*/ 279 w 5284"/>
              <a:gd name="T83" fmla="*/ 366 h 673"/>
              <a:gd name="T84" fmla="*/ 99 w 5284"/>
              <a:gd name="T85" fmla="*/ 369 h 673"/>
              <a:gd name="T86" fmla="*/ 0 w 5284"/>
              <a:gd name="T87" fmla="*/ 366 h 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4106" name="Freeform 10"/>
          <p:cNvSpPr>
            <a:spLocks/>
          </p:cNvSpPr>
          <p:nvPr/>
        </p:nvSpPr>
        <p:spPr bwMode="white">
          <a:xfrm>
            <a:off x="0" y="-20638"/>
            <a:ext cx="4578350" cy="454026"/>
          </a:xfrm>
          <a:custGeom>
            <a:avLst/>
            <a:gdLst>
              <a:gd name="T0" fmla="*/ 0 w 2884"/>
              <a:gd name="T1" fmla="*/ 0 h 286"/>
              <a:gd name="T2" fmla="*/ 0 w 2884"/>
              <a:gd name="T3" fmla="*/ 285 h 286"/>
              <a:gd name="T4" fmla="*/ 192 w 2884"/>
              <a:gd name="T5" fmla="*/ 285 h 286"/>
              <a:gd name="T6" fmla="*/ 384 w 2884"/>
              <a:gd name="T7" fmla="*/ 282 h 286"/>
              <a:gd name="T8" fmla="*/ 579 w 2884"/>
              <a:gd name="T9" fmla="*/ 276 h 286"/>
              <a:gd name="T10" fmla="*/ 789 w 2884"/>
              <a:gd name="T11" fmla="*/ 267 h 286"/>
              <a:gd name="T12" fmla="*/ 999 w 2884"/>
              <a:gd name="T13" fmla="*/ 258 h 286"/>
              <a:gd name="T14" fmla="*/ 1161 w 2884"/>
              <a:gd name="T15" fmla="*/ 246 h 286"/>
              <a:gd name="T16" fmla="*/ 1302 w 2884"/>
              <a:gd name="T17" fmla="*/ 234 h 286"/>
              <a:gd name="T18" fmla="*/ 1458 w 2884"/>
              <a:gd name="T19" fmla="*/ 222 h 286"/>
              <a:gd name="T20" fmla="*/ 1665 w 2884"/>
              <a:gd name="T21" fmla="*/ 201 h 286"/>
              <a:gd name="T22" fmla="*/ 1992 w 2884"/>
              <a:gd name="T23" fmla="*/ 159 h 286"/>
              <a:gd name="T24" fmla="*/ 2301 w 2884"/>
              <a:gd name="T25" fmla="*/ 117 h 286"/>
              <a:gd name="T26" fmla="*/ 2604 w 2884"/>
              <a:gd name="T27" fmla="*/ 60 h 286"/>
              <a:gd name="T28" fmla="*/ 2883 w 2884"/>
              <a:gd name="T29" fmla="*/ 0 h 286"/>
              <a:gd name="T30" fmla="*/ 0 w 2884"/>
              <a:gd name="T31"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4107" name="Rectangle 11"/>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altLang="tr-TR" smtClean="0"/>
              <a:t>Asıl başlık biçemi için tıklatın</a:t>
            </a:r>
          </a:p>
        </p:txBody>
      </p:sp>
      <p:sp>
        <p:nvSpPr>
          <p:cNvPr id="4108" name="Rectangle 12"/>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ltLang="tr-TR" smtClean="0"/>
              <a:t>Asıl metin biçemleri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4109" name="Rectangle 13"/>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tr-TR" altLang="tr-TR"/>
          </a:p>
        </p:txBody>
      </p:sp>
      <p:sp>
        <p:nvSpPr>
          <p:cNvPr id="4110" name="Rectangle 14"/>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tr-TR" altLang="tr-TR"/>
          </a:p>
        </p:txBody>
      </p:sp>
      <p:sp>
        <p:nvSpPr>
          <p:cNvPr id="4111" name="Rectangle 15"/>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CF942E8-02C8-47BA-84E5-8F90749F81DD}" type="slidenum">
              <a:rPr lang="tr-TR" altLang="tr-TR"/>
              <a:pPr/>
              <a:t>‹#›</a:t>
            </a:fld>
            <a:endParaRPr lang="tr-TR" altLang="tr-T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1000"/>
                                  </p:stCondLst>
                                  <p:childTnLst>
                                    <p:set>
                                      <p:cBhvr>
                                        <p:cTn id="6" dur="1" fill="hold">
                                          <p:stCondLst>
                                            <p:cond delay="0"/>
                                          </p:stCondLst>
                                        </p:cTn>
                                        <p:tgtEl>
                                          <p:spTgt spid="4098"/>
                                        </p:tgtEl>
                                        <p:attrNameLst>
                                          <p:attrName>style.visibility</p:attrName>
                                        </p:attrNameLst>
                                      </p:cBhvr>
                                      <p:to>
                                        <p:strVal val="visible"/>
                                      </p:to>
                                    </p:set>
                                    <p:anim calcmode="lin" valueType="num">
                                      <p:cBhvr additive="base">
                                        <p:cTn id="7" dur="500" fill="hold"/>
                                        <p:tgtEl>
                                          <p:spTgt spid="4098"/>
                                        </p:tgtEl>
                                        <p:attrNameLst>
                                          <p:attrName>ppt_x</p:attrName>
                                        </p:attrNameLst>
                                      </p:cBhvr>
                                      <p:tavLst>
                                        <p:tav tm="0">
                                          <p:val>
                                            <p:strVal val="0-#ppt_w/2"/>
                                          </p:val>
                                        </p:tav>
                                        <p:tav tm="100000">
                                          <p:val>
                                            <p:strVal val="#ppt_x"/>
                                          </p:val>
                                        </p:tav>
                                      </p:tavLst>
                                    </p:anim>
                                    <p:anim calcmode="lin" valueType="num">
                                      <p:cBhvr additive="base">
                                        <p:cTn id="8" dur="500" fill="hold"/>
                                        <p:tgtEl>
                                          <p:spTgt spid="4098"/>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409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WordArt 2"/>
          <p:cNvSpPr>
            <a:spLocks noChangeArrowheads="1" noChangeShapeType="1" noTextEdit="1"/>
          </p:cNvSpPr>
          <p:nvPr/>
        </p:nvSpPr>
        <p:spPr bwMode="auto">
          <a:xfrm>
            <a:off x="457200" y="990600"/>
            <a:ext cx="8229600" cy="4495800"/>
          </a:xfrm>
          <a:prstGeom prst="rect">
            <a:avLst/>
          </a:prstGeom>
        </p:spPr>
        <p:txBody>
          <a:bodyPr wrap="none" fromWordArt="1">
            <a:prstTxWarp prst="textPlain">
              <a:avLst>
                <a:gd name="adj" fmla="val 50000"/>
              </a:avLst>
            </a:prstTxWarp>
          </a:bodyPr>
          <a:lstStyle/>
          <a:p>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panose="020B0A04020102020204" pitchFamily="34" charset="0"/>
              </a:rPr>
              <a:t>DİL YANLIŞLARI </a:t>
            </a:r>
          </a:p>
          <a:p>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panose="020B0A04020102020204" pitchFamily="34" charset="0"/>
              </a:rPr>
              <a:t>VE </a:t>
            </a:r>
          </a:p>
          <a:p>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panose="020B0A04020102020204" pitchFamily="34" charset="0"/>
              </a:rPr>
              <a:t>ANLATIM BOZUKLUKLARI</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 calcmode="lin" valueType="num">
                                      <p:cBhvr>
                                        <p:cTn id="7" dur="1000" fill="hold"/>
                                        <p:tgtEl>
                                          <p:spTgt spid="6146"/>
                                        </p:tgtEl>
                                        <p:attrNameLst>
                                          <p:attrName>ppt_w</p:attrName>
                                        </p:attrNameLst>
                                      </p:cBhvr>
                                      <p:tavLst>
                                        <p:tav tm="0">
                                          <p:val>
                                            <p:fltVal val="0"/>
                                          </p:val>
                                        </p:tav>
                                        <p:tav tm="100000">
                                          <p:val>
                                            <p:strVal val="#ppt_w"/>
                                          </p:val>
                                        </p:tav>
                                      </p:tavLst>
                                    </p:anim>
                                    <p:anim calcmode="lin" valueType="num">
                                      <p:cBhvr>
                                        <p:cTn id="8" dur="1000" fill="hold"/>
                                        <p:tgtEl>
                                          <p:spTgt spid="6146"/>
                                        </p:tgtEl>
                                        <p:attrNameLst>
                                          <p:attrName>ppt_h</p:attrName>
                                        </p:attrNameLst>
                                      </p:cBhvr>
                                      <p:tavLst>
                                        <p:tav tm="0">
                                          <p:val>
                                            <p:fltVal val="0"/>
                                          </p:val>
                                        </p:tav>
                                        <p:tav tm="100000">
                                          <p:val>
                                            <p:strVal val="#ppt_h"/>
                                          </p:val>
                                        </p:tav>
                                      </p:tavLst>
                                    </p:anim>
                                    <p:anim calcmode="lin" valueType="num">
                                      <p:cBhvr>
                                        <p:cTn id="9" dur="1000" fill="hold"/>
                                        <p:tgtEl>
                                          <p:spTgt spid="614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614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457200" y="304800"/>
            <a:ext cx="8229600" cy="5786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tr-TR" altLang="tr-TR" sz="2200" b="1">
                <a:solidFill>
                  <a:srgbClr val="99CCFF"/>
                </a:solidFill>
              </a:rPr>
              <a:t> </a:t>
            </a:r>
            <a:r>
              <a:rPr lang="tr-TR" altLang="tr-TR" sz="2200" b="1" u="sng">
                <a:solidFill>
                  <a:srgbClr val="99CCFF"/>
                </a:solidFill>
              </a:rPr>
              <a:t>4-) Yabancı Kelimelerle Türkçe Kelimeleri Birleştirmek ve Türkçe Kelimelere Yabancı Ekler Yabancı Kelimelere de Türkçe Ekler Getirmek:</a:t>
            </a:r>
            <a:r>
              <a:rPr lang="tr-TR" altLang="tr-TR" sz="2200">
                <a:solidFill>
                  <a:srgbClr val="99CCFF"/>
                </a:solidFill>
              </a:rPr>
              <a:t> </a:t>
            </a:r>
          </a:p>
          <a:p>
            <a:pPr algn="just"/>
            <a:endParaRPr lang="tr-TR" altLang="tr-TR" sz="2200">
              <a:solidFill>
                <a:srgbClr val="99CCFF"/>
              </a:solidFill>
            </a:endParaRPr>
          </a:p>
          <a:p>
            <a:pPr algn="just"/>
            <a:r>
              <a:rPr lang="tr-TR" altLang="tr-TR" sz="2200">
                <a:solidFill>
                  <a:srgbClr val="99CCFF"/>
                </a:solidFill>
              </a:rPr>
              <a:t>Makro düzey, mikro düzey, makro dilbilim, gayri pratik, gayri sosyal, en asgarî, en azamî, güzergâh üzerinde, hakem triosu ( hakem üçlüsü ), drive etmek ( sürmek ) v.b.</a:t>
            </a:r>
          </a:p>
          <a:p>
            <a:pPr algn="just"/>
            <a:r>
              <a:rPr lang="tr-TR" altLang="tr-TR" sz="2200">
                <a:solidFill>
                  <a:srgbClr val="99CCFF"/>
                </a:solidFill>
              </a:rPr>
              <a:t>Derskolik, çaykolik, dokunmatik, ayriyeten, direkman, kardeşane...</a:t>
            </a:r>
          </a:p>
          <a:p>
            <a:pPr algn="just"/>
            <a:r>
              <a:rPr lang="tr-TR" altLang="tr-TR" sz="2200">
                <a:solidFill>
                  <a:srgbClr val="99CCFF"/>
                </a:solidFill>
              </a:rPr>
              <a:t/>
            </a:r>
            <a:br>
              <a:rPr lang="tr-TR" altLang="tr-TR" sz="2200">
                <a:solidFill>
                  <a:srgbClr val="99CCFF"/>
                </a:solidFill>
              </a:rPr>
            </a:br>
            <a:r>
              <a:rPr lang="tr-TR" altLang="tr-TR" sz="2200" b="1" u="sng">
                <a:solidFill>
                  <a:srgbClr val="99CCFF"/>
                </a:solidFill>
              </a:rPr>
              <a:t>5-) İş Yerlerine, Televizyon Kanallarına, Radyo İstasyonlarına ve Ürünlere; Yarı Türkçe Yarı Yabancı Veya Tamamen Yabancı Adlar Vermek ve Bu Adların Kısaltmalarını Batı Aksanıyla Söylemek:</a:t>
            </a:r>
          </a:p>
          <a:p>
            <a:pPr algn="l"/>
            <a:endParaRPr lang="tr-TR" altLang="tr-TR" sz="2200">
              <a:solidFill>
                <a:srgbClr val="99CCFF"/>
              </a:solidFill>
            </a:endParaRPr>
          </a:p>
          <a:p>
            <a:pPr algn="just"/>
            <a:r>
              <a:rPr lang="tr-TR" altLang="tr-TR" sz="2200">
                <a:solidFill>
                  <a:srgbClr val="99CCFF"/>
                </a:solidFill>
              </a:rPr>
              <a:t>Millenium Flowers, Blue Radio, MMC ( Mega Music Channel ), Bilgi Bilişim Center, Show, İnter Star, Cine 5, Number One FM, Mega Market, Pasta Bank, Ali’s Hause, Narin Shoes, Lâle Socks v.b. </a:t>
            </a:r>
            <a:endParaRPr lang="tr-TR" altLang="tr-TR" sz="2400">
              <a:latin typeface="Verdana" panose="020B0604030504040204" pitchFamily="34"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300" fill="hold"/>
                                        <p:tgtEl>
                                          <p:spTgt spid="15362">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1536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15362">
                                            <p:txEl>
                                              <p:pRg st="2" end="2"/>
                                            </p:txEl>
                                          </p:spTgt>
                                        </p:tgtEl>
                                        <p:attrNameLst>
                                          <p:attrName>style.visibility</p:attrName>
                                        </p:attrNameLst>
                                      </p:cBhvr>
                                      <p:to>
                                        <p:strVal val="visible"/>
                                      </p:to>
                                    </p:set>
                                    <p:anim calcmode="lin" valueType="num">
                                      <p:cBhvr additive="base">
                                        <p:cTn id="13" dur="300" fill="hold"/>
                                        <p:tgtEl>
                                          <p:spTgt spid="15362">
                                            <p:txEl>
                                              <p:pRg st="2" end="2"/>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15362">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15362">
                                            <p:txEl>
                                              <p:pRg st="3" end="3"/>
                                            </p:txEl>
                                          </p:spTgt>
                                        </p:tgtEl>
                                        <p:attrNameLst>
                                          <p:attrName>style.visibility</p:attrName>
                                        </p:attrNameLst>
                                      </p:cBhvr>
                                      <p:to>
                                        <p:strVal val="visible"/>
                                      </p:to>
                                    </p:set>
                                    <p:anim calcmode="lin" valueType="num">
                                      <p:cBhvr additive="base">
                                        <p:cTn id="19" dur="300" fill="hold"/>
                                        <p:tgtEl>
                                          <p:spTgt spid="15362">
                                            <p:txEl>
                                              <p:pRg st="3" end="3"/>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15362">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wd">
                                    <p:tmPct val="100000"/>
                                  </p:iterate>
                                  <p:childTnLst>
                                    <p:set>
                                      <p:cBhvr>
                                        <p:cTn id="24" dur="1" fill="hold">
                                          <p:stCondLst>
                                            <p:cond delay="0"/>
                                          </p:stCondLst>
                                        </p:cTn>
                                        <p:tgtEl>
                                          <p:spTgt spid="15362">
                                            <p:txEl>
                                              <p:pRg st="4" end="4"/>
                                            </p:txEl>
                                          </p:spTgt>
                                        </p:tgtEl>
                                        <p:attrNameLst>
                                          <p:attrName>style.visibility</p:attrName>
                                        </p:attrNameLst>
                                      </p:cBhvr>
                                      <p:to>
                                        <p:strVal val="visible"/>
                                      </p:to>
                                    </p:set>
                                    <p:anim calcmode="lin" valueType="num">
                                      <p:cBhvr additive="base">
                                        <p:cTn id="25" dur="300" fill="hold"/>
                                        <p:tgtEl>
                                          <p:spTgt spid="15362">
                                            <p:txEl>
                                              <p:pRg st="4" end="4"/>
                                            </p:txEl>
                                          </p:spTgt>
                                        </p:tgtEl>
                                        <p:attrNameLst>
                                          <p:attrName>ppt_x</p:attrName>
                                        </p:attrNameLst>
                                      </p:cBhvr>
                                      <p:tavLst>
                                        <p:tav tm="0">
                                          <p:val>
                                            <p:strVal val="1+#ppt_w/2"/>
                                          </p:val>
                                        </p:tav>
                                        <p:tav tm="100000">
                                          <p:val>
                                            <p:strVal val="#ppt_x"/>
                                          </p:val>
                                        </p:tav>
                                      </p:tavLst>
                                    </p:anim>
                                    <p:anim calcmode="lin" valueType="num">
                                      <p:cBhvr additive="base">
                                        <p:cTn id="26" dur="300" fill="hold"/>
                                        <p:tgtEl>
                                          <p:spTgt spid="15362">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iterate type="wd">
                                    <p:tmPct val="100000"/>
                                  </p:iterate>
                                  <p:childTnLst>
                                    <p:set>
                                      <p:cBhvr>
                                        <p:cTn id="30" dur="1" fill="hold">
                                          <p:stCondLst>
                                            <p:cond delay="0"/>
                                          </p:stCondLst>
                                        </p:cTn>
                                        <p:tgtEl>
                                          <p:spTgt spid="15362">
                                            <p:txEl>
                                              <p:pRg st="6" end="6"/>
                                            </p:txEl>
                                          </p:spTgt>
                                        </p:tgtEl>
                                        <p:attrNameLst>
                                          <p:attrName>style.visibility</p:attrName>
                                        </p:attrNameLst>
                                      </p:cBhvr>
                                      <p:to>
                                        <p:strVal val="visible"/>
                                      </p:to>
                                    </p:set>
                                    <p:anim calcmode="lin" valueType="num">
                                      <p:cBhvr additive="base">
                                        <p:cTn id="31" dur="300" fill="hold"/>
                                        <p:tgtEl>
                                          <p:spTgt spid="15362">
                                            <p:txEl>
                                              <p:pRg st="6" end="6"/>
                                            </p:txEl>
                                          </p:spTgt>
                                        </p:tgtEl>
                                        <p:attrNameLst>
                                          <p:attrName>ppt_x</p:attrName>
                                        </p:attrNameLst>
                                      </p:cBhvr>
                                      <p:tavLst>
                                        <p:tav tm="0">
                                          <p:val>
                                            <p:strVal val="1+#ppt_w/2"/>
                                          </p:val>
                                        </p:tav>
                                        <p:tav tm="100000">
                                          <p:val>
                                            <p:strVal val="#ppt_x"/>
                                          </p:val>
                                        </p:tav>
                                      </p:tavLst>
                                    </p:anim>
                                    <p:anim calcmode="lin" valueType="num">
                                      <p:cBhvr additive="base">
                                        <p:cTn id="32" dur="300" fill="hold"/>
                                        <p:tgtEl>
                                          <p:spTgt spid="15362">
                                            <p:txEl>
                                              <p:pRg st="6" end="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81000" y="457200"/>
            <a:ext cx="8382000" cy="6151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tr-TR" altLang="tr-TR" sz="2200">
                <a:solidFill>
                  <a:srgbClr val="99CCFF"/>
                </a:solidFill>
              </a:rPr>
              <a:t>	Türkçe kelime gruplarının, dilimizde çok sık kullanılarak bizden bir unsur hâline gelen yabancı ifadelerin ve özellikle Türk yayın kurumu isimlerinin, mutlaka dilimizin kısaltma kurallarına göre okunması gerekir.</a:t>
            </a:r>
          </a:p>
          <a:p>
            <a:pPr algn="just"/>
            <a:r>
              <a:rPr lang="tr-TR" altLang="tr-TR" sz="2200">
                <a:solidFill>
                  <a:srgbClr val="99CCFF"/>
                </a:solidFill>
              </a:rPr>
              <a:t>	Lâtin asıllı Türk alfabesinde, ünsüzler “e” ünlüsüyle seslendirilir. Özellikle “h” ünsüzünde çok farklı söyleyişler dikkat çekmektedir. “h” ünsüzü için kullanılan; ha, aş, haş, eyç.. gibi şekiller asla doğru değildir.</a:t>
            </a:r>
          </a:p>
          <a:p>
            <a:pPr algn="just"/>
            <a:r>
              <a:rPr lang="tr-TR" altLang="tr-TR" sz="2200">
                <a:solidFill>
                  <a:srgbClr val="99CCFF"/>
                </a:solidFill>
              </a:rPr>
              <a:t>	Bir konfeksiyoncu, imal ettiği ürünlerin üzerini, tamamen yabancı ve çoğu da anlamsız, uydurma kelimelerle ve garip garip resimlerle dolduruyor, bu ürünleri de herkes kapış kapış alıyor. Nedense, alış verişlerde isimleri yabancı olan iş yerleri tercih ediliyor.</a:t>
            </a:r>
          </a:p>
          <a:p>
            <a:pPr algn="just"/>
            <a:r>
              <a:rPr lang="tr-TR" altLang="tr-TR" sz="2200">
                <a:solidFill>
                  <a:srgbClr val="99CCFF"/>
                </a:solidFill>
              </a:rPr>
              <a:t>	Eğer, o ürünlerin üzerindeki yazılar Türkçe olsa, kimse dönüp bakmayacak, çünkü yazılanların çoğu anlamsız ve uydurma!.. Eğer, o iş yerlerinin ismi Türkçe olsa, müşteri sayısında azalma oluyor. Bir malın markası ve üzerindeki yazılar, anlamı bilinmeyen kelimelerden ibaretse, daha çok alıcı buluyor. Maalesef arz talep meselesi !...</a:t>
            </a:r>
          </a:p>
          <a:p>
            <a:pPr algn="just"/>
            <a:r>
              <a:rPr lang="tr-TR" altLang="tr-TR" sz="2200">
                <a:solidFill>
                  <a:srgbClr val="99CCFF"/>
                </a:solidFill>
              </a:rPr>
              <a:t> </a:t>
            </a:r>
            <a:endParaRPr lang="tr-TR" altLang="tr-TR" sz="240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16386">
                                            <p:txEl>
                                              <p:pRg st="0" end="0"/>
                                            </p:txEl>
                                          </p:spTgt>
                                        </p:tgtEl>
                                        <p:attrNameLst>
                                          <p:attrName>style.visibility</p:attrName>
                                        </p:attrNameLst>
                                      </p:cBhvr>
                                      <p:to>
                                        <p:strVal val="visible"/>
                                      </p:to>
                                    </p:set>
                                    <p:anim calcmode="lin" valueType="num">
                                      <p:cBhvr additive="base">
                                        <p:cTn id="7" dur="300" fill="hold"/>
                                        <p:tgtEl>
                                          <p:spTgt spid="16386">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1638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16386">
                                            <p:txEl>
                                              <p:pRg st="1" end="1"/>
                                            </p:txEl>
                                          </p:spTgt>
                                        </p:tgtEl>
                                        <p:attrNameLst>
                                          <p:attrName>style.visibility</p:attrName>
                                        </p:attrNameLst>
                                      </p:cBhvr>
                                      <p:to>
                                        <p:strVal val="visible"/>
                                      </p:to>
                                    </p:set>
                                    <p:anim calcmode="lin" valueType="num">
                                      <p:cBhvr additive="base">
                                        <p:cTn id="13" dur="300" fill="hold"/>
                                        <p:tgtEl>
                                          <p:spTgt spid="16386">
                                            <p:txEl>
                                              <p:pRg st="1" end="1"/>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16386">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16386">
                                            <p:txEl>
                                              <p:pRg st="2" end="2"/>
                                            </p:txEl>
                                          </p:spTgt>
                                        </p:tgtEl>
                                        <p:attrNameLst>
                                          <p:attrName>style.visibility</p:attrName>
                                        </p:attrNameLst>
                                      </p:cBhvr>
                                      <p:to>
                                        <p:strVal val="visible"/>
                                      </p:to>
                                    </p:set>
                                    <p:anim calcmode="lin" valueType="num">
                                      <p:cBhvr additive="base">
                                        <p:cTn id="19" dur="300" fill="hold"/>
                                        <p:tgtEl>
                                          <p:spTgt spid="16386">
                                            <p:txEl>
                                              <p:pRg st="2" end="2"/>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16386">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wd">
                                    <p:tmPct val="100000"/>
                                  </p:iterate>
                                  <p:childTnLst>
                                    <p:set>
                                      <p:cBhvr>
                                        <p:cTn id="24" dur="1" fill="hold">
                                          <p:stCondLst>
                                            <p:cond delay="0"/>
                                          </p:stCondLst>
                                        </p:cTn>
                                        <p:tgtEl>
                                          <p:spTgt spid="16386">
                                            <p:txEl>
                                              <p:pRg st="3" end="3"/>
                                            </p:txEl>
                                          </p:spTgt>
                                        </p:tgtEl>
                                        <p:attrNameLst>
                                          <p:attrName>style.visibility</p:attrName>
                                        </p:attrNameLst>
                                      </p:cBhvr>
                                      <p:to>
                                        <p:strVal val="visible"/>
                                      </p:to>
                                    </p:set>
                                    <p:anim calcmode="lin" valueType="num">
                                      <p:cBhvr additive="base">
                                        <p:cTn id="25" dur="300" fill="hold"/>
                                        <p:tgtEl>
                                          <p:spTgt spid="16386">
                                            <p:txEl>
                                              <p:pRg st="3" end="3"/>
                                            </p:txEl>
                                          </p:spTgt>
                                        </p:tgtEl>
                                        <p:attrNameLst>
                                          <p:attrName>ppt_x</p:attrName>
                                        </p:attrNameLst>
                                      </p:cBhvr>
                                      <p:tavLst>
                                        <p:tav tm="0">
                                          <p:val>
                                            <p:strVal val="1+#ppt_w/2"/>
                                          </p:val>
                                        </p:tav>
                                        <p:tav tm="100000">
                                          <p:val>
                                            <p:strVal val="#ppt_x"/>
                                          </p:val>
                                        </p:tav>
                                      </p:tavLst>
                                    </p:anim>
                                    <p:anim calcmode="lin" valueType="num">
                                      <p:cBhvr additive="base">
                                        <p:cTn id="26" dur="300" fill="hold"/>
                                        <p:tgtEl>
                                          <p:spTgt spid="16386">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iterate type="wd">
                                    <p:tmPct val="100000"/>
                                  </p:iterate>
                                  <p:childTnLst>
                                    <p:set>
                                      <p:cBhvr>
                                        <p:cTn id="30" dur="1" fill="hold">
                                          <p:stCondLst>
                                            <p:cond delay="0"/>
                                          </p:stCondLst>
                                        </p:cTn>
                                        <p:tgtEl>
                                          <p:spTgt spid="16386">
                                            <p:txEl>
                                              <p:pRg st="4" end="4"/>
                                            </p:txEl>
                                          </p:spTgt>
                                        </p:tgtEl>
                                        <p:attrNameLst>
                                          <p:attrName>style.visibility</p:attrName>
                                        </p:attrNameLst>
                                      </p:cBhvr>
                                      <p:to>
                                        <p:strVal val="visible"/>
                                      </p:to>
                                    </p:set>
                                    <p:anim calcmode="lin" valueType="num">
                                      <p:cBhvr additive="base">
                                        <p:cTn id="31" dur="300" fill="hold"/>
                                        <p:tgtEl>
                                          <p:spTgt spid="16386">
                                            <p:txEl>
                                              <p:pRg st="4" end="4"/>
                                            </p:txEl>
                                          </p:spTgt>
                                        </p:tgtEl>
                                        <p:attrNameLst>
                                          <p:attrName>ppt_x</p:attrName>
                                        </p:attrNameLst>
                                      </p:cBhvr>
                                      <p:tavLst>
                                        <p:tav tm="0">
                                          <p:val>
                                            <p:strVal val="1+#ppt_w/2"/>
                                          </p:val>
                                        </p:tav>
                                        <p:tav tm="100000">
                                          <p:val>
                                            <p:strVal val="#ppt_x"/>
                                          </p:val>
                                        </p:tav>
                                      </p:tavLst>
                                    </p:anim>
                                    <p:anim calcmode="lin" valueType="num">
                                      <p:cBhvr additive="base">
                                        <p:cTn id="32" dur="300" fill="hold"/>
                                        <p:tgtEl>
                                          <p:spTgt spid="16386">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9" name="WordArt 7"/>
          <p:cNvSpPr>
            <a:spLocks noChangeArrowheads="1" noChangeShapeType="1" noTextEdit="1"/>
          </p:cNvSpPr>
          <p:nvPr/>
        </p:nvSpPr>
        <p:spPr bwMode="auto">
          <a:xfrm>
            <a:off x="533400" y="914400"/>
            <a:ext cx="8001000" cy="4800600"/>
          </a:xfrm>
          <a:prstGeom prst="rect">
            <a:avLst/>
          </a:prstGeom>
        </p:spPr>
        <p:txBody>
          <a:bodyPr wrap="none" fromWordArt="1">
            <a:prstTxWarp prst="textPlain">
              <a:avLst>
                <a:gd name="adj" fmla="val 50000"/>
              </a:avLst>
            </a:prstTxWarp>
          </a:bodyPr>
          <a:lstStyle/>
          <a:p>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panose="020B0A04020102020204" pitchFamily="34" charset="0"/>
              </a:rPr>
              <a:t>SON BEŞ YILDA ÇIKAN</a:t>
            </a:r>
          </a:p>
          <a:p>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panose="020B0A04020102020204" pitchFamily="34" charset="0"/>
              </a:rPr>
              <a:t>ANLATIM BOZUKLUKLARI</a:t>
            </a:r>
          </a:p>
          <a:p>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panose="020B0A04020102020204" pitchFamily="34" charset="0"/>
              </a:rPr>
              <a:t>İLE İLGİLİ SORULAR</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18439"/>
                                        </p:tgtEl>
                                        <p:attrNameLst>
                                          <p:attrName>style.visibility</p:attrName>
                                        </p:attrNameLst>
                                      </p:cBhvr>
                                      <p:to>
                                        <p:strVal val="visible"/>
                                      </p:to>
                                    </p:set>
                                    <p:anim calcmode="lin" valueType="num">
                                      <p:cBhvr>
                                        <p:cTn id="7" dur="1000" fill="hold"/>
                                        <p:tgtEl>
                                          <p:spTgt spid="18439"/>
                                        </p:tgtEl>
                                        <p:attrNameLst>
                                          <p:attrName>ppt_w</p:attrName>
                                        </p:attrNameLst>
                                      </p:cBhvr>
                                      <p:tavLst>
                                        <p:tav tm="0">
                                          <p:val>
                                            <p:fltVal val="0"/>
                                          </p:val>
                                        </p:tav>
                                        <p:tav tm="100000">
                                          <p:val>
                                            <p:strVal val="#ppt_w"/>
                                          </p:val>
                                        </p:tav>
                                      </p:tavLst>
                                    </p:anim>
                                    <p:anim calcmode="lin" valueType="num">
                                      <p:cBhvr>
                                        <p:cTn id="8" dur="1000" fill="hold"/>
                                        <p:tgtEl>
                                          <p:spTgt spid="18439"/>
                                        </p:tgtEl>
                                        <p:attrNameLst>
                                          <p:attrName>ppt_h</p:attrName>
                                        </p:attrNameLst>
                                      </p:cBhvr>
                                      <p:tavLst>
                                        <p:tav tm="0">
                                          <p:val>
                                            <p:fltVal val="0"/>
                                          </p:val>
                                        </p:tav>
                                        <p:tav tm="100000">
                                          <p:val>
                                            <p:strVal val="#ppt_h"/>
                                          </p:val>
                                        </p:tav>
                                      </p:tavLst>
                                    </p:anim>
                                    <p:anim calcmode="lin" valueType="num">
                                      <p:cBhvr>
                                        <p:cTn id="9" dur="1000" fill="hold"/>
                                        <p:tgtEl>
                                          <p:spTgt spid="18439"/>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843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533400" y="381000"/>
            <a:ext cx="8077200" cy="5151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400" b="1" u="sng">
                <a:solidFill>
                  <a:srgbClr val="99CCFF"/>
                </a:solidFill>
                <a:effectLst>
                  <a:outerShdw blurRad="38100" dist="38100" dir="2700000" algn="tl">
                    <a:srgbClr val="000000"/>
                  </a:outerShdw>
                </a:effectLst>
              </a:rPr>
              <a:t>1996 - 1997 YILI ÖSS SORULARI</a:t>
            </a:r>
            <a:endParaRPr lang="tr-TR" altLang="tr-TR" sz="2400">
              <a:solidFill>
                <a:srgbClr val="99CCFF"/>
              </a:solidFill>
            </a:endParaRPr>
          </a:p>
          <a:p>
            <a:pPr algn="just">
              <a:spcBef>
                <a:spcPct val="50000"/>
              </a:spcBef>
            </a:pPr>
            <a:r>
              <a:rPr lang="tr-TR" altLang="tr-TR" sz="2200" b="1">
                <a:solidFill>
                  <a:srgbClr val="99CCFF"/>
                </a:solidFill>
              </a:rPr>
              <a:t>1. Aşağıdaki cümlelerin hangisinde bir anlatım bozukluğu vardır?</a:t>
            </a:r>
            <a:endParaRPr lang="tr-TR" altLang="tr-TR" sz="2200">
              <a:solidFill>
                <a:srgbClr val="99CCFF"/>
              </a:solidFill>
            </a:endParaRPr>
          </a:p>
          <a:p>
            <a:pPr algn="just">
              <a:spcBef>
                <a:spcPct val="50000"/>
              </a:spcBef>
            </a:pPr>
            <a:r>
              <a:rPr lang="tr-TR" altLang="tr-TR" sz="2200">
                <a:solidFill>
                  <a:srgbClr val="99CCFF"/>
                </a:solidFill>
              </a:rPr>
              <a:t>A) Sorunlara, onun daha nesnel bir tavırla yaklaşacağını ve çözüm getireceğini umuyordum.</a:t>
            </a:r>
          </a:p>
          <a:p>
            <a:pPr algn="just">
              <a:spcBef>
                <a:spcPct val="50000"/>
              </a:spcBef>
            </a:pPr>
            <a:r>
              <a:rPr lang="tr-TR" altLang="tr-TR" sz="2200">
                <a:solidFill>
                  <a:srgbClr val="99CCFF"/>
                </a:solidFill>
              </a:rPr>
              <a:t>B) Son günlerde tanık olduğum bazı olaylar, onunla ilgili görüşlerimin değişmesine yol açtı.</a:t>
            </a:r>
          </a:p>
          <a:p>
            <a:pPr algn="just">
              <a:spcBef>
                <a:spcPct val="50000"/>
              </a:spcBef>
            </a:pPr>
            <a:r>
              <a:rPr lang="tr-TR" altLang="tr-TR" sz="2200">
                <a:solidFill>
                  <a:srgbClr val="99CCFF"/>
                </a:solidFill>
              </a:rPr>
              <a:t>C) Amaçlarına ulaşabilmek için her türlü engeli aşmaya çalışan bu gençlere imreniyorum.  </a:t>
            </a:r>
          </a:p>
          <a:p>
            <a:pPr algn="just">
              <a:spcBef>
                <a:spcPct val="50000"/>
              </a:spcBef>
            </a:pPr>
            <a:r>
              <a:rPr lang="tr-TR" altLang="tr-TR" sz="2200">
                <a:solidFill>
                  <a:srgbClr val="99CCFF"/>
                </a:solidFill>
              </a:rPr>
              <a:t>D) Araştırmamı istediğim yönde sürdürebilmem için öncelikle, yararlanacağım kaynakları saptamalıyım.</a:t>
            </a:r>
          </a:p>
          <a:p>
            <a:pPr algn="just">
              <a:spcBef>
                <a:spcPct val="50000"/>
              </a:spcBef>
            </a:pPr>
            <a:r>
              <a:rPr lang="tr-TR" altLang="tr-TR" sz="2200">
                <a:solidFill>
                  <a:srgbClr val="99CCFF"/>
                </a:solidFill>
              </a:rPr>
              <a:t>E) Bu soru ben ve benim gibi sınava girmiş olan bir çok kişinin kafasını karıştırdı.</a:t>
            </a:r>
            <a:endParaRPr lang="tr-TR" altLang="tr-TR" sz="2400"/>
          </a:p>
        </p:txBody>
      </p:sp>
      <p:sp>
        <p:nvSpPr>
          <p:cNvPr id="21507" name="Text Box 3"/>
          <p:cNvSpPr txBox="1">
            <a:spLocks noChangeArrowheads="1"/>
          </p:cNvSpPr>
          <p:nvPr/>
        </p:nvSpPr>
        <p:spPr bwMode="auto">
          <a:xfrm>
            <a:off x="533400" y="5638800"/>
            <a:ext cx="45720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E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21506"/>
                                        </p:tgtEl>
                                        <p:attrNameLst>
                                          <p:attrName>style.visibility</p:attrName>
                                        </p:attrNameLst>
                                      </p:cBhvr>
                                      <p:to>
                                        <p:strVal val="visible"/>
                                      </p:to>
                                    </p:set>
                                    <p:anim calcmode="lin" valueType="num">
                                      <p:cBhvr additive="base">
                                        <p:cTn id="7" dur="300" fill="hold"/>
                                        <p:tgtEl>
                                          <p:spTgt spid="21506"/>
                                        </p:tgtEl>
                                        <p:attrNameLst>
                                          <p:attrName>ppt_x</p:attrName>
                                        </p:attrNameLst>
                                      </p:cBhvr>
                                      <p:tavLst>
                                        <p:tav tm="0">
                                          <p:val>
                                            <p:strVal val="1+#ppt_w/2"/>
                                          </p:val>
                                        </p:tav>
                                        <p:tav tm="100000">
                                          <p:val>
                                            <p:strVal val="#ppt_x"/>
                                          </p:val>
                                        </p:tav>
                                      </p:tavLst>
                                    </p:anim>
                                    <p:anim calcmode="lin" valueType="num">
                                      <p:cBhvr additive="base">
                                        <p:cTn id="8" dur="300" fill="hold"/>
                                        <p:tgtEl>
                                          <p:spTgt spid="21506"/>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21507"/>
                                        </p:tgtEl>
                                        <p:attrNameLst>
                                          <p:attrName>style.visibility</p:attrName>
                                        </p:attrNameLst>
                                      </p:cBhvr>
                                      <p:to>
                                        <p:strVal val="visible"/>
                                      </p:to>
                                    </p:set>
                                    <p:anim calcmode="lin" valueType="num">
                                      <p:cBhvr additive="base">
                                        <p:cTn id="13" dur="300" fill="hold"/>
                                        <p:tgtEl>
                                          <p:spTgt spid="21507"/>
                                        </p:tgtEl>
                                        <p:attrNameLst>
                                          <p:attrName>ppt_x</p:attrName>
                                        </p:attrNameLst>
                                      </p:cBhvr>
                                      <p:tavLst>
                                        <p:tav tm="0">
                                          <p:val>
                                            <p:strVal val="1+#ppt_w/2"/>
                                          </p:val>
                                        </p:tav>
                                        <p:tav tm="100000">
                                          <p:val>
                                            <p:strVal val="#ppt_x"/>
                                          </p:val>
                                        </p:tav>
                                      </p:tavLst>
                                    </p:anim>
                                    <p:anim calcmode="lin" valueType="num">
                                      <p:cBhvr additive="base">
                                        <p:cTn id="14" dur="300" fill="hold"/>
                                        <p:tgtEl>
                                          <p:spTgt spid="2150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autoUpdateAnimBg="0"/>
      <p:bldP spid="21507"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457200" y="457200"/>
            <a:ext cx="8305800" cy="361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2. Aşağıdaki cümlelerin hangisinde bir anlatım bozukluğu vardır?</a:t>
            </a:r>
          </a:p>
          <a:p>
            <a:pPr algn="just">
              <a:spcBef>
                <a:spcPct val="50000"/>
              </a:spcBef>
            </a:pPr>
            <a:r>
              <a:rPr lang="tr-TR" altLang="tr-TR" sz="2200">
                <a:solidFill>
                  <a:srgbClr val="99CCFF"/>
                </a:solidFill>
              </a:rPr>
              <a:t>A) Dürüst biri olduğundan dün de bugün de kuşkuya düşmüyorum.</a:t>
            </a:r>
          </a:p>
          <a:p>
            <a:pPr algn="just">
              <a:spcBef>
                <a:spcPct val="50000"/>
              </a:spcBef>
            </a:pPr>
            <a:r>
              <a:rPr lang="tr-TR" altLang="tr-TR" sz="2200">
                <a:solidFill>
                  <a:srgbClr val="99CCFF"/>
                </a:solidFill>
              </a:rPr>
              <a:t>B) Hukukçu olmadığımdan, işin bu yönünü sizinle tartışamam.</a:t>
            </a:r>
          </a:p>
          <a:p>
            <a:pPr algn="just">
              <a:spcBef>
                <a:spcPct val="50000"/>
              </a:spcBef>
            </a:pPr>
            <a:r>
              <a:rPr lang="tr-TR" altLang="tr-TR" sz="2200">
                <a:solidFill>
                  <a:srgbClr val="99CCFF"/>
                </a:solidFill>
              </a:rPr>
              <a:t>C) Bu konuda bir araştırma yapılmasını, hazırlanacak raporun ilgili kuruluşlara gönderilmesini istedim.</a:t>
            </a:r>
          </a:p>
          <a:p>
            <a:pPr algn="just">
              <a:spcBef>
                <a:spcPct val="50000"/>
              </a:spcBef>
            </a:pPr>
            <a:r>
              <a:rPr lang="tr-TR" altLang="tr-TR" sz="2200">
                <a:solidFill>
                  <a:srgbClr val="99CCFF"/>
                </a:solidFill>
              </a:rPr>
              <a:t>D) Ben, öyle olduğunu düşünüyor, öyle olduğuna inanıyorum.</a:t>
            </a:r>
          </a:p>
          <a:p>
            <a:pPr algn="just">
              <a:spcBef>
                <a:spcPct val="50000"/>
              </a:spcBef>
            </a:pPr>
            <a:r>
              <a:rPr lang="tr-TR" altLang="tr-TR" sz="2200">
                <a:solidFill>
                  <a:srgbClr val="99CCFF"/>
                </a:solidFill>
              </a:rPr>
              <a:t>E) Anımsanacağı gibi, bir yıldan beri bu konuda yazılar yazıyor, ilgilileri uyarıyorum.</a:t>
            </a:r>
            <a:endParaRPr lang="tr-TR" altLang="tr-TR" sz="2200" b="1">
              <a:solidFill>
                <a:srgbClr val="99CCFF"/>
              </a:solidFill>
            </a:endParaRPr>
          </a:p>
        </p:txBody>
      </p:sp>
      <p:sp>
        <p:nvSpPr>
          <p:cNvPr id="22531" name="Text Box 3"/>
          <p:cNvSpPr txBox="1">
            <a:spLocks noChangeArrowheads="1"/>
          </p:cNvSpPr>
          <p:nvPr/>
        </p:nvSpPr>
        <p:spPr bwMode="auto">
          <a:xfrm>
            <a:off x="457200" y="4267200"/>
            <a:ext cx="34290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A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22530"/>
                                        </p:tgtEl>
                                        <p:attrNameLst>
                                          <p:attrName>style.visibility</p:attrName>
                                        </p:attrNameLst>
                                      </p:cBhvr>
                                      <p:to>
                                        <p:strVal val="visible"/>
                                      </p:to>
                                    </p:set>
                                    <p:anim calcmode="lin" valueType="num">
                                      <p:cBhvr additive="base">
                                        <p:cTn id="7" dur="300" fill="hold"/>
                                        <p:tgtEl>
                                          <p:spTgt spid="22530"/>
                                        </p:tgtEl>
                                        <p:attrNameLst>
                                          <p:attrName>ppt_x</p:attrName>
                                        </p:attrNameLst>
                                      </p:cBhvr>
                                      <p:tavLst>
                                        <p:tav tm="0">
                                          <p:val>
                                            <p:strVal val="1+#ppt_w/2"/>
                                          </p:val>
                                        </p:tav>
                                        <p:tav tm="100000">
                                          <p:val>
                                            <p:strVal val="#ppt_x"/>
                                          </p:val>
                                        </p:tav>
                                      </p:tavLst>
                                    </p:anim>
                                    <p:anim calcmode="lin" valueType="num">
                                      <p:cBhvr additive="base">
                                        <p:cTn id="8" dur="300" fill="hold"/>
                                        <p:tgtEl>
                                          <p:spTgt spid="22530"/>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22531"/>
                                        </p:tgtEl>
                                        <p:attrNameLst>
                                          <p:attrName>style.visibility</p:attrName>
                                        </p:attrNameLst>
                                      </p:cBhvr>
                                      <p:to>
                                        <p:strVal val="visible"/>
                                      </p:to>
                                    </p:set>
                                    <p:anim calcmode="lin" valueType="num">
                                      <p:cBhvr additive="base">
                                        <p:cTn id="13" dur="300" fill="hold"/>
                                        <p:tgtEl>
                                          <p:spTgt spid="22531"/>
                                        </p:tgtEl>
                                        <p:attrNameLst>
                                          <p:attrName>ppt_x</p:attrName>
                                        </p:attrNameLst>
                                      </p:cBhvr>
                                      <p:tavLst>
                                        <p:tav tm="0">
                                          <p:val>
                                            <p:strVal val="1+#ppt_w/2"/>
                                          </p:val>
                                        </p:tav>
                                        <p:tav tm="100000">
                                          <p:val>
                                            <p:strVal val="#ppt_x"/>
                                          </p:val>
                                        </p:tav>
                                      </p:tavLst>
                                    </p:anim>
                                    <p:anim calcmode="lin" valueType="num">
                                      <p:cBhvr additive="base">
                                        <p:cTn id="14" dur="300" fill="hold"/>
                                        <p:tgtEl>
                                          <p:spTgt spid="2253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autoUpdateAnimBg="0"/>
      <p:bldP spid="22531"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457200" y="533400"/>
            <a:ext cx="8305800" cy="411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3. </a:t>
            </a:r>
            <a:r>
              <a:rPr lang="tr-TR" altLang="tr-TR" sz="2200">
                <a:solidFill>
                  <a:srgbClr val="99CCFF"/>
                </a:solidFill>
              </a:rPr>
              <a:t>Muğla yöresindeki çıkan yangınlardan geriye, çırılçıplak ve simsiyah dağlar, tepeler kaldı.</a:t>
            </a:r>
          </a:p>
          <a:p>
            <a:pPr algn="just">
              <a:spcBef>
                <a:spcPct val="50000"/>
              </a:spcBef>
            </a:pPr>
            <a:r>
              <a:rPr lang="tr-TR" altLang="tr-TR" sz="2200" b="1">
                <a:solidFill>
                  <a:srgbClr val="99CCFF"/>
                </a:solidFill>
              </a:rPr>
              <a:t>Bu cümledeki anlatım bozukluğu aşağıdakilerin hangisinden kaynaklanmaktadır?</a:t>
            </a:r>
          </a:p>
          <a:p>
            <a:pPr algn="just">
              <a:spcBef>
                <a:spcPct val="50000"/>
              </a:spcBef>
            </a:pPr>
            <a:r>
              <a:rPr lang="tr-TR" altLang="tr-TR" sz="2200">
                <a:solidFill>
                  <a:srgbClr val="99CCFF"/>
                </a:solidFill>
              </a:rPr>
              <a:t>A) Çoğul ekinin gereksiz kullanılmasından </a:t>
            </a:r>
          </a:p>
          <a:p>
            <a:pPr algn="just">
              <a:spcBef>
                <a:spcPct val="50000"/>
              </a:spcBef>
            </a:pPr>
            <a:r>
              <a:rPr lang="tr-TR" altLang="tr-TR" sz="2200">
                <a:solidFill>
                  <a:srgbClr val="99CCFF"/>
                </a:solidFill>
              </a:rPr>
              <a:t>B) İlgi ekinin gereksiz kullanılmasından</a:t>
            </a:r>
          </a:p>
          <a:p>
            <a:pPr algn="just">
              <a:spcBef>
                <a:spcPct val="50000"/>
              </a:spcBef>
            </a:pPr>
            <a:r>
              <a:rPr lang="tr-TR" altLang="tr-TR" sz="2200">
                <a:solidFill>
                  <a:srgbClr val="99CCFF"/>
                </a:solidFill>
              </a:rPr>
              <a:t>C) Bağlacın yanlış yerde kullanılmasından </a:t>
            </a:r>
          </a:p>
          <a:p>
            <a:pPr algn="just">
              <a:spcBef>
                <a:spcPct val="50000"/>
              </a:spcBef>
            </a:pPr>
            <a:r>
              <a:rPr lang="tr-TR" altLang="tr-TR" sz="2200">
                <a:solidFill>
                  <a:srgbClr val="99CCFF"/>
                </a:solidFill>
              </a:rPr>
              <a:t>D) Yüklemin şimdiki zaman yerine geçmiş zamanda kullanılmasından</a:t>
            </a:r>
          </a:p>
          <a:p>
            <a:pPr algn="just">
              <a:spcBef>
                <a:spcPct val="50000"/>
              </a:spcBef>
            </a:pPr>
            <a:r>
              <a:rPr lang="tr-TR" altLang="tr-TR" sz="2200">
                <a:solidFill>
                  <a:srgbClr val="99CCFF"/>
                </a:solidFill>
              </a:rPr>
              <a:t>E) Özne ile yüklem arasında uyumsuzluk bulunmasından</a:t>
            </a:r>
            <a:endParaRPr lang="tr-TR" altLang="tr-TR" sz="2200" b="1">
              <a:solidFill>
                <a:srgbClr val="99CCFF"/>
              </a:solidFill>
            </a:endParaRPr>
          </a:p>
        </p:txBody>
      </p:sp>
      <p:sp>
        <p:nvSpPr>
          <p:cNvPr id="23555" name="Text Box 3"/>
          <p:cNvSpPr txBox="1">
            <a:spLocks noChangeArrowheads="1"/>
          </p:cNvSpPr>
          <p:nvPr/>
        </p:nvSpPr>
        <p:spPr bwMode="auto">
          <a:xfrm>
            <a:off x="457200" y="4876800"/>
            <a:ext cx="33528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B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23554"/>
                                        </p:tgtEl>
                                        <p:attrNameLst>
                                          <p:attrName>style.visibility</p:attrName>
                                        </p:attrNameLst>
                                      </p:cBhvr>
                                      <p:to>
                                        <p:strVal val="visible"/>
                                      </p:to>
                                    </p:set>
                                    <p:anim calcmode="lin" valueType="num">
                                      <p:cBhvr additive="base">
                                        <p:cTn id="7" dur="300" fill="hold"/>
                                        <p:tgtEl>
                                          <p:spTgt spid="23554"/>
                                        </p:tgtEl>
                                        <p:attrNameLst>
                                          <p:attrName>ppt_x</p:attrName>
                                        </p:attrNameLst>
                                      </p:cBhvr>
                                      <p:tavLst>
                                        <p:tav tm="0">
                                          <p:val>
                                            <p:strVal val="1+#ppt_w/2"/>
                                          </p:val>
                                        </p:tav>
                                        <p:tav tm="100000">
                                          <p:val>
                                            <p:strVal val="#ppt_x"/>
                                          </p:val>
                                        </p:tav>
                                      </p:tavLst>
                                    </p:anim>
                                    <p:anim calcmode="lin" valueType="num">
                                      <p:cBhvr additive="base">
                                        <p:cTn id="8" dur="300" fill="hold"/>
                                        <p:tgtEl>
                                          <p:spTgt spid="2355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23555"/>
                                        </p:tgtEl>
                                        <p:attrNameLst>
                                          <p:attrName>style.visibility</p:attrName>
                                        </p:attrNameLst>
                                      </p:cBhvr>
                                      <p:to>
                                        <p:strVal val="visible"/>
                                      </p:to>
                                    </p:set>
                                    <p:anim calcmode="lin" valueType="num">
                                      <p:cBhvr additive="base">
                                        <p:cTn id="13" dur="300" fill="hold"/>
                                        <p:tgtEl>
                                          <p:spTgt spid="23555"/>
                                        </p:tgtEl>
                                        <p:attrNameLst>
                                          <p:attrName>ppt_x</p:attrName>
                                        </p:attrNameLst>
                                      </p:cBhvr>
                                      <p:tavLst>
                                        <p:tav tm="0">
                                          <p:val>
                                            <p:strVal val="1+#ppt_w/2"/>
                                          </p:val>
                                        </p:tav>
                                        <p:tav tm="100000">
                                          <p:val>
                                            <p:strVal val="#ppt_x"/>
                                          </p:val>
                                        </p:tav>
                                      </p:tavLst>
                                    </p:anim>
                                    <p:anim calcmode="lin" valueType="num">
                                      <p:cBhvr additive="base">
                                        <p:cTn id="14" dur="300" fill="hold"/>
                                        <p:tgtEl>
                                          <p:spTgt spid="2355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autoUpdateAnimBg="0"/>
      <p:bldP spid="23555"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533400" y="533400"/>
            <a:ext cx="8153400" cy="445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4. </a:t>
            </a:r>
            <a:r>
              <a:rPr lang="tr-TR" altLang="tr-TR" sz="2200">
                <a:solidFill>
                  <a:srgbClr val="99CCFF"/>
                </a:solidFill>
              </a:rPr>
              <a:t>Öğrenciyi, düşünmeye ve yaratıcı olmaya yönelten ve herhangi bir konu üzerinde eleştiri yapmasını sağlayan bir anlayış, eğitim sistemimize henüz yerleşmedi.</a:t>
            </a:r>
          </a:p>
          <a:p>
            <a:pPr algn="just">
              <a:spcBef>
                <a:spcPct val="50000"/>
              </a:spcBef>
            </a:pPr>
            <a:r>
              <a:rPr lang="tr-TR" altLang="tr-TR" sz="2200" b="1">
                <a:solidFill>
                  <a:srgbClr val="99CCFF"/>
                </a:solidFill>
              </a:rPr>
              <a:t>Bu cümledeki anlatım bozukluğu aşağıdakilerin hangisinden kaynaklanmaktadır?</a:t>
            </a:r>
          </a:p>
          <a:p>
            <a:pPr algn="just">
              <a:spcBef>
                <a:spcPct val="50000"/>
              </a:spcBef>
            </a:pPr>
            <a:r>
              <a:rPr lang="tr-TR" altLang="tr-TR" sz="2200">
                <a:solidFill>
                  <a:srgbClr val="99CCFF"/>
                </a:solidFill>
              </a:rPr>
              <a:t>A) Dolaylı tümlecin cümlenin başında kullanılmamasından</a:t>
            </a:r>
          </a:p>
          <a:p>
            <a:pPr algn="just">
              <a:spcBef>
                <a:spcPct val="50000"/>
              </a:spcBef>
            </a:pPr>
            <a:r>
              <a:rPr lang="tr-TR" altLang="tr-TR" sz="2200">
                <a:solidFill>
                  <a:srgbClr val="99CCFF"/>
                </a:solidFill>
              </a:rPr>
              <a:t>B) Öznenin birden fazla sözcükten oluşmasından</a:t>
            </a:r>
          </a:p>
          <a:p>
            <a:pPr algn="just">
              <a:spcBef>
                <a:spcPct val="50000"/>
              </a:spcBef>
            </a:pPr>
            <a:r>
              <a:rPr lang="tr-TR" altLang="tr-TR" sz="2200">
                <a:solidFill>
                  <a:srgbClr val="99CCFF"/>
                </a:solidFill>
              </a:rPr>
              <a:t>C) Gereksiz yere bağlaç kullanılmasından</a:t>
            </a:r>
          </a:p>
          <a:p>
            <a:pPr algn="just">
              <a:spcBef>
                <a:spcPct val="50000"/>
              </a:spcBef>
            </a:pPr>
            <a:r>
              <a:rPr lang="tr-TR" altLang="tr-TR" sz="2200">
                <a:solidFill>
                  <a:srgbClr val="99CCFF"/>
                </a:solidFill>
              </a:rPr>
              <a:t>D) Tamlayan eksikliğinden </a:t>
            </a:r>
          </a:p>
          <a:p>
            <a:pPr algn="just">
              <a:spcBef>
                <a:spcPct val="50000"/>
              </a:spcBef>
            </a:pPr>
            <a:r>
              <a:rPr lang="tr-TR" altLang="tr-TR" sz="2200">
                <a:solidFill>
                  <a:srgbClr val="99CCFF"/>
                </a:solidFill>
              </a:rPr>
              <a:t>E) Gereksiz yere zarf tümleci kullanılmasından  </a:t>
            </a:r>
            <a:endParaRPr lang="tr-TR" altLang="tr-TR" sz="2200" b="1">
              <a:solidFill>
                <a:srgbClr val="99CCFF"/>
              </a:solidFill>
            </a:endParaRPr>
          </a:p>
        </p:txBody>
      </p:sp>
      <p:sp>
        <p:nvSpPr>
          <p:cNvPr id="24579" name="Text Box 3"/>
          <p:cNvSpPr txBox="1">
            <a:spLocks noChangeArrowheads="1"/>
          </p:cNvSpPr>
          <p:nvPr/>
        </p:nvSpPr>
        <p:spPr bwMode="auto">
          <a:xfrm>
            <a:off x="533400" y="5181600"/>
            <a:ext cx="3581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D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24578"/>
                                        </p:tgtEl>
                                        <p:attrNameLst>
                                          <p:attrName>style.visibility</p:attrName>
                                        </p:attrNameLst>
                                      </p:cBhvr>
                                      <p:to>
                                        <p:strVal val="visible"/>
                                      </p:to>
                                    </p:set>
                                    <p:anim calcmode="lin" valueType="num">
                                      <p:cBhvr additive="base">
                                        <p:cTn id="7" dur="300" fill="hold"/>
                                        <p:tgtEl>
                                          <p:spTgt spid="24578"/>
                                        </p:tgtEl>
                                        <p:attrNameLst>
                                          <p:attrName>ppt_x</p:attrName>
                                        </p:attrNameLst>
                                      </p:cBhvr>
                                      <p:tavLst>
                                        <p:tav tm="0">
                                          <p:val>
                                            <p:strVal val="1+#ppt_w/2"/>
                                          </p:val>
                                        </p:tav>
                                        <p:tav tm="100000">
                                          <p:val>
                                            <p:strVal val="#ppt_x"/>
                                          </p:val>
                                        </p:tav>
                                      </p:tavLst>
                                    </p:anim>
                                    <p:anim calcmode="lin" valueType="num">
                                      <p:cBhvr additive="base">
                                        <p:cTn id="8" dur="300" fill="hold"/>
                                        <p:tgtEl>
                                          <p:spTgt spid="24578"/>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24579"/>
                                        </p:tgtEl>
                                        <p:attrNameLst>
                                          <p:attrName>style.visibility</p:attrName>
                                        </p:attrNameLst>
                                      </p:cBhvr>
                                      <p:to>
                                        <p:strVal val="visible"/>
                                      </p:to>
                                    </p:set>
                                    <p:anim calcmode="lin" valueType="num">
                                      <p:cBhvr additive="base">
                                        <p:cTn id="13" dur="300" fill="hold"/>
                                        <p:tgtEl>
                                          <p:spTgt spid="24579"/>
                                        </p:tgtEl>
                                        <p:attrNameLst>
                                          <p:attrName>ppt_x</p:attrName>
                                        </p:attrNameLst>
                                      </p:cBhvr>
                                      <p:tavLst>
                                        <p:tav tm="0">
                                          <p:val>
                                            <p:strVal val="1+#ppt_w/2"/>
                                          </p:val>
                                        </p:tav>
                                        <p:tav tm="100000">
                                          <p:val>
                                            <p:strVal val="#ppt_x"/>
                                          </p:val>
                                        </p:tav>
                                      </p:tavLst>
                                    </p:anim>
                                    <p:anim calcmode="lin" valueType="num">
                                      <p:cBhvr additive="base">
                                        <p:cTn id="14" dur="300" fill="hold"/>
                                        <p:tgtEl>
                                          <p:spTgt spid="2457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autoUpdateAnimBg="0"/>
      <p:bldP spid="24579"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Text Box 3"/>
          <p:cNvSpPr txBox="1">
            <a:spLocks noChangeArrowheads="1"/>
          </p:cNvSpPr>
          <p:nvPr/>
        </p:nvSpPr>
        <p:spPr bwMode="auto">
          <a:xfrm>
            <a:off x="457200" y="304800"/>
            <a:ext cx="82296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tr-TR" altLang="tr-TR" sz="2200" b="1">
              <a:solidFill>
                <a:srgbClr val="99CCFF"/>
              </a:solidFill>
            </a:endParaRPr>
          </a:p>
        </p:txBody>
      </p:sp>
      <p:sp>
        <p:nvSpPr>
          <p:cNvPr id="25604" name="Text Box 4"/>
          <p:cNvSpPr txBox="1">
            <a:spLocks noChangeArrowheads="1"/>
          </p:cNvSpPr>
          <p:nvPr/>
        </p:nvSpPr>
        <p:spPr bwMode="auto">
          <a:xfrm>
            <a:off x="457200" y="381000"/>
            <a:ext cx="8305800" cy="4954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200" b="1" u="sng">
                <a:solidFill>
                  <a:srgbClr val="99CCFF"/>
                </a:solidFill>
                <a:effectLst>
                  <a:outerShdw blurRad="38100" dist="38100" dir="2700000" algn="tl">
                    <a:srgbClr val="000000"/>
                  </a:outerShdw>
                </a:effectLst>
              </a:rPr>
              <a:t>1997 - 1998 YILI ÖSS SORULARI</a:t>
            </a:r>
          </a:p>
          <a:p>
            <a:pPr algn="just">
              <a:spcBef>
                <a:spcPct val="50000"/>
              </a:spcBef>
            </a:pPr>
            <a:r>
              <a:rPr lang="tr-TR" altLang="tr-TR" sz="2200" b="1">
                <a:solidFill>
                  <a:srgbClr val="99CCFF"/>
                </a:solidFill>
              </a:rPr>
              <a:t>1. </a:t>
            </a:r>
            <a:r>
              <a:rPr lang="tr-TR" altLang="tr-TR" sz="2200">
                <a:solidFill>
                  <a:srgbClr val="99CCFF"/>
                </a:solidFill>
              </a:rPr>
              <a:t>Türkçe’de bir cümlenin öznesi, birinci ve üçüncü tekil kişiden oluşuyorsa, yüklemi birinci çoğul kişi olur.</a:t>
            </a:r>
          </a:p>
          <a:p>
            <a:pPr algn="just">
              <a:spcBef>
                <a:spcPct val="50000"/>
              </a:spcBef>
            </a:pPr>
            <a:r>
              <a:rPr lang="tr-TR" altLang="tr-TR" sz="2200" b="1">
                <a:solidFill>
                  <a:srgbClr val="99CCFF"/>
                </a:solidFill>
              </a:rPr>
              <a:t>Aşağıdaki cümlelerin hangisinde bu kurala </a:t>
            </a:r>
            <a:r>
              <a:rPr lang="tr-TR" altLang="tr-TR" sz="2200" b="1" u="sng">
                <a:solidFill>
                  <a:srgbClr val="99CCFF"/>
                </a:solidFill>
              </a:rPr>
              <a:t>uymamaktan</a:t>
            </a:r>
            <a:r>
              <a:rPr lang="tr-TR" altLang="tr-TR" sz="2200" b="1">
                <a:solidFill>
                  <a:srgbClr val="99CCFF"/>
                </a:solidFill>
              </a:rPr>
              <a:t> kaynaklanan bir anlatım bozukluğu vardır?</a:t>
            </a:r>
          </a:p>
          <a:p>
            <a:pPr algn="just">
              <a:spcBef>
                <a:spcPct val="50000"/>
              </a:spcBef>
            </a:pPr>
            <a:r>
              <a:rPr lang="tr-TR" altLang="tr-TR" sz="2200">
                <a:solidFill>
                  <a:srgbClr val="99CCFF"/>
                </a:solidFill>
              </a:rPr>
              <a:t>A) O akşam ben kendi odama, Fatma da kendi odasına çekilmişti.</a:t>
            </a:r>
          </a:p>
          <a:p>
            <a:pPr algn="just">
              <a:spcBef>
                <a:spcPct val="50000"/>
              </a:spcBef>
            </a:pPr>
            <a:r>
              <a:rPr lang="tr-TR" altLang="tr-TR" sz="2200">
                <a:solidFill>
                  <a:srgbClr val="99CCFF"/>
                </a:solidFill>
              </a:rPr>
              <a:t>B) Teyzemlerin yeni evlerine taşınmasından sonra siz bu eve yerleştiniz.</a:t>
            </a:r>
          </a:p>
          <a:p>
            <a:pPr algn="just">
              <a:spcBef>
                <a:spcPct val="50000"/>
              </a:spcBef>
            </a:pPr>
            <a:r>
              <a:rPr lang="tr-TR" altLang="tr-TR" sz="2200">
                <a:solidFill>
                  <a:srgbClr val="99CCFF"/>
                </a:solidFill>
              </a:rPr>
              <a:t>C) Havalar böyle giderse bir süre daha kahvaltımızı balkonda yapabileceğiz.</a:t>
            </a:r>
          </a:p>
          <a:p>
            <a:pPr algn="just">
              <a:spcBef>
                <a:spcPct val="50000"/>
              </a:spcBef>
            </a:pPr>
            <a:r>
              <a:rPr lang="tr-TR" altLang="tr-TR" sz="2200">
                <a:solidFill>
                  <a:srgbClr val="99CCFF"/>
                </a:solidFill>
              </a:rPr>
              <a:t>D) Ben de bir tabak alıp sofraya oturayım.</a:t>
            </a:r>
          </a:p>
          <a:p>
            <a:pPr algn="just">
              <a:spcBef>
                <a:spcPct val="50000"/>
              </a:spcBef>
            </a:pPr>
            <a:r>
              <a:rPr lang="tr-TR" altLang="tr-TR" sz="2200">
                <a:solidFill>
                  <a:srgbClr val="99CCFF"/>
                </a:solidFill>
              </a:rPr>
              <a:t>E) Babasıyla annesi, bu evi üç yılda zar zor yaptırabildiler.</a:t>
            </a:r>
            <a:endParaRPr lang="tr-TR" altLang="tr-TR" sz="2200" b="1" u="sng">
              <a:solidFill>
                <a:srgbClr val="99CCFF"/>
              </a:solidFill>
              <a:effectLst>
                <a:outerShdw blurRad="38100" dist="38100" dir="2700000" algn="tl">
                  <a:srgbClr val="000000"/>
                </a:outerShdw>
              </a:effectLst>
            </a:endParaRPr>
          </a:p>
        </p:txBody>
      </p:sp>
      <p:sp>
        <p:nvSpPr>
          <p:cNvPr id="25605" name="Text Box 5"/>
          <p:cNvSpPr txBox="1">
            <a:spLocks noChangeArrowheads="1"/>
          </p:cNvSpPr>
          <p:nvPr/>
        </p:nvSpPr>
        <p:spPr bwMode="auto">
          <a:xfrm>
            <a:off x="457200" y="5562600"/>
            <a:ext cx="3581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A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25604"/>
                                        </p:tgtEl>
                                        <p:attrNameLst>
                                          <p:attrName>style.visibility</p:attrName>
                                        </p:attrNameLst>
                                      </p:cBhvr>
                                      <p:to>
                                        <p:strVal val="visible"/>
                                      </p:to>
                                    </p:set>
                                    <p:anim calcmode="lin" valueType="num">
                                      <p:cBhvr additive="base">
                                        <p:cTn id="7" dur="300" fill="hold"/>
                                        <p:tgtEl>
                                          <p:spTgt spid="25604"/>
                                        </p:tgtEl>
                                        <p:attrNameLst>
                                          <p:attrName>ppt_x</p:attrName>
                                        </p:attrNameLst>
                                      </p:cBhvr>
                                      <p:tavLst>
                                        <p:tav tm="0">
                                          <p:val>
                                            <p:strVal val="1+#ppt_w/2"/>
                                          </p:val>
                                        </p:tav>
                                        <p:tav tm="100000">
                                          <p:val>
                                            <p:strVal val="#ppt_x"/>
                                          </p:val>
                                        </p:tav>
                                      </p:tavLst>
                                    </p:anim>
                                    <p:anim calcmode="lin" valueType="num">
                                      <p:cBhvr additive="base">
                                        <p:cTn id="8" dur="300" fill="hold"/>
                                        <p:tgtEl>
                                          <p:spTgt spid="2560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25605"/>
                                        </p:tgtEl>
                                        <p:attrNameLst>
                                          <p:attrName>style.visibility</p:attrName>
                                        </p:attrNameLst>
                                      </p:cBhvr>
                                      <p:to>
                                        <p:strVal val="visible"/>
                                      </p:to>
                                    </p:set>
                                    <p:anim calcmode="lin" valueType="num">
                                      <p:cBhvr additive="base">
                                        <p:cTn id="13" dur="300" fill="hold"/>
                                        <p:tgtEl>
                                          <p:spTgt spid="25605"/>
                                        </p:tgtEl>
                                        <p:attrNameLst>
                                          <p:attrName>ppt_x</p:attrName>
                                        </p:attrNameLst>
                                      </p:cBhvr>
                                      <p:tavLst>
                                        <p:tav tm="0">
                                          <p:val>
                                            <p:strVal val="1+#ppt_w/2"/>
                                          </p:val>
                                        </p:tav>
                                        <p:tav tm="100000">
                                          <p:val>
                                            <p:strVal val="#ppt_x"/>
                                          </p:val>
                                        </p:tav>
                                      </p:tavLst>
                                    </p:anim>
                                    <p:anim calcmode="lin" valueType="num">
                                      <p:cBhvr additive="base">
                                        <p:cTn id="14" dur="300" fill="hold"/>
                                        <p:tgtEl>
                                          <p:spTgt spid="2560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autoUpdateAnimBg="0"/>
      <p:bldP spid="25605"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533400" y="457200"/>
            <a:ext cx="8153400" cy="428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2. Aşağıdaki cümlelerin hangisinde bir anlatım bozukluğu vardır?</a:t>
            </a:r>
          </a:p>
          <a:p>
            <a:pPr algn="just">
              <a:spcBef>
                <a:spcPct val="50000"/>
              </a:spcBef>
            </a:pPr>
            <a:r>
              <a:rPr lang="tr-TR" altLang="tr-TR" sz="2200">
                <a:solidFill>
                  <a:srgbClr val="99CCFF"/>
                </a:solidFill>
              </a:rPr>
              <a:t>A) O yıllarda hepimiz tiyatro tutkunuyduk ve çalışmaya susamıştık.</a:t>
            </a:r>
          </a:p>
          <a:p>
            <a:pPr algn="just">
              <a:spcBef>
                <a:spcPct val="50000"/>
              </a:spcBef>
            </a:pPr>
            <a:r>
              <a:rPr lang="tr-TR" altLang="tr-TR" sz="2200">
                <a:solidFill>
                  <a:srgbClr val="99CCFF"/>
                </a:solidFill>
              </a:rPr>
              <a:t>B) Film, bir ailenin sıradan olaylar karşısındaki şaşırtıcı tutumunu ustalıkla yansıtıyor.</a:t>
            </a:r>
          </a:p>
          <a:p>
            <a:pPr algn="just">
              <a:spcBef>
                <a:spcPct val="50000"/>
              </a:spcBef>
            </a:pPr>
            <a:r>
              <a:rPr lang="tr-TR" altLang="tr-TR" sz="2200">
                <a:solidFill>
                  <a:srgbClr val="99CCFF"/>
                </a:solidFill>
              </a:rPr>
              <a:t>C) Festivalin bu bölümünde, müziğin farklı türlerinde adını duyurmuş sanatçılar sahneye çıkacak.</a:t>
            </a:r>
          </a:p>
          <a:p>
            <a:pPr algn="just">
              <a:spcBef>
                <a:spcPct val="50000"/>
              </a:spcBef>
            </a:pPr>
            <a:r>
              <a:rPr lang="tr-TR" altLang="tr-TR" sz="2200">
                <a:solidFill>
                  <a:srgbClr val="99CCFF"/>
                </a:solidFill>
              </a:rPr>
              <a:t>D) Sanatçının bu karikatürleri, başta Berlin ve Paris olmak üzere Avrupa’nın çeşitli kentlerinde sergilenecek.</a:t>
            </a:r>
          </a:p>
          <a:p>
            <a:pPr algn="just">
              <a:spcBef>
                <a:spcPct val="50000"/>
              </a:spcBef>
            </a:pPr>
            <a:r>
              <a:rPr lang="tr-TR" altLang="tr-TR" sz="2200">
                <a:solidFill>
                  <a:srgbClr val="99CCFF"/>
                </a:solidFill>
              </a:rPr>
              <a:t>E) Bu kameralar, rahatça kullanabildiği ve taşınmasının kolay olması nedeniyle tercih ediliyor.</a:t>
            </a:r>
            <a:endParaRPr lang="tr-TR" altLang="tr-TR" sz="2200" b="1">
              <a:solidFill>
                <a:srgbClr val="99CCFF"/>
              </a:solidFill>
            </a:endParaRPr>
          </a:p>
        </p:txBody>
      </p:sp>
      <p:sp>
        <p:nvSpPr>
          <p:cNvPr id="26627" name="Text Box 3"/>
          <p:cNvSpPr txBox="1">
            <a:spLocks noChangeArrowheads="1"/>
          </p:cNvSpPr>
          <p:nvPr/>
        </p:nvSpPr>
        <p:spPr bwMode="auto">
          <a:xfrm>
            <a:off x="533400" y="5105400"/>
            <a:ext cx="31242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E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26626"/>
                                        </p:tgtEl>
                                        <p:attrNameLst>
                                          <p:attrName>style.visibility</p:attrName>
                                        </p:attrNameLst>
                                      </p:cBhvr>
                                      <p:to>
                                        <p:strVal val="visible"/>
                                      </p:to>
                                    </p:set>
                                    <p:anim calcmode="lin" valueType="num">
                                      <p:cBhvr additive="base">
                                        <p:cTn id="7" dur="300" fill="hold"/>
                                        <p:tgtEl>
                                          <p:spTgt spid="26626"/>
                                        </p:tgtEl>
                                        <p:attrNameLst>
                                          <p:attrName>ppt_x</p:attrName>
                                        </p:attrNameLst>
                                      </p:cBhvr>
                                      <p:tavLst>
                                        <p:tav tm="0">
                                          <p:val>
                                            <p:strVal val="1+#ppt_w/2"/>
                                          </p:val>
                                        </p:tav>
                                        <p:tav tm="100000">
                                          <p:val>
                                            <p:strVal val="#ppt_x"/>
                                          </p:val>
                                        </p:tav>
                                      </p:tavLst>
                                    </p:anim>
                                    <p:anim calcmode="lin" valueType="num">
                                      <p:cBhvr additive="base">
                                        <p:cTn id="8" dur="300" fill="hold"/>
                                        <p:tgtEl>
                                          <p:spTgt spid="26626"/>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26627"/>
                                        </p:tgtEl>
                                        <p:attrNameLst>
                                          <p:attrName>style.visibility</p:attrName>
                                        </p:attrNameLst>
                                      </p:cBhvr>
                                      <p:to>
                                        <p:strVal val="visible"/>
                                      </p:to>
                                    </p:set>
                                    <p:anim calcmode="lin" valueType="num">
                                      <p:cBhvr additive="base">
                                        <p:cTn id="13" dur="300" fill="hold"/>
                                        <p:tgtEl>
                                          <p:spTgt spid="26627"/>
                                        </p:tgtEl>
                                        <p:attrNameLst>
                                          <p:attrName>ppt_x</p:attrName>
                                        </p:attrNameLst>
                                      </p:cBhvr>
                                      <p:tavLst>
                                        <p:tav tm="0">
                                          <p:val>
                                            <p:strVal val="1+#ppt_w/2"/>
                                          </p:val>
                                        </p:tav>
                                        <p:tav tm="100000">
                                          <p:val>
                                            <p:strVal val="#ppt_x"/>
                                          </p:val>
                                        </p:tav>
                                      </p:tavLst>
                                    </p:anim>
                                    <p:anim calcmode="lin" valueType="num">
                                      <p:cBhvr additive="base">
                                        <p:cTn id="14" dur="300" fill="hold"/>
                                        <p:tgtEl>
                                          <p:spTgt spid="2662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autoUpdateAnimBg="0"/>
      <p:bldP spid="26627"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457200" y="381000"/>
            <a:ext cx="8229600" cy="361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3. Aşağıdaki cümlelerin hangisinde bir anlatım bozukluğu vardır?</a:t>
            </a:r>
          </a:p>
          <a:p>
            <a:pPr algn="just">
              <a:spcBef>
                <a:spcPct val="50000"/>
              </a:spcBef>
            </a:pPr>
            <a:r>
              <a:rPr lang="tr-TR" altLang="tr-TR" sz="2200">
                <a:solidFill>
                  <a:srgbClr val="99CCFF"/>
                </a:solidFill>
              </a:rPr>
              <a:t>A) Yetkililer, bu konuda uluslararası işbirliği yapılmasına karar verdiler.</a:t>
            </a:r>
          </a:p>
          <a:p>
            <a:pPr algn="just">
              <a:spcBef>
                <a:spcPct val="50000"/>
              </a:spcBef>
            </a:pPr>
            <a:r>
              <a:rPr lang="tr-TR" altLang="tr-TR" sz="2200">
                <a:solidFill>
                  <a:srgbClr val="99CCFF"/>
                </a:solidFill>
              </a:rPr>
              <a:t>B) Siyasi, askeri ve ekonomi alanlarında görüştüler.</a:t>
            </a:r>
          </a:p>
          <a:p>
            <a:pPr algn="just">
              <a:spcBef>
                <a:spcPct val="50000"/>
              </a:spcBef>
            </a:pPr>
            <a:r>
              <a:rPr lang="tr-TR" altLang="tr-TR" sz="2200">
                <a:solidFill>
                  <a:srgbClr val="99CCFF"/>
                </a:solidFill>
              </a:rPr>
              <a:t>C) Üye olan ülkelere toplantı konusunda bilgi verilmesini gerekli gördüler.</a:t>
            </a:r>
          </a:p>
          <a:p>
            <a:pPr algn="just">
              <a:spcBef>
                <a:spcPct val="50000"/>
              </a:spcBef>
            </a:pPr>
            <a:r>
              <a:rPr lang="tr-TR" altLang="tr-TR" sz="2200">
                <a:solidFill>
                  <a:srgbClr val="99CCFF"/>
                </a:solidFill>
              </a:rPr>
              <a:t>D) Toplantıda, herkesin tartışmalara katılması gerektiğini söylediler.</a:t>
            </a:r>
          </a:p>
          <a:p>
            <a:pPr algn="just">
              <a:spcBef>
                <a:spcPct val="50000"/>
              </a:spcBef>
            </a:pPr>
            <a:r>
              <a:rPr lang="tr-TR" altLang="tr-TR" sz="2200">
                <a:solidFill>
                  <a:srgbClr val="99CCFF"/>
                </a:solidFill>
              </a:rPr>
              <a:t>E) Gelecek toplantıda ele alınacak konuyu belirlediler.</a:t>
            </a:r>
            <a:endParaRPr lang="tr-TR" altLang="tr-TR" sz="2200" b="1">
              <a:solidFill>
                <a:srgbClr val="99CCFF"/>
              </a:solidFill>
            </a:endParaRPr>
          </a:p>
        </p:txBody>
      </p:sp>
      <p:sp>
        <p:nvSpPr>
          <p:cNvPr id="27652" name="Text Box 4"/>
          <p:cNvSpPr txBox="1">
            <a:spLocks noChangeArrowheads="1"/>
          </p:cNvSpPr>
          <p:nvPr/>
        </p:nvSpPr>
        <p:spPr bwMode="auto">
          <a:xfrm>
            <a:off x="457200" y="4114800"/>
            <a:ext cx="34290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B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27650"/>
                                        </p:tgtEl>
                                        <p:attrNameLst>
                                          <p:attrName>style.visibility</p:attrName>
                                        </p:attrNameLst>
                                      </p:cBhvr>
                                      <p:to>
                                        <p:strVal val="visible"/>
                                      </p:to>
                                    </p:set>
                                    <p:anim calcmode="lin" valueType="num">
                                      <p:cBhvr additive="base">
                                        <p:cTn id="7" dur="300" fill="hold"/>
                                        <p:tgtEl>
                                          <p:spTgt spid="27650"/>
                                        </p:tgtEl>
                                        <p:attrNameLst>
                                          <p:attrName>ppt_x</p:attrName>
                                        </p:attrNameLst>
                                      </p:cBhvr>
                                      <p:tavLst>
                                        <p:tav tm="0">
                                          <p:val>
                                            <p:strVal val="1+#ppt_w/2"/>
                                          </p:val>
                                        </p:tav>
                                        <p:tav tm="100000">
                                          <p:val>
                                            <p:strVal val="#ppt_x"/>
                                          </p:val>
                                        </p:tav>
                                      </p:tavLst>
                                    </p:anim>
                                    <p:anim calcmode="lin" valueType="num">
                                      <p:cBhvr additive="base">
                                        <p:cTn id="8" dur="300" fill="hold"/>
                                        <p:tgtEl>
                                          <p:spTgt spid="27650"/>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27652"/>
                                        </p:tgtEl>
                                        <p:attrNameLst>
                                          <p:attrName>style.visibility</p:attrName>
                                        </p:attrNameLst>
                                      </p:cBhvr>
                                      <p:to>
                                        <p:strVal val="visible"/>
                                      </p:to>
                                    </p:set>
                                    <p:anim calcmode="lin" valueType="num">
                                      <p:cBhvr additive="base">
                                        <p:cTn id="13" dur="300" fill="hold"/>
                                        <p:tgtEl>
                                          <p:spTgt spid="27652"/>
                                        </p:tgtEl>
                                        <p:attrNameLst>
                                          <p:attrName>ppt_x</p:attrName>
                                        </p:attrNameLst>
                                      </p:cBhvr>
                                      <p:tavLst>
                                        <p:tav tm="0">
                                          <p:val>
                                            <p:strVal val="1+#ppt_w/2"/>
                                          </p:val>
                                        </p:tav>
                                        <p:tav tm="100000">
                                          <p:val>
                                            <p:strVal val="#ppt_x"/>
                                          </p:val>
                                        </p:tav>
                                      </p:tavLst>
                                    </p:anim>
                                    <p:anim calcmode="lin" valueType="num">
                                      <p:cBhvr additive="base">
                                        <p:cTn id="14" dur="300" fill="hold"/>
                                        <p:tgtEl>
                                          <p:spTgt spid="2765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autoUpdateAnimBg="0"/>
      <p:bldP spid="27652"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457200" y="533400"/>
            <a:ext cx="8305800" cy="581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tr-TR" altLang="tr-TR" sz="2400">
                <a:latin typeface="Verdana" panose="020B0604030504040204" pitchFamily="34" charset="0"/>
              </a:rPr>
              <a:t>	</a:t>
            </a:r>
            <a:r>
              <a:rPr lang="tr-TR" altLang="tr-TR" sz="2200">
                <a:solidFill>
                  <a:srgbClr val="99CCFF"/>
                </a:solidFill>
              </a:rPr>
              <a:t>Bugün; ilkokul mezunu vatandaşımızdan yüksek öğrenim yapan öğrencimize, memurumuzdan amirimize, işçimizden işverenimize varıncaya kadar, toplumun bütün kademelerinde -Türkçe sevdalıları ve bu konuda hassasiyet gösterenler hariç- dilimizin imlâsı ve telâffuzu hesaba katılmamakta ve tam anlamıyla bir Türkçe konuşulup yazılmamaktadır. </a:t>
            </a:r>
          </a:p>
          <a:p>
            <a:pPr algn="just"/>
            <a:r>
              <a:rPr lang="tr-TR" altLang="tr-TR" sz="2200">
                <a:solidFill>
                  <a:srgbClr val="99CCFF"/>
                </a:solidFill>
              </a:rPr>
              <a:t>	Şüphesiz, herkes; yazısında ve konuşmasında, kelime ve cümlelerinin ses, ahenk ve anlam bakımından kusursuz olmasını arzu eder. Ama, bunu istisnaların dışında birçoğumuz beceremeyiz. </a:t>
            </a:r>
          </a:p>
          <a:p>
            <a:pPr algn="just"/>
            <a:r>
              <a:rPr lang="tr-TR" altLang="tr-TR" sz="2200">
                <a:solidFill>
                  <a:srgbClr val="99CCFF"/>
                </a:solidFill>
              </a:rPr>
              <a:t>	İyi bir cümle; dilbilgisi, açıklık, duruluk, sadelik, tabiîlik, mantık ve bilgi yönlerinden doğru olan cümledir. İyi bir cümlenin niteliklerini taşımayan cümlelerde anlatım bozukluğu vardır. </a:t>
            </a:r>
          </a:p>
          <a:p>
            <a:pPr algn="just"/>
            <a:r>
              <a:rPr lang="tr-TR" altLang="tr-TR" sz="2200">
                <a:solidFill>
                  <a:srgbClr val="99CCFF"/>
                </a:solidFill>
              </a:rPr>
              <a:t>	Bu bölümde; bir daha tekrarlanmaması, üzerine yenilerinin eklenmemesi ümit ve arzusuyla, Türk dilinin imlâsı ve telâffuzuyla ilgili olarak yapılan yanlışlar ve anlatım bozuklukları ile güzel yazmak, güzel konuşmak için nelerin yapılması ve yapılmaması gerektiği üzerinde duracağız.</a:t>
            </a:r>
            <a:endParaRPr lang="tr-TR" altLang="tr-TR" sz="200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7170">
                                            <p:txEl>
                                              <p:pRg st="0" end="0"/>
                                            </p:txEl>
                                          </p:spTgt>
                                        </p:tgtEl>
                                        <p:attrNameLst>
                                          <p:attrName>style.visibility</p:attrName>
                                        </p:attrNameLst>
                                      </p:cBhvr>
                                      <p:to>
                                        <p:strVal val="visible"/>
                                      </p:to>
                                    </p:set>
                                    <p:anim calcmode="lin" valueType="num">
                                      <p:cBhvr additive="base">
                                        <p:cTn id="7" dur="300" fill="hold"/>
                                        <p:tgtEl>
                                          <p:spTgt spid="7170">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7170">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7170">
                                            <p:txEl>
                                              <p:pRg st="1" end="1"/>
                                            </p:txEl>
                                          </p:spTgt>
                                        </p:tgtEl>
                                        <p:attrNameLst>
                                          <p:attrName>style.visibility</p:attrName>
                                        </p:attrNameLst>
                                      </p:cBhvr>
                                      <p:to>
                                        <p:strVal val="visible"/>
                                      </p:to>
                                    </p:set>
                                    <p:anim calcmode="lin" valueType="num">
                                      <p:cBhvr additive="base">
                                        <p:cTn id="13" dur="300" fill="hold"/>
                                        <p:tgtEl>
                                          <p:spTgt spid="7170">
                                            <p:txEl>
                                              <p:pRg st="1" end="1"/>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7170">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7170">
                                            <p:txEl>
                                              <p:pRg st="2" end="2"/>
                                            </p:txEl>
                                          </p:spTgt>
                                        </p:tgtEl>
                                        <p:attrNameLst>
                                          <p:attrName>style.visibility</p:attrName>
                                        </p:attrNameLst>
                                      </p:cBhvr>
                                      <p:to>
                                        <p:strVal val="visible"/>
                                      </p:to>
                                    </p:set>
                                    <p:anim calcmode="lin" valueType="num">
                                      <p:cBhvr additive="base">
                                        <p:cTn id="19" dur="300" fill="hold"/>
                                        <p:tgtEl>
                                          <p:spTgt spid="7170">
                                            <p:txEl>
                                              <p:pRg st="2" end="2"/>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7170">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wd">
                                    <p:tmPct val="100000"/>
                                  </p:iterate>
                                  <p:childTnLst>
                                    <p:set>
                                      <p:cBhvr>
                                        <p:cTn id="24" dur="1" fill="hold">
                                          <p:stCondLst>
                                            <p:cond delay="0"/>
                                          </p:stCondLst>
                                        </p:cTn>
                                        <p:tgtEl>
                                          <p:spTgt spid="7170">
                                            <p:txEl>
                                              <p:pRg st="3" end="3"/>
                                            </p:txEl>
                                          </p:spTgt>
                                        </p:tgtEl>
                                        <p:attrNameLst>
                                          <p:attrName>style.visibility</p:attrName>
                                        </p:attrNameLst>
                                      </p:cBhvr>
                                      <p:to>
                                        <p:strVal val="visible"/>
                                      </p:to>
                                    </p:set>
                                    <p:anim calcmode="lin" valueType="num">
                                      <p:cBhvr additive="base">
                                        <p:cTn id="25" dur="300" fill="hold"/>
                                        <p:tgtEl>
                                          <p:spTgt spid="7170">
                                            <p:txEl>
                                              <p:pRg st="3" end="3"/>
                                            </p:txEl>
                                          </p:spTgt>
                                        </p:tgtEl>
                                        <p:attrNameLst>
                                          <p:attrName>ppt_x</p:attrName>
                                        </p:attrNameLst>
                                      </p:cBhvr>
                                      <p:tavLst>
                                        <p:tav tm="0">
                                          <p:val>
                                            <p:strVal val="1+#ppt_w/2"/>
                                          </p:val>
                                        </p:tav>
                                        <p:tav tm="100000">
                                          <p:val>
                                            <p:strVal val="#ppt_x"/>
                                          </p:val>
                                        </p:tav>
                                      </p:tavLst>
                                    </p:anim>
                                    <p:anim calcmode="lin" valueType="num">
                                      <p:cBhvr additive="base">
                                        <p:cTn id="26" dur="300" fill="hold"/>
                                        <p:tgtEl>
                                          <p:spTgt spid="7170">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304800" y="381000"/>
            <a:ext cx="8610600" cy="3781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4. </a:t>
            </a:r>
            <a:r>
              <a:rPr lang="tr-TR" altLang="tr-TR" sz="2200">
                <a:solidFill>
                  <a:srgbClr val="99CCFF"/>
                </a:solidFill>
              </a:rPr>
              <a:t>Yanlış bir şey yapsam da kızmaz; ama inanılmayacak kadar anlayışlıdır.</a:t>
            </a:r>
          </a:p>
          <a:p>
            <a:pPr algn="just">
              <a:spcBef>
                <a:spcPct val="50000"/>
              </a:spcBef>
            </a:pPr>
            <a:r>
              <a:rPr lang="tr-TR" altLang="tr-TR" sz="2200" b="1">
                <a:solidFill>
                  <a:srgbClr val="99CCFF"/>
                </a:solidFill>
              </a:rPr>
              <a:t>Bu cümledeki anlatım bozukluğu aşağıdakilerin hangisinden kaynaklanmaktadır?</a:t>
            </a:r>
          </a:p>
          <a:p>
            <a:pPr algn="just">
              <a:spcBef>
                <a:spcPct val="50000"/>
              </a:spcBef>
            </a:pPr>
            <a:r>
              <a:rPr lang="tr-TR" altLang="tr-TR" sz="2200">
                <a:solidFill>
                  <a:srgbClr val="99CCFF"/>
                </a:solidFill>
              </a:rPr>
              <a:t>A) Yüklemin geniş zamanlı olmasından </a:t>
            </a:r>
          </a:p>
          <a:p>
            <a:pPr algn="just">
              <a:spcBef>
                <a:spcPct val="50000"/>
              </a:spcBef>
            </a:pPr>
            <a:r>
              <a:rPr lang="tr-TR" altLang="tr-TR" sz="2200">
                <a:solidFill>
                  <a:srgbClr val="99CCFF"/>
                </a:solidFill>
              </a:rPr>
              <a:t>B) Cümleciklerin ortak özneli olmasından</a:t>
            </a:r>
          </a:p>
          <a:p>
            <a:pPr algn="just">
              <a:spcBef>
                <a:spcPct val="50000"/>
              </a:spcBef>
            </a:pPr>
            <a:r>
              <a:rPr lang="tr-TR" altLang="tr-TR" sz="2200">
                <a:solidFill>
                  <a:srgbClr val="99CCFF"/>
                </a:solidFill>
              </a:rPr>
              <a:t>C) Yanlış ilgeç kullanılmasından</a:t>
            </a:r>
          </a:p>
          <a:p>
            <a:pPr algn="just">
              <a:spcBef>
                <a:spcPct val="50000"/>
              </a:spcBef>
            </a:pPr>
            <a:r>
              <a:rPr lang="tr-TR" altLang="tr-TR" sz="2200">
                <a:solidFill>
                  <a:srgbClr val="99CCFF"/>
                </a:solidFill>
              </a:rPr>
              <a:t>D) Gereksiz yere bağlaç kullanılmasından</a:t>
            </a:r>
          </a:p>
          <a:p>
            <a:pPr algn="just">
              <a:spcBef>
                <a:spcPct val="50000"/>
              </a:spcBef>
            </a:pPr>
            <a:r>
              <a:rPr lang="tr-TR" altLang="tr-TR" sz="2200">
                <a:solidFill>
                  <a:srgbClr val="99CCFF"/>
                </a:solidFill>
              </a:rPr>
              <a:t>E) “bile” yerine “da” bağlacı kullanılmasından</a:t>
            </a:r>
            <a:endParaRPr lang="tr-TR" altLang="tr-TR" sz="2200" b="1">
              <a:solidFill>
                <a:srgbClr val="99CCFF"/>
              </a:solidFill>
            </a:endParaRPr>
          </a:p>
        </p:txBody>
      </p:sp>
      <p:sp>
        <p:nvSpPr>
          <p:cNvPr id="28675" name="Text Box 3"/>
          <p:cNvSpPr txBox="1">
            <a:spLocks noChangeArrowheads="1"/>
          </p:cNvSpPr>
          <p:nvPr/>
        </p:nvSpPr>
        <p:spPr bwMode="auto">
          <a:xfrm>
            <a:off x="304800" y="4267200"/>
            <a:ext cx="37338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D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28674"/>
                                        </p:tgtEl>
                                        <p:attrNameLst>
                                          <p:attrName>style.visibility</p:attrName>
                                        </p:attrNameLst>
                                      </p:cBhvr>
                                      <p:to>
                                        <p:strVal val="visible"/>
                                      </p:to>
                                    </p:set>
                                    <p:anim calcmode="lin" valueType="num">
                                      <p:cBhvr additive="base">
                                        <p:cTn id="7" dur="300" fill="hold"/>
                                        <p:tgtEl>
                                          <p:spTgt spid="28674"/>
                                        </p:tgtEl>
                                        <p:attrNameLst>
                                          <p:attrName>ppt_x</p:attrName>
                                        </p:attrNameLst>
                                      </p:cBhvr>
                                      <p:tavLst>
                                        <p:tav tm="0">
                                          <p:val>
                                            <p:strVal val="1+#ppt_w/2"/>
                                          </p:val>
                                        </p:tav>
                                        <p:tav tm="100000">
                                          <p:val>
                                            <p:strVal val="#ppt_x"/>
                                          </p:val>
                                        </p:tav>
                                      </p:tavLst>
                                    </p:anim>
                                    <p:anim calcmode="lin" valueType="num">
                                      <p:cBhvr additive="base">
                                        <p:cTn id="8" dur="300" fill="hold"/>
                                        <p:tgtEl>
                                          <p:spTgt spid="2867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28675"/>
                                        </p:tgtEl>
                                        <p:attrNameLst>
                                          <p:attrName>style.visibility</p:attrName>
                                        </p:attrNameLst>
                                      </p:cBhvr>
                                      <p:to>
                                        <p:strVal val="visible"/>
                                      </p:to>
                                    </p:set>
                                    <p:anim calcmode="lin" valueType="num">
                                      <p:cBhvr additive="base">
                                        <p:cTn id="13" dur="300" fill="hold"/>
                                        <p:tgtEl>
                                          <p:spTgt spid="28675"/>
                                        </p:tgtEl>
                                        <p:attrNameLst>
                                          <p:attrName>ppt_x</p:attrName>
                                        </p:attrNameLst>
                                      </p:cBhvr>
                                      <p:tavLst>
                                        <p:tav tm="0">
                                          <p:val>
                                            <p:strVal val="1+#ppt_w/2"/>
                                          </p:val>
                                        </p:tav>
                                        <p:tav tm="100000">
                                          <p:val>
                                            <p:strVal val="#ppt_x"/>
                                          </p:val>
                                        </p:tav>
                                      </p:tavLst>
                                    </p:anim>
                                    <p:anim calcmode="lin" valueType="num">
                                      <p:cBhvr additive="base">
                                        <p:cTn id="14" dur="300" fill="hold"/>
                                        <p:tgtEl>
                                          <p:spTgt spid="2867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utoUpdateAnimBg="0"/>
      <p:bldP spid="28675"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Text Box 3"/>
          <p:cNvSpPr txBox="1">
            <a:spLocks noChangeArrowheads="1"/>
          </p:cNvSpPr>
          <p:nvPr/>
        </p:nvSpPr>
        <p:spPr bwMode="auto">
          <a:xfrm>
            <a:off x="457200" y="457200"/>
            <a:ext cx="8229600" cy="3781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200" b="1" u="sng">
                <a:solidFill>
                  <a:srgbClr val="99CCFF"/>
                </a:solidFill>
                <a:effectLst>
                  <a:outerShdw blurRad="38100" dist="38100" dir="2700000" algn="tl">
                    <a:srgbClr val="000000"/>
                  </a:outerShdw>
                </a:effectLst>
              </a:rPr>
              <a:t>1998 - 1999 YILI ÖSS SORULARI</a:t>
            </a:r>
          </a:p>
          <a:p>
            <a:pPr algn="just">
              <a:spcBef>
                <a:spcPct val="50000"/>
              </a:spcBef>
            </a:pPr>
            <a:r>
              <a:rPr lang="tr-TR" altLang="tr-TR" sz="2200" b="1">
                <a:solidFill>
                  <a:srgbClr val="99CCFF"/>
                </a:solidFill>
              </a:rPr>
              <a:t>1. Aşağıdaki cümlelerin hangisinde bir anlatım bozukluğu vardır?</a:t>
            </a:r>
          </a:p>
          <a:p>
            <a:pPr algn="just">
              <a:spcBef>
                <a:spcPct val="50000"/>
              </a:spcBef>
            </a:pPr>
            <a:r>
              <a:rPr lang="tr-TR" altLang="tr-TR" sz="2200">
                <a:solidFill>
                  <a:srgbClr val="99CCFF"/>
                </a:solidFill>
              </a:rPr>
              <a:t>A) Çalışma yaşamınızda bu tür güçlüklerle sık sık karşılaşacaksınız.</a:t>
            </a:r>
          </a:p>
          <a:p>
            <a:pPr algn="just">
              <a:spcBef>
                <a:spcPct val="50000"/>
              </a:spcBef>
            </a:pPr>
            <a:r>
              <a:rPr lang="tr-TR" altLang="tr-TR" sz="2200">
                <a:solidFill>
                  <a:srgbClr val="99CCFF"/>
                </a:solidFill>
              </a:rPr>
              <a:t>B) Bizim için önemli olan, görevinizi en iyi biçimde yerine getirmenizdir.</a:t>
            </a:r>
          </a:p>
          <a:p>
            <a:pPr algn="just">
              <a:spcBef>
                <a:spcPct val="50000"/>
              </a:spcBef>
            </a:pPr>
            <a:r>
              <a:rPr lang="tr-TR" altLang="tr-TR" sz="2200">
                <a:solidFill>
                  <a:srgbClr val="99CCFF"/>
                </a:solidFill>
              </a:rPr>
              <a:t>C) Bir sorunla karşılaştığınızda bizlerden yardım isteyebilirsiniz.</a:t>
            </a:r>
          </a:p>
          <a:p>
            <a:pPr algn="just">
              <a:spcBef>
                <a:spcPct val="50000"/>
              </a:spcBef>
            </a:pPr>
            <a:r>
              <a:rPr lang="tr-TR" altLang="tr-TR" sz="2200">
                <a:solidFill>
                  <a:srgbClr val="99CCFF"/>
                </a:solidFill>
              </a:rPr>
              <a:t>D) Bu, sizlere verebileceğimiz en önemli ödül ve en önemli hedeftir.</a:t>
            </a:r>
          </a:p>
          <a:p>
            <a:pPr algn="just">
              <a:spcBef>
                <a:spcPct val="50000"/>
              </a:spcBef>
            </a:pPr>
            <a:r>
              <a:rPr lang="tr-TR" altLang="tr-TR" sz="2200">
                <a:solidFill>
                  <a:srgbClr val="99CCFF"/>
                </a:solidFill>
              </a:rPr>
              <a:t>E) Bu işte de başarılı olacağınızdan hiç kuşkumuz yoktur.</a:t>
            </a:r>
            <a:endParaRPr lang="tr-TR" altLang="tr-TR" sz="2200" b="1" u="sng">
              <a:solidFill>
                <a:srgbClr val="99CCFF"/>
              </a:solidFill>
              <a:effectLst>
                <a:outerShdw blurRad="38100" dist="38100" dir="2700000" algn="tl">
                  <a:srgbClr val="000000"/>
                </a:outerShdw>
              </a:effectLst>
            </a:endParaRPr>
          </a:p>
        </p:txBody>
      </p:sp>
      <p:sp>
        <p:nvSpPr>
          <p:cNvPr id="29700" name="Text Box 4"/>
          <p:cNvSpPr txBox="1">
            <a:spLocks noChangeArrowheads="1"/>
          </p:cNvSpPr>
          <p:nvPr/>
        </p:nvSpPr>
        <p:spPr bwMode="auto">
          <a:xfrm>
            <a:off x="457200" y="4419600"/>
            <a:ext cx="30480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D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29699"/>
                                        </p:tgtEl>
                                        <p:attrNameLst>
                                          <p:attrName>style.visibility</p:attrName>
                                        </p:attrNameLst>
                                      </p:cBhvr>
                                      <p:to>
                                        <p:strVal val="visible"/>
                                      </p:to>
                                    </p:set>
                                    <p:anim calcmode="lin" valueType="num">
                                      <p:cBhvr additive="base">
                                        <p:cTn id="7" dur="300" fill="hold"/>
                                        <p:tgtEl>
                                          <p:spTgt spid="29699"/>
                                        </p:tgtEl>
                                        <p:attrNameLst>
                                          <p:attrName>ppt_x</p:attrName>
                                        </p:attrNameLst>
                                      </p:cBhvr>
                                      <p:tavLst>
                                        <p:tav tm="0">
                                          <p:val>
                                            <p:strVal val="1+#ppt_w/2"/>
                                          </p:val>
                                        </p:tav>
                                        <p:tav tm="100000">
                                          <p:val>
                                            <p:strVal val="#ppt_x"/>
                                          </p:val>
                                        </p:tav>
                                      </p:tavLst>
                                    </p:anim>
                                    <p:anim calcmode="lin" valueType="num">
                                      <p:cBhvr additive="base">
                                        <p:cTn id="8" dur="300" fill="hold"/>
                                        <p:tgtEl>
                                          <p:spTgt spid="29699"/>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29700"/>
                                        </p:tgtEl>
                                        <p:attrNameLst>
                                          <p:attrName>style.visibility</p:attrName>
                                        </p:attrNameLst>
                                      </p:cBhvr>
                                      <p:to>
                                        <p:strVal val="visible"/>
                                      </p:to>
                                    </p:set>
                                    <p:anim calcmode="lin" valueType="num">
                                      <p:cBhvr additive="base">
                                        <p:cTn id="13" dur="300" fill="hold"/>
                                        <p:tgtEl>
                                          <p:spTgt spid="29700"/>
                                        </p:tgtEl>
                                        <p:attrNameLst>
                                          <p:attrName>ppt_x</p:attrName>
                                        </p:attrNameLst>
                                      </p:cBhvr>
                                      <p:tavLst>
                                        <p:tav tm="0">
                                          <p:val>
                                            <p:strVal val="1+#ppt_w/2"/>
                                          </p:val>
                                        </p:tav>
                                        <p:tav tm="100000">
                                          <p:val>
                                            <p:strVal val="#ppt_x"/>
                                          </p:val>
                                        </p:tav>
                                      </p:tavLst>
                                    </p:anim>
                                    <p:anim calcmode="lin" valueType="num">
                                      <p:cBhvr additive="base">
                                        <p:cTn id="14" dur="300" fill="hold"/>
                                        <p:tgtEl>
                                          <p:spTgt spid="2970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autoUpdateAnimBg="0"/>
      <p:bldP spid="29700"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Text Box 3"/>
          <p:cNvSpPr txBox="1">
            <a:spLocks noChangeArrowheads="1"/>
          </p:cNvSpPr>
          <p:nvPr/>
        </p:nvSpPr>
        <p:spPr bwMode="auto">
          <a:xfrm>
            <a:off x="381000" y="457200"/>
            <a:ext cx="8305800" cy="294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2. Aşağıdaki cümlelerin hangisinde bir anlatım bozukluğu vardır?</a:t>
            </a:r>
          </a:p>
          <a:p>
            <a:pPr algn="just">
              <a:spcBef>
                <a:spcPct val="50000"/>
              </a:spcBef>
            </a:pPr>
            <a:r>
              <a:rPr lang="tr-TR" altLang="tr-TR" sz="2200">
                <a:solidFill>
                  <a:srgbClr val="99CCFF"/>
                </a:solidFill>
              </a:rPr>
              <a:t>A) Hava kirliliğine karşı çeşitli önlemler alınabilir.</a:t>
            </a:r>
          </a:p>
          <a:p>
            <a:pPr algn="just">
              <a:spcBef>
                <a:spcPct val="50000"/>
              </a:spcBef>
            </a:pPr>
            <a:r>
              <a:rPr lang="tr-TR" altLang="tr-TR" sz="2200">
                <a:solidFill>
                  <a:srgbClr val="99CCFF"/>
                </a:solidFill>
              </a:rPr>
              <a:t>B) Çevre sorunlarıyla ilgili toplantılar yapılmalıdır.</a:t>
            </a:r>
          </a:p>
          <a:p>
            <a:pPr algn="just">
              <a:spcBef>
                <a:spcPct val="50000"/>
              </a:spcBef>
            </a:pPr>
            <a:r>
              <a:rPr lang="tr-TR" altLang="tr-TR" sz="2200">
                <a:solidFill>
                  <a:srgbClr val="99CCFF"/>
                </a:solidFill>
              </a:rPr>
              <a:t>C) Bu gaz, havada yoğun oranda bulunur.</a:t>
            </a:r>
          </a:p>
          <a:p>
            <a:pPr algn="just">
              <a:spcBef>
                <a:spcPct val="50000"/>
              </a:spcBef>
            </a:pPr>
            <a:r>
              <a:rPr lang="tr-TR" altLang="tr-TR" sz="2200">
                <a:solidFill>
                  <a:srgbClr val="99CCFF"/>
                </a:solidFill>
              </a:rPr>
              <a:t>D) Akarsularımız sanayi atıklarıyla kirleniyor.</a:t>
            </a:r>
          </a:p>
          <a:p>
            <a:pPr algn="just">
              <a:spcBef>
                <a:spcPct val="50000"/>
              </a:spcBef>
            </a:pPr>
            <a:r>
              <a:rPr lang="tr-TR" altLang="tr-TR" sz="2200">
                <a:solidFill>
                  <a:srgbClr val="99CCFF"/>
                </a:solidFill>
              </a:rPr>
              <a:t>E) Gençler, doğanın korunması konusunda bilinçleniyor.</a:t>
            </a:r>
            <a:endParaRPr lang="tr-TR" altLang="tr-TR" sz="2200" b="1">
              <a:solidFill>
                <a:srgbClr val="99CCFF"/>
              </a:solidFill>
            </a:endParaRPr>
          </a:p>
        </p:txBody>
      </p:sp>
      <p:sp>
        <p:nvSpPr>
          <p:cNvPr id="30724" name="Text Box 4"/>
          <p:cNvSpPr txBox="1">
            <a:spLocks noChangeArrowheads="1"/>
          </p:cNvSpPr>
          <p:nvPr/>
        </p:nvSpPr>
        <p:spPr bwMode="auto">
          <a:xfrm>
            <a:off x="381000" y="3581400"/>
            <a:ext cx="34290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C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30723"/>
                                        </p:tgtEl>
                                        <p:attrNameLst>
                                          <p:attrName>style.visibility</p:attrName>
                                        </p:attrNameLst>
                                      </p:cBhvr>
                                      <p:to>
                                        <p:strVal val="visible"/>
                                      </p:to>
                                    </p:set>
                                    <p:anim calcmode="lin" valueType="num">
                                      <p:cBhvr additive="base">
                                        <p:cTn id="7" dur="300" fill="hold"/>
                                        <p:tgtEl>
                                          <p:spTgt spid="30723"/>
                                        </p:tgtEl>
                                        <p:attrNameLst>
                                          <p:attrName>ppt_x</p:attrName>
                                        </p:attrNameLst>
                                      </p:cBhvr>
                                      <p:tavLst>
                                        <p:tav tm="0">
                                          <p:val>
                                            <p:strVal val="1+#ppt_w/2"/>
                                          </p:val>
                                        </p:tav>
                                        <p:tav tm="100000">
                                          <p:val>
                                            <p:strVal val="#ppt_x"/>
                                          </p:val>
                                        </p:tav>
                                      </p:tavLst>
                                    </p:anim>
                                    <p:anim calcmode="lin" valueType="num">
                                      <p:cBhvr additive="base">
                                        <p:cTn id="8" dur="300" fill="hold"/>
                                        <p:tgtEl>
                                          <p:spTgt spid="30723"/>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30724"/>
                                        </p:tgtEl>
                                        <p:attrNameLst>
                                          <p:attrName>style.visibility</p:attrName>
                                        </p:attrNameLst>
                                      </p:cBhvr>
                                      <p:to>
                                        <p:strVal val="visible"/>
                                      </p:to>
                                    </p:set>
                                    <p:anim calcmode="lin" valueType="num">
                                      <p:cBhvr additive="base">
                                        <p:cTn id="13" dur="300" fill="hold"/>
                                        <p:tgtEl>
                                          <p:spTgt spid="30724"/>
                                        </p:tgtEl>
                                        <p:attrNameLst>
                                          <p:attrName>ppt_x</p:attrName>
                                        </p:attrNameLst>
                                      </p:cBhvr>
                                      <p:tavLst>
                                        <p:tav tm="0">
                                          <p:val>
                                            <p:strVal val="1+#ppt_w/2"/>
                                          </p:val>
                                        </p:tav>
                                        <p:tav tm="100000">
                                          <p:val>
                                            <p:strVal val="#ppt_x"/>
                                          </p:val>
                                        </p:tav>
                                      </p:tavLst>
                                    </p:anim>
                                    <p:anim calcmode="lin" valueType="num">
                                      <p:cBhvr additive="base">
                                        <p:cTn id="14" dur="300" fill="hold"/>
                                        <p:tgtEl>
                                          <p:spTgt spid="3072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autoUpdateAnimBg="0"/>
      <p:bldP spid="30724"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ext Box 3"/>
          <p:cNvSpPr txBox="1">
            <a:spLocks noChangeArrowheads="1"/>
          </p:cNvSpPr>
          <p:nvPr/>
        </p:nvSpPr>
        <p:spPr bwMode="auto">
          <a:xfrm>
            <a:off x="533400" y="457200"/>
            <a:ext cx="8077200" cy="428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3. Aşağıdaki cümlelerin hangisinde bir anlatım bozukluğu vardır?</a:t>
            </a:r>
          </a:p>
          <a:p>
            <a:pPr algn="just">
              <a:spcBef>
                <a:spcPct val="50000"/>
              </a:spcBef>
            </a:pPr>
            <a:r>
              <a:rPr lang="tr-TR" altLang="tr-TR" sz="2200">
                <a:solidFill>
                  <a:srgbClr val="99CCFF"/>
                </a:solidFill>
              </a:rPr>
              <a:t>A) Makinenizi, arkadaki açma-kapama düğmesine basarak kapatmanız gerekmektedir.</a:t>
            </a:r>
          </a:p>
          <a:p>
            <a:pPr algn="just">
              <a:spcBef>
                <a:spcPct val="50000"/>
              </a:spcBef>
            </a:pPr>
            <a:r>
              <a:rPr lang="tr-TR" altLang="tr-TR" sz="2200">
                <a:solidFill>
                  <a:srgbClr val="99CCFF"/>
                </a:solidFill>
              </a:rPr>
              <a:t>B) Daha fazla bilgi edinmek için yetkili satıcınıza başvurabilirsiniz.</a:t>
            </a:r>
          </a:p>
          <a:p>
            <a:pPr algn="just">
              <a:spcBef>
                <a:spcPct val="50000"/>
              </a:spcBef>
            </a:pPr>
            <a:r>
              <a:rPr lang="tr-TR" altLang="tr-TR" sz="2200">
                <a:solidFill>
                  <a:srgbClr val="99CCFF"/>
                </a:solidFill>
              </a:rPr>
              <a:t>C) Bilgisayarınızın bozuk olup olmadığını öğrenebilmek için onu bir teknisyene göstermelisiniz.</a:t>
            </a:r>
          </a:p>
          <a:p>
            <a:pPr algn="just">
              <a:spcBef>
                <a:spcPct val="50000"/>
              </a:spcBef>
            </a:pPr>
            <a:r>
              <a:rPr lang="tr-TR" altLang="tr-TR" sz="2200">
                <a:solidFill>
                  <a:srgbClr val="99CCFF"/>
                </a:solidFill>
              </a:rPr>
              <a:t>D) Bu bölümde, bilgisayarınızı nasıl kuracağınız ve nasıl kullanacağınız açıklanmaktadır.</a:t>
            </a:r>
          </a:p>
          <a:p>
            <a:pPr algn="just">
              <a:spcBef>
                <a:spcPct val="50000"/>
              </a:spcBef>
            </a:pPr>
            <a:r>
              <a:rPr lang="tr-TR" altLang="tr-TR" sz="2200">
                <a:solidFill>
                  <a:srgbClr val="99CCFF"/>
                </a:solidFill>
              </a:rPr>
              <a:t>E) Bu kılavuzda sizi belli türdeki bilgilere uyarmak için bazı özel işaretler kullanılmıştır.</a:t>
            </a:r>
            <a:endParaRPr lang="tr-TR" altLang="tr-TR" sz="2200" b="1">
              <a:solidFill>
                <a:srgbClr val="99CCFF"/>
              </a:solidFill>
            </a:endParaRPr>
          </a:p>
        </p:txBody>
      </p:sp>
      <p:sp>
        <p:nvSpPr>
          <p:cNvPr id="31748" name="Text Box 4"/>
          <p:cNvSpPr txBox="1">
            <a:spLocks noChangeArrowheads="1"/>
          </p:cNvSpPr>
          <p:nvPr/>
        </p:nvSpPr>
        <p:spPr bwMode="auto">
          <a:xfrm>
            <a:off x="533400" y="5029200"/>
            <a:ext cx="3581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E şıkkı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31747"/>
                                        </p:tgtEl>
                                        <p:attrNameLst>
                                          <p:attrName>style.visibility</p:attrName>
                                        </p:attrNameLst>
                                      </p:cBhvr>
                                      <p:to>
                                        <p:strVal val="visible"/>
                                      </p:to>
                                    </p:set>
                                    <p:anim calcmode="lin" valueType="num">
                                      <p:cBhvr additive="base">
                                        <p:cTn id="7" dur="300" fill="hold"/>
                                        <p:tgtEl>
                                          <p:spTgt spid="31747"/>
                                        </p:tgtEl>
                                        <p:attrNameLst>
                                          <p:attrName>ppt_x</p:attrName>
                                        </p:attrNameLst>
                                      </p:cBhvr>
                                      <p:tavLst>
                                        <p:tav tm="0">
                                          <p:val>
                                            <p:strVal val="1+#ppt_w/2"/>
                                          </p:val>
                                        </p:tav>
                                        <p:tav tm="100000">
                                          <p:val>
                                            <p:strVal val="#ppt_x"/>
                                          </p:val>
                                        </p:tav>
                                      </p:tavLst>
                                    </p:anim>
                                    <p:anim calcmode="lin" valueType="num">
                                      <p:cBhvr additive="base">
                                        <p:cTn id="8" dur="300" fill="hold"/>
                                        <p:tgtEl>
                                          <p:spTgt spid="31747"/>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31748"/>
                                        </p:tgtEl>
                                        <p:attrNameLst>
                                          <p:attrName>style.visibility</p:attrName>
                                        </p:attrNameLst>
                                      </p:cBhvr>
                                      <p:to>
                                        <p:strVal val="visible"/>
                                      </p:to>
                                    </p:set>
                                    <p:anim calcmode="lin" valueType="num">
                                      <p:cBhvr additive="base">
                                        <p:cTn id="13" dur="300" fill="hold"/>
                                        <p:tgtEl>
                                          <p:spTgt spid="31748"/>
                                        </p:tgtEl>
                                        <p:attrNameLst>
                                          <p:attrName>ppt_x</p:attrName>
                                        </p:attrNameLst>
                                      </p:cBhvr>
                                      <p:tavLst>
                                        <p:tav tm="0">
                                          <p:val>
                                            <p:strVal val="1+#ppt_w/2"/>
                                          </p:val>
                                        </p:tav>
                                        <p:tav tm="100000">
                                          <p:val>
                                            <p:strVal val="#ppt_x"/>
                                          </p:val>
                                        </p:tav>
                                      </p:tavLst>
                                    </p:anim>
                                    <p:anim calcmode="lin" valueType="num">
                                      <p:cBhvr additive="base">
                                        <p:cTn id="14" dur="300" fill="hold"/>
                                        <p:tgtEl>
                                          <p:spTgt spid="3174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autoUpdateAnimBg="0"/>
      <p:bldP spid="31748"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533400" y="457200"/>
            <a:ext cx="8077200" cy="2773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4. </a:t>
            </a:r>
            <a:r>
              <a:rPr lang="tr-TR" altLang="tr-TR" sz="2200">
                <a:solidFill>
                  <a:srgbClr val="99CCFF"/>
                </a:solidFill>
              </a:rPr>
              <a:t>Gürültüden uzak, doğal güzelliklerle dolu parkın </a:t>
            </a:r>
            <a:r>
              <a:rPr lang="tr-TR" altLang="tr-TR" sz="2200" u="sng">
                <a:solidFill>
                  <a:srgbClr val="99CCFF"/>
                </a:solidFill>
              </a:rPr>
              <a:t>bir</a:t>
            </a:r>
            <a:r>
              <a:rPr lang="tr-TR" altLang="tr-TR" sz="2200">
                <a:solidFill>
                  <a:srgbClr val="99CCFF"/>
                </a:solidFill>
              </a:rPr>
              <a:t> ( I ) köşesinde, yaşlı </a:t>
            </a:r>
            <a:r>
              <a:rPr lang="tr-TR" altLang="tr-TR" sz="2200" u="sng">
                <a:solidFill>
                  <a:srgbClr val="99CCFF"/>
                </a:solidFill>
              </a:rPr>
              <a:t>bir</a:t>
            </a:r>
            <a:r>
              <a:rPr lang="tr-TR" altLang="tr-TR" sz="2200">
                <a:solidFill>
                  <a:srgbClr val="99CCFF"/>
                </a:solidFill>
              </a:rPr>
              <a:t> ( II ) hanım masanın üstüne koyduğu romanını </a:t>
            </a:r>
            <a:r>
              <a:rPr lang="tr-TR" altLang="tr-TR" sz="2200" u="sng">
                <a:solidFill>
                  <a:srgbClr val="99CCFF"/>
                </a:solidFill>
              </a:rPr>
              <a:t>bir</a:t>
            </a:r>
            <a:r>
              <a:rPr lang="tr-TR" altLang="tr-TR" sz="2200">
                <a:solidFill>
                  <a:srgbClr val="99CCFF"/>
                </a:solidFill>
              </a:rPr>
              <a:t> ( III ) karış uzaktan okumaya çalışıyor; </a:t>
            </a:r>
            <a:r>
              <a:rPr lang="tr-TR" altLang="tr-TR" sz="2200" u="sng">
                <a:solidFill>
                  <a:srgbClr val="99CCFF"/>
                </a:solidFill>
              </a:rPr>
              <a:t>bir</a:t>
            </a:r>
            <a:r>
              <a:rPr lang="tr-TR" altLang="tr-TR" sz="2200">
                <a:solidFill>
                  <a:srgbClr val="99CCFF"/>
                </a:solidFill>
              </a:rPr>
              <a:t> ( IV ) şişman, spor giyimli </a:t>
            </a:r>
            <a:r>
              <a:rPr lang="tr-TR" altLang="tr-TR" sz="2200" u="sng">
                <a:solidFill>
                  <a:srgbClr val="99CCFF"/>
                </a:solidFill>
              </a:rPr>
              <a:t>bir</a:t>
            </a:r>
            <a:r>
              <a:rPr lang="tr-TR" altLang="tr-TR" sz="2200">
                <a:solidFill>
                  <a:srgbClr val="99CCFF"/>
                </a:solidFill>
              </a:rPr>
              <a:t> ( V ) adam da dalgın dalgın uzaklara bakıyordu.</a:t>
            </a:r>
            <a:endParaRPr lang="tr-TR" altLang="tr-TR" sz="2200" b="1">
              <a:solidFill>
                <a:srgbClr val="99CCFF"/>
              </a:solidFill>
            </a:endParaRPr>
          </a:p>
          <a:p>
            <a:pPr algn="just">
              <a:spcBef>
                <a:spcPct val="50000"/>
              </a:spcBef>
            </a:pPr>
            <a:r>
              <a:rPr lang="tr-TR" altLang="tr-TR" sz="2200" b="1">
                <a:solidFill>
                  <a:srgbClr val="99CCFF"/>
                </a:solidFill>
              </a:rPr>
              <a:t>Bu cümledeki anlatım bozukluğunu gidermek için altı çizili sözcüklerden hangisi atılmalıdır?</a:t>
            </a:r>
          </a:p>
          <a:p>
            <a:pPr algn="just">
              <a:spcBef>
                <a:spcPct val="50000"/>
              </a:spcBef>
            </a:pPr>
            <a:r>
              <a:rPr lang="tr-TR" altLang="tr-TR" sz="2200">
                <a:solidFill>
                  <a:srgbClr val="99CCFF"/>
                </a:solidFill>
              </a:rPr>
              <a:t>A) I.            B) II.            C) III.            D) IV.            E)V.</a:t>
            </a:r>
            <a:endParaRPr lang="tr-TR" altLang="tr-TR" sz="2200" b="1">
              <a:solidFill>
                <a:srgbClr val="99CCFF"/>
              </a:solidFill>
            </a:endParaRPr>
          </a:p>
        </p:txBody>
      </p:sp>
      <p:sp>
        <p:nvSpPr>
          <p:cNvPr id="32771" name="Text Box 3"/>
          <p:cNvSpPr txBox="1">
            <a:spLocks noChangeArrowheads="1"/>
          </p:cNvSpPr>
          <p:nvPr/>
        </p:nvSpPr>
        <p:spPr bwMode="auto">
          <a:xfrm>
            <a:off x="533400" y="3505200"/>
            <a:ext cx="41910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D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32770"/>
                                        </p:tgtEl>
                                        <p:attrNameLst>
                                          <p:attrName>style.visibility</p:attrName>
                                        </p:attrNameLst>
                                      </p:cBhvr>
                                      <p:to>
                                        <p:strVal val="visible"/>
                                      </p:to>
                                    </p:set>
                                    <p:anim calcmode="lin" valueType="num">
                                      <p:cBhvr additive="base">
                                        <p:cTn id="7" dur="300" fill="hold"/>
                                        <p:tgtEl>
                                          <p:spTgt spid="32770"/>
                                        </p:tgtEl>
                                        <p:attrNameLst>
                                          <p:attrName>ppt_x</p:attrName>
                                        </p:attrNameLst>
                                      </p:cBhvr>
                                      <p:tavLst>
                                        <p:tav tm="0">
                                          <p:val>
                                            <p:strVal val="1+#ppt_w/2"/>
                                          </p:val>
                                        </p:tav>
                                        <p:tav tm="100000">
                                          <p:val>
                                            <p:strVal val="#ppt_x"/>
                                          </p:val>
                                        </p:tav>
                                      </p:tavLst>
                                    </p:anim>
                                    <p:anim calcmode="lin" valueType="num">
                                      <p:cBhvr additive="base">
                                        <p:cTn id="8" dur="300" fill="hold"/>
                                        <p:tgtEl>
                                          <p:spTgt spid="32770"/>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32771"/>
                                        </p:tgtEl>
                                        <p:attrNameLst>
                                          <p:attrName>style.visibility</p:attrName>
                                        </p:attrNameLst>
                                      </p:cBhvr>
                                      <p:to>
                                        <p:strVal val="visible"/>
                                      </p:to>
                                    </p:set>
                                    <p:anim calcmode="lin" valueType="num">
                                      <p:cBhvr additive="base">
                                        <p:cTn id="13" dur="300" fill="hold"/>
                                        <p:tgtEl>
                                          <p:spTgt spid="32771"/>
                                        </p:tgtEl>
                                        <p:attrNameLst>
                                          <p:attrName>ppt_x</p:attrName>
                                        </p:attrNameLst>
                                      </p:cBhvr>
                                      <p:tavLst>
                                        <p:tav tm="0">
                                          <p:val>
                                            <p:strVal val="1+#ppt_w/2"/>
                                          </p:val>
                                        </p:tav>
                                        <p:tav tm="100000">
                                          <p:val>
                                            <p:strVal val="#ppt_x"/>
                                          </p:val>
                                        </p:tav>
                                      </p:tavLst>
                                    </p:anim>
                                    <p:anim calcmode="lin" valueType="num">
                                      <p:cBhvr additive="base">
                                        <p:cTn id="14" dur="300" fill="hold"/>
                                        <p:tgtEl>
                                          <p:spTgt spid="3277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P spid="32771"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533400" y="381000"/>
            <a:ext cx="8077200" cy="411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5. </a:t>
            </a:r>
            <a:r>
              <a:rPr lang="tr-TR" altLang="tr-TR" sz="2200">
                <a:solidFill>
                  <a:srgbClr val="99CCFF"/>
                </a:solidFill>
              </a:rPr>
              <a:t>Oraya gidersen, etnografya ya da Kurtuluş Savaşı müzelerini gezmelisin.</a:t>
            </a:r>
          </a:p>
          <a:p>
            <a:pPr algn="just">
              <a:spcBef>
                <a:spcPct val="50000"/>
              </a:spcBef>
            </a:pPr>
            <a:r>
              <a:rPr lang="tr-TR" altLang="tr-TR" sz="2200" b="1">
                <a:solidFill>
                  <a:srgbClr val="99CCFF"/>
                </a:solidFill>
              </a:rPr>
              <a:t>Bu cümledeki anlatım bozukluğu aşağıdakilerin hangisinden kaynaklanmaktadır?</a:t>
            </a:r>
          </a:p>
          <a:p>
            <a:pPr algn="just">
              <a:spcBef>
                <a:spcPct val="50000"/>
              </a:spcBef>
            </a:pPr>
            <a:r>
              <a:rPr lang="tr-TR" altLang="tr-TR" sz="2200">
                <a:solidFill>
                  <a:srgbClr val="99CCFF"/>
                </a:solidFill>
              </a:rPr>
              <a:t>A) Yanlış bağlaç kullanılmasından</a:t>
            </a:r>
          </a:p>
          <a:p>
            <a:pPr algn="just">
              <a:spcBef>
                <a:spcPct val="50000"/>
              </a:spcBef>
            </a:pPr>
            <a:r>
              <a:rPr lang="tr-TR" altLang="tr-TR" sz="2200">
                <a:solidFill>
                  <a:srgbClr val="99CCFF"/>
                </a:solidFill>
              </a:rPr>
              <a:t>B) Koşul cümlesi olmasından</a:t>
            </a:r>
          </a:p>
          <a:p>
            <a:pPr algn="just">
              <a:spcBef>
                <a:spcPct val="50000"/>
              </a:spcBef>
            </a:pPr>
            <a:r>
              <a:rPr lang="tr-TR" altLang="tr-TR" sz="2200">
                <a:solidFill>
                  <a:srgbClr val="99CCFF"/>
                </a:solidFill>
              </a:rPr>
              <a:t>C) Nesnenin yanlış yerde bulunmasından</a:t>
            </a:r>
          </a:p>
          <a:p>
            <a:pPr algn="just">
              <a:spcBef>
                <a:spcPct val="50000"/>
              </a:spcBef>
            </a:pPr>
            <a:r>
              <a:rPr lang="tr-TR" altLang="tr-TR" sz="2200">
                <a:solidFill>
                  <a:srgbClr val="99CCFF"/>
                </a:solidFill>
              </a:rPr>
              <a:t>D) Yüklemin gereklilik kipinde olmasından </a:t>
            </a:r>
          </a:p>
          <a:p>
            <a:pPr algn="just">
              <a:spcBef>
                <a:spcPct val="50000"/>
              </a:spcBef>
            </a:pPr>
            <a:r>
              <a:rPr lang="tr-TR" altLang="tr-TR" sz="2200">
                <a:solidFill>
                  <a:srgbClr val="99CCFF"/>
                </a:solidFill>
              </a:rPr>
              <a:t>E) Ad tamlamasının gereksiz kullanılmasından </a:t>
            </a:r>
            <a:endParaRPr lang="tr-TR" altLang="tr-TR" sz="2200" b="1">
              <a:solidFill>
                <a:srgbClr val="99CCFF"/>
              </a:solidFill>
            </a:endParaRPr>
          </a:p>
        </p:txBody>
      </p:sp>
      <p:sp>
        <p:nvSpPr>
          <p:cNvPr id="33795" name="Text Box 3"/>
          <p:cNvSpPr txBox="1">
            <a:spLocks noChangeArrowheads="1"/>
          </p:cNvSpPr>
          <p:nvPr/>
        </p:nvSpPr>
        <p:spPr bwMode="auto">
          <a:xfrm>
            <a:off x="533400" y="4648200"/>
            <a:ext cx="30480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A şıkkı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33794"/>
                                        </p:tgtEl>
                                        <p:attrNameLst>
                                          <p:attrName>style.visibility</p:attrName>
                                        </p:attrNameLst>
                                      </p:cBhvr>
                                      <p:to>
                                        <p:strVal val="visible"/>
                                      </p:to>
                                    </p:set>
                                    <p:anim calcmode="lin" valueType="num">
                                      <p:cBhvr additive="base">
                                        <p:cTn id="7" dur="300" fill="hold"/>
                                        <p:tgtEl>
                                          <p:spTgt spid="33794"/>
                                        </p:tgtEl>
                                        <p:attrNameLst>
                                          <p:attrName>ppt_x</p:attrName>
                                        </p:attrNameLst>
                                      </p:cBhvr>
                                      <p:tavLst>
                                        <p:tav tm="0">
                                          <p:val>
                                            <p:strVal val="1+#ppt_w/2"/>
                                          </p:val>
                                        </p:tav>
                                        <p:tav tm="100000">
                                          <p:val>
                                            <p:strVal val="#ppt_x"/>
                                          </p:val>
                                        </p:tav>
                                      </p:tavLst>
                                    </p:anim>
                                    <p:anim calcmode="lin" valueType="num">
                                      <p:cBhvr additive="base">
                                        <p:cTn id="8" dur="300" fill="hold"/>
                                        <p:tgtEl>
                                          <p:spTgt spid="3379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33795"/>
                                        </p:tgtEl>
                                        <p:attrNameLst>
                                          <p:attrName>style.visibility</p:attrName>
                                        </p:attrNameLst>
                                      </p:cBhvr>
                                      <p:to>
                                        <p:strVal val="visible"/>
                                      </p:to>
                                    </p:set>
                                    <p:anim calcmode="lin" valueType="num">
                                      <p:cBhvr additive="base">
                                        <p:cTn id="13" dur="300" fill="hold"/>
                                        <p:tgtEl>
                                          <p:spTgt spid="33795"/>
                                        </p:tgtEl>
                                        <p:attrNameLst>
                                          <p:attrName>ppt_x</p:attrName>
                                        </p:attrNameLst>
                                      </p:cBhvr>
                                      <p:tavLst>
                                        <p:tav tm="0">
                                          <p:val>
                                            <p:strVal val="1+#ppt_w/2"/>
                                          </p:val>
                                        </p:tav>
                                        <p:tav tm="100000">
                                          <p:val>
                                            <p:strVal val="#ppt_x"/>
                                          </p:val>
                                        </p:tav>
                                      </p:tavLst>
                                    </p:anim>
                                    <p:anim calcmode="lin" valueType="num">
                                      <p:cBhvr additive="base">
                                        <p:cTn id="14" dur="300" fill="hold"/>
                                        <p:tgtEl>
                                          <p:spTgt spid="3379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autoUpdateAnimBg="0"/>
      <p:bldP spid="33795"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533400" y="457200"/>
            <a:ext cx="8077200" cy="428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200" b="1" u="sng">
                <a:solidFill>
                  <a:srgbClr val="99CCFF"/>
                </a:solidFill>
                <a:effectLst>
                  <a:outerShdw blurRad="38100" dist="38100" dir="2700000" algn="tl">
                    <a:srgbClr val="000000"/>
                  </a:outerShdw>
                </a:effectLst>
              </a:rPr>
              <a:t>1999 - 2000 YILI ÖSS SORULARI</a:t>
            </a:r>
          </a:p>
          <a:p>
            <a:pPr algn="just">
              <a:spcBef>
                <a:spcPct val="50000"/>
              </a:spcBef>
            </a:pPr>
            <a:r>
              <a:rPr lang="tr-TR" altLang="tr-TR" sz="2200" b="1">
                <a:solidFill>
                  <a:srgbClr val="99CCFF"/>
                </a:solidFill>
              </a:rPr>
              <a:t>1.</a:t>
            </a:r>
            <a:r>
              <a:rPr lang="tr-TR" altLang="tr-TR" sz="2200">
                <a:solidFill>
                  <a:srgbClr val="99CCFF"/>
                </a:solidFill>
              </a:rPr>
              <a:t> Fiyatlar çok pahalı olduğu için satışlar çok durgun.</a:t>
            </a:r>
          </a:p>
          <a:p>
            <a:pPr algn="just">
              <a:spcBef>
                <a:spcPct val="50000"/>
              </a:spcBef>
            </a:pPr>
            <a:r>
              <a:rPr lang="tr-TR" altLang="tr-TR" sz="2200" b="1">
                <a:solidFill>
                  <a:srgbClr val="99CCFF"/>
                </a:solidFill>
              </a:rPr>
              <a:t>Bu cümledeki anlatım bozukluğunu gidermek için aşağıdaki değişikliklerden hangisi yapılmalıdır?</a:t>
            </a:r>
          </a:p>
          <a:p>
            <a:pPr algn="just">
              <a:spcBef>
                <a:spcPct val="50000"/>
              </a:spcBef>
            </a:pPr>
            <a:r>
              <a:rPr lang="tr-TR" altLang="tr-TR" sz="2200">
                <a:solidFill>
                  <a:srgbClr val="99CCFF"/>
                </a:solidFill>
              </a:rPr>
              <a:t>A) “çok” sözcükleri atılmalı</a:t>
            </a:r>
          </a:p>
          <a:p>
            <a:pPr algn="just">
              <a:spcBef>
                <a:spcPct val="50000"/>
              </a:spcBef>
            </a:pPr>
            <a:r>
              <a:rPr lang="tr-TR" altLang="tr-TR" sz="2200">
                <a:solidFill>
                  <a:srgbClr val="99CCFF"/>
                </a:solidFill>
              </a:rPr>
              <a:t>B) “durgun” yerine “az” sözcüğü getirilmeli</a:t>
            </a:r>
          </a:p>
          <a:p>
            <a:pPr algn="just">
              <a:spcBef>
                <a:spcPct val="50000"/>
              </a:spcBef>
            </a:pPr>
            <a:r>
              <a:rPr lang="tr-TR" altLang="tr-TR" sz="2200">
                <a:solidFill>
                  <a:srgbClr val="99CCFF"/>
                </a:solidFill>
              </a:rPr>
              <a:t>C) “olduğu için” yerine “olduğundan” sözcüğü getirilmeli</a:t>
            </a:r>
          </a:p>
          <a:p>
            <a:pPr algn="just">
              <a:spcBef>
                <a:spcPct val="50000"/>
              </a:spcBef>
            </a:pPr>
            <a:r>
              <a:rPr lang="tr-TR" altLang="tr-TR" sz="2200">
                <a:solidFill>
                  <a:srgbClr val="99CCFF"/>
                </a:solidFill>
              </a:rPr>
              <a:t>D) “ satışlar” yerine “alışveriş” sözcüğü getirilmeli</a:t>
            </a:r>
          </a:p>
          <a:p>
            <a:pPr algn="just">
              <a:spcBef>
                <a:spcPct val="50000"/>
              </a:spcBef>
            </a:pPr>
            <a:r>
              <a:rPr lang="tr-TR" altLang="tr-TR" sz="2200">
                <a:solidFill>
                  <a:srgbClr val="99CCFF"/>
                </a:solidFill>
              </a:rPr>
              <a:t>E) “pahalı” yerine “yüksek” sözcüğü getirilmeli</a:t>
            </a:r>
            <a:endParaRPr lang="tr-TR" altLang="tr-TR" sz="2200" b="1" u="sng">
              <a:solidFill>
                <a:srgbClr val="99CCFF"/>
              </a:solidFill>
              <a:effectLst>
                <a:outerShdw blurRad="38100" dist="38100" dir="2700000" algn="tl">
                  <a:srgbClr val="000000"/>
                </a:outerShdw>
              </a:effectLst>
            </a:endParaRPr>
          </a:p>
        </p:txBody>
      </p:sp>
      <p:sp>
        <p:nvSpPr>
          <p:cNvPr id="34819" name="Text Box 3"/>
          <p:cNvSpPr txBox="1">
            <a:spLocks noChangeArrowheads="1"/>
          </p:cNvSpPr>
          <p:nvPr/>
        </p:nvSpPr>
        <p:spPr bwMode="auto">
          <a:xfrm>
            <a:off x="533400" y="4876800"/>
            <a:ext cx="32766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E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34818"/>
                                        </p:tgtEl>
                                        <p:attrNameLst>
                                          <p:attrName>style.visibility</p:attrName>
                                        </p:attrNameLst>
                                      </p:cBhvr>
                                      <p:to>
                                        <p:strVal val="visible"/>
                                      </p:to>
                                    </p:set>
                                    <p:anim calcmode="lin" valueType="num">
                                      <p:cBhvr additive="base">
                                        <p:cTn id="7" dur="300" fill="hold"/>
                                        <p:tgtEl>
                                          <p:spTgt spid="34818"/>
                                        </p:tgtEl>
                                        <p:attrNameLst>
                                          <p:attrName>ppt_x</p:attrName>
                                        </p:attrNameLst>
                                      </p:cBhvr>
                                      <p:tavLst>
                                        <p:tav tm="0">
                                          <p:val>
                                            <p:strVal val="1+#ppt_w/2"/>
                                          </p:val>
                                        </p:tav>
                                        <p:tav tm="100000">
                                          <p:val>
                                            <p:strVal val="#ppt_x"/>
                                          </p:val>
                                        </p:tav>
                                      </p:tavLst>
                                    </p:anim>
                                    <p:anim calcmode="lin" valueType="num">
                                      <p:cBhvr additive="base">
                                        <p:cTn id="8" dur="300" fill="hold"/>
                                        <p:tgtEl>
                                          <p:spTgt spid="34818"/>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34819"/>
                                        </p:tgtEl>
                                        <p:attrNameLst>
                                          <p:attrName>style.visibility</p:attrName>
                                        </p:attrNameLst>
                                      </p:cBhvr>
                                      <p:to>
                                        <p:strVal val="visible"/>
                                      </p:to>
                                    </p:set>
                                    <p:anim calcmode="lin" valueType="num">
                                      <p:cBhvr additive="base">
                                        <p:cTn id="13" dur="300" fill="hold"/>
                                        <p:tgtEl>
                                          <p:spTgt spid="34819"/>
                                        </p:tgtEl>
                                        <p:attrNameLst>
                                          <p:attrName>ppt_x</p:attrName>
                                        </p:attrNameLst>
                                      </p:cBhvr>
                                      <p:tavLst>
                                        <p:tav tm="0">
                                          <p:val>
                                            <p:strVal val="1+#ppt_w/2"/>
                                          </p:val>
                                        </p:tav>
                                        <p:tav tm="100000">
                                          <p:val>
                                            <p:strVal val="#ppt_x"/>
                                          </p:val>
                                        </p:tav>
                                      </p:tavLst>
                                    </p:anim>
                                    <p:anim calcmode="lin" valueType="num">
                                      <p:cBhvr additive="base">
                                        <p:cTn id="14" dur="300" fill="hold"/>
                                        <p:tgtEl>
                                          <p:spTgt spid="3481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autoUpdateAnimBg="0"/>
      <p:bldP spid="34819"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533400" y="381000"/>
            <a:ext cx="8077200" cy="4618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2. Aşağıdaki cümlelerin hangisinde bir anlatım bozukluğu vardır?</a:t>
            </a:r>
          </a:p>
          <a:p>
            <a:pPr algn="just">
              <a:spcBef>
                <a:spcPct val="50000"/>
              </a:spcBef>
            </a:pPr>
            <a:r>
              <a:rPr lang="tr-TR" altLang="tr-TR" sz="2200">
                <a:solidFill>
                  <a:srgbClr val="99CCFF"/>
                </a:solidFill>
              </a:rPr>
              <a:t>A) Bu konuda nasıl bir çalışma yapılması gerektiği, uzmanlarca tartışılacak.</a:t>
            </a:r>
          </a:p>
          <a:p>
            <a:pPr algn="just">
              <a:spcBef>
                <a:spcPct val="50000"/>
              </a:spcBef>
            </a:pPr>
            <a:r>
              <a:rPr lang="tr-TR" altLang="tr-TR" sz="2200">
                <a:solidFill>
                  <a:srgbClr val="99CCFF"/>
                </a:solidFill>
              </a:rPr>
              <a:t>B) Olaydan büyük bir üzüntü duyduğunu, suçluların cezalandırılmasını istedi.</a:t>
            </a:r>
          </a:p>
          <a:p>
            <a:pPr algn="just">
              <a:spcBef>
                <a:spcPct val="50000"/>
              </a:spcBef>
            </a:pPr>
            <a:r>
              <a:rPr lang="tr-TR" altLang="tr-TR" sz="2200">
                <a:solidFill>
                  <a:srgbClr val="99CCFF"/>
                </a:solidFill>
              </a:rPr>
              <a:t>C) Yeni binaların ne zaman hizmete açılacağını, basın aracılığıyla duyuracaklarını belirtti.</a:t>
            </a:r>
          </a:p>
          <a:p>
            <a:pPr algn="just">
              <a:spcBef>
                <a:spcPct val="50000"/>
              </a:spcBef>
            </a:pPr>
            <a:r>
              <a:rPr lang="tr-TR" altLang="tr-TR" sz="2200">
                <a:solidFill>
                  <a:srgbClr val="99CCFF"/>
                </a:solidFill>
              </a:rPr>
              <a:t>D) Sorunlara sağduyuyla yaklaşmanın, onların çözümünü kolaylaştıracağı sonucuna varıldı.</a:t>
            </a:r>
          </a:p>
          <a:p>
            <a:pPr algn="just">
              <a:spcBef>
                <a:spcPct val="50000"/>
              </a:spcBef>
            </a:pPr>
            <a:r>
              <a:rPr lang="tr-TR" altLang="tr-TR" sz="2200">
                <a:solidFill>
                  <a:srgbClr val="99CCFF"/>
                </a:solidFill>
              </a:rPr>
              <a:t>E) Bölgede, kış mevsiminin uzun sürmesi nedeniyle alınması gerekli önlemler yetkililere bildirildi.</a:t>
            </a:r>
            <a:endParaRPr lang="tr-TR" altLang="tr-TR" sz="2200" b="1">
              <a:solidFill>
                <a:srgbClr val="99CCFF"/>
              </a:solidFill>
            </a:endParaRPr>
          </a:p>
        </p:txBody>
      </p:sp>
      <p:sp>
        <p:nvSpPr>
          <p:cNvPr id="35843" name="Text Box 3"/>
          <p:cNvSpPr txBox="1">
            <a:spLocks noChangeArrowheads="1"/>
          </p:cNvSpPr>
          <p:nvPr/>
        </p:nvSpPr>
        <p:spPr bwMode="auto">
          <a:xfrm>
            <a:off x="533400" y="5105400"/>
            <a:ext cx="3581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B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35842"/>
                                        </p:tgtEl>
                                        <p:attrNameLst>
                                          <p:attrName>style.visibility</p:attrName>
                                        </p:attrNameLst>
                                      </p:cBhvr>
                                      <p:to>
                                        <p:strVal val="visible"/>
                                      </p:to>
                                    </p:set>
                                    <p:anim calcmode="lin" valueType="num">
                                      <p:cBhvr additive="base">
                                        <p:cTn id="7" dur="300" fill="hold"/>
                                        <p:tgtEl>
                                          <p:spTgt spid="35842"/>
                                        </p:tgtEl>
                                        <p:attrNameLst>
                                          <p:attrName>ppt_x</p:attrName>
                                        </p:attrNameLst>
                                      </p:cBhvr>
                                      <p:tavLst>
                                        <p:tav tm="0">
                                          <p:val>
                                            <p:strVal val="1+#ppt_w/2"/>
                                          </p:val>
                                        </p:tav>
                                        <p:tav tm="100000">
                                          <p:val>
                                            <p:strVal val="#ppt_x"/>
                                          </p:val>
                                        </p:tav>
                                      </p:tavLst>
                                    </p:anim>
                                    <p:anim calcmode="lin" valueType="num">
                                      <p:cBhvr additive="base">
                                        <p:cTn id="8" dur="300" fill="hold"/>
                                        <p:tgtEl>
                                          <p:spTgt spid="35842"/>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35843"/>
                                        </p:tgtEl>
                                        <p:attrNameLst>
                                          <p:attrName>style.visibility</p:attrName>
                                        </p:attrNameLst>
                                      </p:cBhvr>
                                      <p:to>
                                        <p:strVal val="visible"/>
                                      </p:to>
                                    </p:set>
                                    <p:anim calcmode="lin" valueType="num">
                                      <p:cBhvr additive="base">
                                        <p:cTn id="13" dur="300" fill="hold"/>
                                        <p:tgtEl>
                                          <p:spTgt spid="35843"/>
                                        </p:tgtEl>
                                        <p:attrNameLst>
                                          <p:attrName>ppt_x</p:attrName>
                                        </p:attrNameLst>
                                      </p:cBhvr>
                                      <p:tavLst>
                                        <p:tav tm="0">
                                          <p:val>
                                            <p:strVal val="1+#ppt_w/2"/>
                                          </p:val>
                                        </p:tav>
                                        <p:tav tm="100000">
                                          <p:val>
                                            <p:strVal val="#ppt_x"/>
                                          </p:val>
                                        </p:tav>
                                      </p:tavLst>
                                    </p:anim>
                                    <p:anim calcmode="lin" valueType="num">
                                      <p:cBhvr additive="base">
                                        <p:cTn id="14" dur="300" fill="hold"/>
                                        <p:tgtEl>
                                          <p:spTgt spid="3584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autoUpdateAnimBg="0"/>
      <p:bldP spid="35843"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533400" y="381000"/>
            <a:ext cx="8077200" cy="394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3. Aşağıdaki cümlelerin hangisinde bir anlatım bozukluğu vardır?</a:t>
            </a:r>
          </a:p>
          <a:p>
            <a:pPr algn="just">
              <a:spcBef>
                <a:spcPct val="50000"/>
              </a:spcBef>
            </a:pPr>
            <a:r>
              <a:rPr lang="tr-TR" altLang="tr-TR" sz="2200">
                <a:solidFill>
                  <a:srgbClr val="99CCFF"/>
                </a:solidFill>
              </a:rPr>
              <a:t>A) Ozan, 1940 yıllarında yeni şiirimizin başta gelen adlarından biriydi.</a:t>
            </a:r>
          </a:p>
          <a:p>
            <a:pPr algn="just">
              <a:spcBef>
                <a:spcPct val="50000"/>
              </a:spcBef>
            </a:pPr>
            <a:r>
              <a:rPr lang="tr-TR" altLang="tr-TR" sz="2200">
                <a:solidFill>
                  <a:srgbClr val="99CCFF"/>
                </a:solidFill>
              </a:rPr>
              <a:t>B) O, 1946 yılında düzenlenen bir yarışmada birinci olmuştu.</a:t>
            </a:r>
          </a:p>
          <a:p>
            <a:pPr algn="just">
              <a:spcBef>
                <a:spcPct val="50000"/>
              </a:spcBef>
            </a:pPr>
            <a:r>
              <a:rPr lang="tr-TR" altLang="tr-TR" sz="2200">
                <a:solidFill>
                  <a:srgbClr val="99CCFF"/>
                </a:solidFill>
              </a:rPr>
              <a:t>C) Aradan yıllar geçmesine karşın şiir anlayışında bir değişiklik olmadı.</a:t>
            </a:r>
          </a:p>
          <a:p>
            <a:pPr algn="just">
              <a:spcBef>
                <a:spcPct val="50000"/>
              </a:spcBef>
            </a:pPr>
            <a:r>
              <a:rPr lang="tr-TR" altLang="tr-TR" sz="2200">
                <a:solidFill>
                  <a:srgbClr val="99CCFF"/>
                </a:solidFill>
              </a:rPr>
              <a:t>D) Onun ilgi çekici yanlarından biri de konuları abartarak anlatmasıdır.</a:t>
            </a:r>
          </a:p>
          <a:p>
            <a:pPr algn="just">
              <a:spcBef>
                <a:spcPct val="50000"/>
              </a:spcBef>
            </a:pPr>
            <a:r>
              <a:rPr lang="tr-TR" altLang="tr-TR" sz="2200">
                <a:solidFill>
                  <a:srgbClr val="99CCFF"/>
                </a:solidFill>
              </a:rPr>
              <a:t>E) Toplumsal ve bireysel olaylara, yan tutmadan bakar.</a:t>
            </a:r>
            <a:endParaRPr lang="tr-TR" altLang="tr-TR" sz="2200" b="1">
              <a:solidFill>
                <a:srgbClr val="99CCFF"/>
              </a:solidFill>
            </a:endParaRPr>
          </a:p>
        </p:txBody>
      </p:sp>
      <p:sp>
        <p:nvSpPr>
          <p:cNvPr id="36867" name="Text Box 3"/>
          <p:cNvSpPr txBox="1">
            <a:spLocks noChangeArrowheads="1"/>
          </p:cNvSpPr>
          <p:nvPr/>
        </p:nvSpPr>
        <p:spPr bwMode="auto">
          <a:xfrm>
            <a:off x="533400" y="4572000"/>
            <a:ext cx="40386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A şıkkı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36866"/>
                                        </p:tgtEl>
                                        <p:attrNameLst>
                                          <p:attrName>style.visibility</p:attrName>
                                        </p:attrNameLst>
                                      </p:cBhvr>
                                      <p:to>
                                        <p:strVal val="visible"/>
                                      </p:to>
                                    </p:set>
                                    <p:anim calcmode="lin" valueType="num">
                                      <p:cBhvr additive="base">
                                        <p:cTn id="7" dur="300" fill="hold"/>
                                        <p:tgtEl>
                                          <p:spTgt spid="36866"/>
                                        </p:tgtEl>
                                        <p:attrNameLst>
                                          <p:attrName>ppt_x</p:attrName>
                                        </p:attrNameLst>
                                      </p:cBhvr>
                                      <p:tavLst>
                                        <p:tav tm="0">
                                          <p:val>
                                            <p:strVal val="1+#ppt_w/2"/>
                                          </p:val>
                                        </p:tav>
                                        <p:tav tm="100000">
                                          <p:val>
                                            <p:strVal val="#ppt_x"/>
                                          </p:val>
                                        </p:tav>
                                      </p:tavLst>
                                    </p:anim>
                                    <p:anim calcmode="lin" valueType="num">
                                      <p:cBhvr additive="base">
                                        <p:cTn id="8" dur="300" fill="hold"/>
                                        <p:tgtEl>
                                          <p:spTgt spid="36866"/>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36867"/>
                                        </p:tgtEl>
                                        <p:attrNameLst>
                                          <p:attrName>style.visibility</p:attrName>
                                        </p:attrNameLst>
                                      </p:cBhvr>
                                      <p:to>
                                        <p:strVal val="visible"/>
                                      </p:to>
                                    </p:set>
                                    <p:anim calcmode="lin" valueType="num">
                                      <p:cBhvr additive="base">
                                        <p:cTn id="13" dur="300" fill="hold"/>
                                        <p:tgtEl>
                                          <p:spTgt spid="36867"/>
                                        </p:tgtEl>
                                        <p:attrNameLst>
                                          <p:attrName>ppt_x</p:attrName>
                                        </p:attrNameLst>
                                      </p:cBhvr>
                                      <p:tavLst>
                                        <p:tav tm="0">
                                          <p:val>
                                            <p:strVal val="1+#ppt_w/2"/>
                                          </p:val>
                                        </p:tav>
                                        <p:tav tm="100000">
                                          <p:val>
                                            <p:strVal val="#ppt_x"/>
                                          </p:val>
                                        </p:tav>
                                      </p:tavLst>
                                    </p:anim>
                                    <p:anim calcmode="lin" valueType="num">
                                      <p:cBhvr additive="base">
                                        <p:cTn id="14" dur="300" fill="hold"/>
                                        <p:tgtEl>
                                          <p:spTgt spid="3686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autoUpdateAnimBg="0"/>
      <p:bldP spid="36867"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457200" y="533400"/>
            <a:ext cx="8153400" cy="3781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4. </a:t>
            </a:r>
            <a:r>
              <a:rPr lang="tr-TR" altLang="tr-TR" sz="2200">
                <a:solidFill>
                  <a:srgbClr val="99CCFF"/>
                </a:solidFill>
              </a:rPr>
              <a:t>Yaptıklarını kendi ağzıyla itiraf etti.</a:t>
            </a:r>
          </a:p>
          <a:p>
            <a:pPr algn="just">
              <a:spcBef>
                <a:spcPct val="50000"/>
              </a:spcBef>
            </a:pPr>
            <a:r>
              <a:rPr lang="tr-TR" altLang="tr-TR" sz="2200" b="1">
                <a:solidFill>
                  <a:srgbClr val="99CCFF"/>
                </a:solidFill>
              </a:rPr>
              <a:t>Bu cümledeki anlatım bozukluğu aşağıdakilerin hangisinden kaynaklanmaktadır?</a:t>
            </a:r>
          </a:p>
          <a:p>
            <a:pPr algn="just">
              <a:spcBef>
                <a:spcPct val="50000"/>
              </a:spcBef>
            </a:pPr>
            <a:r>
              <a:rPr lang="tr-TR" altLang="tr-TR" sz="2200">
                <a:solidFill>
                  <a:srgbClr val="99CCFF"/>
                </a:solidFill>
              </a:rPr>
              <a:t>A) Yüklemin III. tekil kişili olmasından</a:t>
            </a:r>
          </a:p>
          <a:p>
            <a:pPr algn="just">
              <a:spcBef>
                <a:spcPct val="50000"/>
              </a:spcBef>
            </a:pPr>
            <a:r>
              <a:rPr lang="tr-TR" altLang="tr-TR" sz="2200">
                <a:solidFill>
                  <a:srgbClr val="99CCFF"/>
                </a:solidFill>
              </a:rPr>
              <a:t>B) Nesnenin çoğul eki almasından</a:t>
            </a:r>
          </a:p>
          <a:p>
            <a:pPr algn="just">
              <a:spcBef>
                <a:spcPct val="50000"/>
              </a:spcBef>
            </a:pPr>
            <a:r>
              <a:rPr lang="tr-TR" altLang="tr-TR" sz="2200">
                <a:solidFill>
                  <a:srgbClr val="99CCFF"/>
                </a:solidFill>
              </a:rPr>
              <a:t>C) Gereksiz söz kullanılmasından</a:t>
            </a:r>
          </a:p>
          <a:p>
            <a:pPr algn="just">
              <a:spcBef>
                <a:spcPct val="50000"/>
              </a:spcBef>
            </a:pPr>
            <a:r>
              <a:rPr lang="tr-TR" altLang="tr-TR" sz="2200">
                <a:solidFill>
                  <a:srgbClr val="99CCFF"/>
                </a:solidFill>
              </a:rPr>
              <a:t>D) Yüklemin di’li geçmiş zamanlı olmasından</a:t>
            </a:r>
          </a:p>
          <a:p>
            <a:pPr algn="just">
              <a:spcBef>
                <a:spcPct val="50000"/>
              </a:spcBef>
            </a:pPr>
            <a:r>
              <a:rPr lang="tr-TR" altLang="tr-TR" sz="2200">
                <a:solidFill>
                  <a:srgbClr val="99CCFF"/>
                </a:solidFill>
              </a:rPr>
              <a:t>E) Nesnenin yanlış yerde kullanılmasından </a:t>
            </a:r>
            <a:endParaRPr lang="tr-TR" altLang="tr-TR" sz="2200" b="1">
              <a:solidFill>
                <a:srgbClr val="99CCFF"/>
              </a:solidFill>
            </a:endParaRPr>
          </a:p>
        </p:txBody>
      </p:sp>
      <p:sp>
        <p:nvSpPr>
          <p:cNvPr id="37891" name="Text Box 3"/>
          <p:cNvSpPr txBox="1">
            <a:spLocks noChangeArrowheads="1"/>
          </p:cNvSpPr>
          <p:nvPr/>
        </p:nvSpPr>
        <p:spPr bwMode="auto">
          <a:xfrm>
            <a:off x="533400" y="4495800"/>
            <a:ext cx="4343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C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37890"/>
                                        </p:tgtEl>
                                        <p:attrNameLst>
                                          <p:attrName>style.visibility</p:attrName>
                                        </p:attrNameLst>
                                      </p:cBhvr>
                                      <p:to>
                                        <p:strVal val="visible"/>
                                      </p:to>
                                    </p:set>
                                    <p:anim calcmode="lin" valueType="num">
                                      <p:cBhvr additive="base">
                                        <p:cTn id="7" dur="300" fill="hold"/>
                                        <p:tgtEl>
                                          <p:spTgt spid="37890"/>
                                        </p:tgtEl>
                                        <p:attrNameLst>
                                          <p:attrName>ppt_x</p:attrName>
                                        </p:attrNameLst>
                                      </p:cBhvr>
                                      <p:tavLst>
                                        <p:tav tm="0">
                                          <p:val>
                                            <p:strVal val="1+#ppt_w/2"/>
                                          </p:val>
                                        </p:tav>
                                        <p:tav tm="100000">
                                          <p:val>
                                            <p:strVal val="#ppt_x"/>
                                          </p:val>
                                        </p:tav>
                                      </p:tavLst>
                                    </p:anim>
                                    <p:anim calcmode="lin" valueType="num">
                                      <p:cBhvr additive="base">
                                        <p:cTn id="8" dur="300" fill="hold"/>
                                        <p:tgtEl>
                                          <p:spTgt spid="37890"/>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37891"/>
                                        </p:tgtEl>
                                        <p:attrNameLst>
                                          <p:attrName>style.visibility</p:attrName>
                                        </p:attrNameLst>
                                      </p:cBhvr>
                                      <p:to>
                                        <p:strVal val="visible"/>
                                      </p:to>
                                    </p:set>
                                    <p:anim calcmode="lin" valueType="num">
                                      <p:cBhvr additive="base">
                                        <p:cTn id="13" dur="300" fill="hold"/>
                                        <p:tgtEl>
                                          <p:spTgt spid="37891"/>
                                        </p:tgtEl>
                                        <p:attrNameLst>
                                          <p:attrName>ppt_x</p:attrName>
                                        </p:attrNameLst>
                                      </p:cBhvr>
                                      <p:tavLst>
                                        <p:tav tm="0">
                                          <p:val>
                                            <p:strVal val="1+#ppt_w/2"/>
                                          </p:val>
                                        </p:tav>
                                        <p:tav tm="100000">
                                          <p:val>
                                            <p:strVal val="#ppt_x"/>
                                          </p:val>
                                        </p:tav>
                                      </p:tavLst>
                                    </p:anim>
                                    <p:anim calcmode="lin" valueType="num">
                                      <p:cBhvr additive="base">
                                        <p:cTn id="14" dur="300" fill="hold"/>
                                        <p:tgtEl>
                                          <p:spTgt spid="3789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autoUpdateAnimBg="0"/>
      <p:bldP spid="37891"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533400" y="457200"/>
            <a:ext cx="815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tr-TR" altLang="tr-TR" sz="2400">
              <a:latin typeface="Verdana" panose="020B0604030504040204" pitchFamily="34" charset="0"/>
            </a:endParaRPr>
          </a:p>
        </p:txBody>
      </p:sp>
      <p:sp>
        <p:nvSpPr>
          <p:cNvPr id="8197" name="Text Box 5"/>
          <p:cNvSpPr txBox="1">
            <a:spLocks noChangeArrowheads="1"/>
          </p:cNvSpPr>
          <p:nvPr/>
        </p:nvSpPr>
        <p:spPr bwMode="auto">
          <a:xfrm>
            <a:off x="381000" y="381000"/>
            <a:ext cx="8382000" cy="545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2200" b="1" u="sng">
                <a:solidFill>
                  <a:srgbClr val="99CCFF"/>
                </a:solidFill>
                <a:effectLst>
                  <a:outerShdw blurRad="38100" dist="38100" dir="2700000" algn="tl">
                    <a:srgbClr val="000000"/>
                  </a:outerShdw>
                </a:effectLst>
              </a:rPr>
              <a:t>CÜMLE BOZUKLUKLARI</a:t>
            </a:r>
            <a:r>
              <a:rPr lang="tr-TR" altLang="tr-TR" sz="2200" u="sng">
                <a:effectLst>
                  <a:outerShdw blurRad="38100" dist="38100" dir="2700000" algn="tl">
                    <a:srgbClr val="000000"/>
                  </a:outerShdw>
                </a:effectLst>
              </a:rPr>
              <a:t>	</a:t>
            </a:r>
          </a:p>
          <a:p>
            <a:pPr algn="just"/>
            <a:r>
              <a:rPr lang="tr-TR" altLang="tr-TR" sz="2200">
                <a:solidFill>
                  <a:srgbClr val="99CCFF"/>
                </a:solidFill>
              </a:rPr>
              <a:t>	Doğrudan doğruya cümlenin yapısını bozan anlatım bozukluklarına, cümle bozuklukları denir. Cümle bozukluklarına yol açan asıl sebep, cümleyi meydana getiren unsurların söz dizimi kaidelerine aykırı olarak kullanılmasıdır. Cümle bozuklukları, başlıca dört şekilde ortaya çıkar: </a:t>
            </a:r>
          </a:p>
          <a:p>
            <a:pPr algn="just"/>
            <a:r>
              <a:rPr lang="tr-TR" altLang="tr-TR" sz="2200" b="1">
                <a:solidFill>
                  <a:srgbClr val="99CCFF"/>
                </a:solidFill>
              </a:rPr>
              <a:t>   </a:t>
            </a:r>
          </a:p>
          <a:p>
            <a:pPr algn="just"/>
            <a:r>
              <a:rPr lang="tr-TR" altLang="tr-TR" sz="2200" b="1">
                <a:solidFill>
                  <a:srgbClr val="99CCFF"/>
                </a:solidFill>
              </a:rPr>
              <a:t>  </a:t>
            </a:r>
            <a:r>
              <a:rPr lang="tr-TR" altLang="tr-TR" sz="2200" b="1" u="sng">
                <a:solidFill>
                  <a:srgbClr val="99CCFF"/>
                </a:solidFill>
              </a:rPr>
              <a:t>1-) Eksiklik</a:t>
            </a:r>
            <a:r>
              <a:rPr lang="tr-TR" altLang="tr-TR" sz="2200">
                <a:solidFill>
                  <a:srgbClr val="99CCFF"/>
                </a:solidFill>
              </a:rPr>
              <a:t> : Cümlede herhangi bir unsurun eksik olmasıdır. </a:t>
            </a:r>
          </a:p>
          <a:p>
            <a:pPr algn="just"/>
            <a:endParaRPr lang="tr-TR" altLang="tr-TR" sz="2200">
              <a:solidFill>
                <a:srgbClr val="99CCFF"/>
              </a:solidFill>
            </a:endParaRPr>
          </a:p>
          <a:p>
            <a:pPr algn="just"/>
            <a:r>
              <a:rPr lang="tr-TR" altLang="tr-TR" sz="2200">
                <a:solidFill>
                  <a:srgbClr val="99CCFF"/>
                </a:solidFill>
              </a:rPr>
              <a:t>“Teyzem bana ne sarıldı, ne de öptü.” (Teyzem bana ne sarıldı, ne de beni öptü. ) Bu cümlede beni sözü unutulmuştur. </a:t>
            </a:r>
          </a:p>
          <a:p>
            <a:pPr algn="just"/>
            <a:endParaRPr lang="tr-TR" altLang="tr-TR" sz="2200">
              <a:solidFill>
                <a:srgbClr val="99CCFF"/>
              </a:solidFill>
            </a:endParaRPr>
          </a:p>
          <a:p>
            <a:pPr algn="l"/>
            <a:r>
              <a:rPr lang="tr-TR" altLang="tr-TR" sz="2200">
                <a:solidFill>
                  <a:srgbClr val="99CCFF"/>
                </a:solidFill>
              </a:rPr>
              <a:t>“Şimdi artık kimi sevdiğimi, saygı duyduğumu bilmiyorum.” ( Şimdi artık kimi sevdiğimi, kime saygı duyduğumu bilmiyorum. ) Bu cümlede, kime sözü unutulmuştur. </a:t>
            </a:r>
          </a:p>
          <a:p>
            <a:pPr algn="just"/>
            <a:endParaRPr lang="tr-TR" altLang="tr-TR" sz="2200">
              <a:solidFill>
                <a:srgbClr val="99CCFF"/>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8197">
                                            <p:txEl>
                                              <p:pRg st="0" end="0"/>
                                            </p:txEl>
                                          </p:spTgt>
                                        </p:tgtEl>
                                        <p:attrNameLst>
                                          <p:attrName>style.visibility</p:attrName>
                                        </p:attrNameLst>
                                      </p:cBhvr>
                                      <p:to>
                                        <p:strVal val="visible"/>
                                      </p:to>
                                    </p:set>
                                    <p:anim calcmode="lin" valueType="num">
                                      <p:cBhvr additive="base">
                                        <p:cTn id="7" dur="300" fill="hold"/>
                                        <p:tgtEl>
                                          <p:spTgt spid="8197">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8197">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8197">
                                            <p:txEl>
                                              <p:pRg st="1" end="1"/>
                                            </p:txEl>
                                          </p:spTgt>
                                        </p:tgtEl>
                                        <p:attrNameLst>
                                          <p:attrName>style.visibility</p:attrName>
                                        </p:attrNameLst>
                                      </p:cBhvr>
                                      <p:to>
                                        <p:strVal val="visible"/>
                                      </p:to>
                                    </p:set>
                                    <p:anim calcmode="lin" valueType="num">
                                      <p:cBhvr additive="base">
                                        <p:cTn id="13" dur="300" fill="hold"/>
                                        <p:tgtEl>
                                          <p:spTgt spid="8197">
                                            <p:txEl>
                                              <p:pRg st="1" end="1"/>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8197">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8197">
                                            <p:txEl>
                                              <p:pRg st="2" end="2"/>
                                            </p:txEl>
                                          </p:spTgt>
                                        </p:tgtEl>
                                        <p:attrNameLst>
                                          <p:attrName>style.visibility</p:attrName>
                                        </p:attrNameLst>
                                      </p:cBhvr>
                                      <p:to>
                                        <p:strVal val="visible"/>
                                      </p:to>
                                    </p:set>
                                    <p:anim calcmode="lin" valueType="num">
                                      <p:cBhvr additive="base">
                                        <p:cTn id="19" dur="300" fill="hold"/>
                                        <p:tgtEl>
                                          <p:spTgt spid="8197">
                                            <p:txEl>
                                              <p:pRg st="2" end="2"/>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8197">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wd">
                                    <p:tmPct val="100000"/>
                                  </p:iterate>
                                  <p:childTnLst>
                                    <p:set>
                                      <p:cBhvr>
                                        <p:cTn id="24" dur="1" fill="hold">
                                          <p:stCondLst>
                                            <p:cond delay="0"/>
                                          </p:stCondLst>
                                        </p:cTn>
                                        <p:tgtEl>
                                          <p:spTgt spid="8197">
                                            <p:txEl>
                                              <p:pRg st="3" end="3"/>
                                            </p:txEl>
                                          </p:spTgt>
                                        </p:tgtEl>
                                        <p:attrNameLst>
                                          <p:attrName>style.visibility</p:attrName>
                                        </p:attrNameLst>
                                      </p:cBhvr>
                                      <p:to>
                                        <p:strVal val="visible"/>
                                      </p:to>
                                    </p:set>
                                    <p:anim calcmode="lin" valueType="num">
                                      <p:cBhvr additive="base">
                                        <p:cTn id="25" dur="300" fill="hold"/>
                                        <p:tgtEl>
                                          <p:spTgt spid="8197">
                                            <p:txEl>
                                              <p:pRg st="3" end="3"/>
                                            </p:txEl>
                                          </p:spTgt>
                                        </p:tgtEl>
                                        <p:attrNameLst>
                                          <p:attrName>ppt_x</p:attrName>
                                        </p:attrNameLst>
                                      </p:cBhvr>
                                      <p:tavLst>
                                        <p:tav tm="0">
                                          <p:val>
                                            <p:strVal val="1+#ppt_w/2"/>
                                          </p:val>
                                        </p:tav>
                                        <p:tav tm="100000">
                                          <p:val>
                                            <p:strVal val="#ppt_x"/>
                                          </p:val>
                                        </p:tav>
                                      </p:tavLst>
                                    </p:anim>
                                    <p:anim calcmode="lin" valueType="num">
                                      <p:cBhvr additive="base">
                                        <p:cTn id="26" dur="300" fill="hold"/>
                                        <p:tgtEl>
                                          <p:spTgt spid="8197">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iterate type="wd">
                                    <p:tmPct val="100000"/>
                                  </p:iterate>
                                  <p:childTnLst>
                                    <p:set>
                                      <p:cBhvr>
                                        <p:cTn id="30" dur="1" fill="hold">
                                          <p:stCondLst>
                                            <p:cond delay="0"/>
                                          </p:stCondLst>
                                        </p:cTn>
                                        <p:tgtEl>
                                          <p:spTgt spid="8197">
                                            <p:txEl>
                                              <p:pRg st="5" end="5"/>
                                            </p:txEl>
                                          </p:spTgt>
                                        </p:tgtEl>
                                        <p:attrNameLst>
                                          <p:attrName>style.visibility</p:attrName>
                                        </p:attrNameLst>
                                      </p:cBhvr>
                                      <p:to>
                                        <p:strVal val="visible"/>
                                      </p:to>
                                    </p:set>
                                    <p:anim calcmode="lin" valueType="num">
                                      <p:cBhvr additive="base">
                                        <p:cTn id="31" dur="300" fill="hold"/>
                                        <p:tgtEl>
                                          <p:spTgt spid="8197">
                                            <p:txEl>
                                              <p:pRg st="5" end="5"/>
                                            </p:txEl>
                                          </p:spTgt>
                                        </p:tgtEl>
                                        <p:attrNameLst>
                                          <p:attrName>ppt_x</p:attrName>
                                        </p:attrNameLst>
                                      </p:cBhvr>
                                      <p:tavLst>
                                        <p:tav tm="0">
                                          <p:val>
                                            <p:strVal val="1+#ppt_w/2"/>
                                          </p:val>
                                        </p:tav>
                                        <p:tav tm="100000">
                                          <p:val>
                                            <p:strVal val="#ppt_x"/>
                                          </p:val>
                                        </p:tav>
                                      </p:tavLst>
                                    </p:anim>
                                    <p:anim calcmode="lin" valueType="num">
                                      <p:cBhvr additive="base">
                                        <p:cTn id="32" dur="300" fill="hold"/>
                                        <p:tgtEl>
                                          <p:spTgt spid="8197">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3" fill="hold" grpId="0" nodeType="clickEffect">
                                  <p:stCondLst>
                                    <p:cond delay="0"/>
                                  </p:stCondLst>
                                  <p:iterate type="wd">
                                    <p:tmPct val="100000"/>
                                  </p:iterate>
                                  <p:childTnLst>
                                    <p:set>
                                      <p:cBhvr>
                                        <p:cTn id="36" dur="1" fill="hold">
                                          <p:stCondLst>
                                            <p:cond delay="0"/>
                                          </p:stCondLst>
                                        </p:cTn>
                                        <p:tgtEl>
                                          <p:spTgt spid="8197">
                                            <p:txEl>
                                              <p:pRg st="7" end="7"/>
                                            </p:txEl>
                                          </p:spTgt>
                                        </p:tgtEl>
                                        <p:attrNameLst>
                                          <p:attrName>style.visibility</p:attrName>
                                        </p:attrNameLst>
                                      </p:cBhvr>
                                      <p:to>
                                        <p:strVal val="visible"/>
                                      </p:to>
                                    </p:set>
                                    <p:anim calcmode="lin" valueType="num">
                                      <p:cBhvr additive="base">
                                        <p:cTn id="37" dur="300" fill="hold"/>
                                        <p:tgtEl>
                                          <p:spTgt spid="8197">
                                            <p:txEl>
                                              <p:pRg st="7" end="7"/>
                                            </p:txEl>
                                          </p:spTgt>
                                        </p:tgtEl>
                                        <p:attrNameLst>
                                          <p:attrName>ppt_x</p:attrName>
                                        </p:attrNameLst>
                                      </p:cBhvr>
                                      <p:tavLst>
                                        <p:tav tm="0">
                                          <p:val>
                                            <p:strVal val="1+#ppt_w/2"/>
                                          </p:val>
                                        </p:tav>
                                        <p:tav tm="100000">
                                          <p:val>
                                            <p:strVal val="#ppt_x"/>
                                          </p:val>
                                        </p:tav>
                                      </p:tavLst>
                                    </p:anim>
                                    <p:anim calcmode="lin" valueType="num">
                                      <p:cBhvr additive="base">
                                        <p:cTn id="38" dur="300" fill="hold"/>
                                        <p:tgtEl>
                                          <p:spTgt spid="8197">
                                            <p:txEl>
                                              <p:pRg st="7" end="7"/>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609600" y="457200"/>
            <a:ext cx="7848600" cy="411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5. </a:t>
            </a:r>
            <a:r>
              <a:rPr lang="tr-TR" altLang="tr-TR" sz="2200">
                <a:solidFill>
                  <a:srgbClr val="99CCFF"/>
                </a:solidFill>
              </a:rPr>
              <a:t>O kurumda eğitim görmüş herkes, saygılı, hoşgörülü ve esnek olmak gibi çok önemli erdemler kazanmışlardır.</a:t>
            </a:r>
          </a:p>
          <a:p>
            <a:pPr algn="just">
              <a:spcBef>
                <a:spcPct val="50000"/>
              </a:spcBef>
            </a:pPr>
            <a:r>
              <a:rPr lang="tr-TR" altLang="tr-TR" sz="2200" b="1">
                <a:solidFill>
                  <a:srgbClr val="99CCFF"/>
                </a:solidFill>
              </a:rPr>
              <a:t>Bu cümledeki anlatım bozukluğu aşağıdakilerin hangisinden kaynaklanmaktadır?</a:t>
            </a:r>
          </a:p>
          <a:p>
            <a:pPr algn="just">
              <a:spcBef>
                <a:spcPct val="50000"/>
              </a:spcBef>
            </a:pPr>
            <a:r>
              <a:rPr lang="tr-TR" altLang="tr-TR" sz="2200">
                <a:solidFill>
                  <a:srgbClr val="99CCFF"/>
                </a:solidFill>
              </a:rPr>
              <a:t>A) Gereksiz yere sıfat kullanılmasından</a:t>
            </a:r>
          </a:p>
          <a:p>
            <a:pPr algn="just">
              <a:spcBef>
                <a:spcPct val="50000"/>
              </a:spcBef>
            </a:pPr>
            <a:r>
              <a:rPr lang="tr-TR" altLang="tr-TR" sz="2200">
                <a:solidFill>
                  <a:srgbClr val="99CCFF"/>
                </a:solidFill>
              </a:rPr>
              <a:t>B) Gereksiz yere bağlaç kullanılmasından</a:t>
            </a:r>
          </a:p>
          <a:p>
            <a:pPr algn="just">
              <a:spcBef>
                <a:spcPct val="50000"/>
              </a:spcBef>
            </a:pPr>
            <a:r>
              <a:rPr lang="tr-TR" altLang="tr-TR" sz="2200">
                <a:solidFill>
                  <a:srgbClr val="99CCFF"/>
                </a:solidFill>
              </a:rPr>
              <a:t>C) Yükleme ek-fiil getirilmesinden</a:t>
            </a:r>
          </a:p>
          <a:p>
            <a:pPr algn="just">
              <a:spcBef>
                <a:spcPct val="50000"/>
              </a:spcBef>
            </a:pPr>
            <a:r>
              <a:rPr lang="tr-TR" altLang="tr-TR" sz="2200">
                <a:solidFill>
                  <a:srgbClr val="99CCFF"/>
                </a:solidFill>
              </a:rPr>
              <a:t>D)Öznenin sözcük öbeği olmasından</a:t>
            </a:r>
          </a:p>
          <a:p>
            <a:pPr algn="just">
              <a:spcBef>
                <a:spcPct val="50000"/>
              </a:spcBef>
            </a:pPr>
            <a:r>
              <a:rPr lang="tr-TR" altLang="tr-TR" sz="2200">
                <a:solidFill>
                  <a:srgbClr val="99CCFF"/>
                </a:solidFill>
              </a:rPr>
              <a:t>E) Özne - yüklem uyuşmazlığından</a:t>
            </a:r>
            <a:endParaRPr lang="tr-TR" altLang="tr-TR" sz="2200" b="1">
              <a:solidFill>
                <a:srgbClr val="99CCFF"/>
              </a:solidFill>
            </a:endParaRPr>
          </a:p>
        </p:txBody>
      </p:sp>
      <p:sp>
        <p:nvSpPr>
          <p:cNvPr id="38915" name="Text Box 3"/>
          <p:cNvSpPr txBox="1">
            <a:spLocks noChangeArrowheads="1"/>
          </p:cNvSpPr>
          <p:nvPr/>
        </p:nvSpPr>
        <p:spPr bwMode="auto">
          <a:xfrm>
            <a:off x="609600" y="4800600"/>
            <a:ext cx="3200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E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38914"/>
                                        </p:tgtEl>
                                        <p:attrNameLst>
                                          <p:attrName>style.visibility</p:attrName>
                                        </p:attrNameLst>
                                      </p:cBhvr>
                                      <p:to>
                                        <p:strVal val="visible"/>
                                      </p:to>
                                    </p:set>
                                    <p:anim calcmode="lin" valueType="num">
                                      <p:cBhvr additive="base">
                                        <p:cTn id="7" dur="300" fill="hold"/>
                                        <p:tgtEl>
                                          <p:spTgt spid="38914"/>
                                        </p:tgtEl>
                                        <p:attrNameLst>
                                          <p:attrName>ppt_x</p:attrName>
                                        </p:attrNameLst>
                                      </p:cBhvr>
                                      <p:tavLst>
                                        <p:tav tm="0">
                                          <p:val>
                                            <p:strVal val="1+#ppt_w/2"/>
                                          </p:val>
                                        </p:tav>
                                        <p:tav tm="100000">
                                          <p:val>
                                            <p:strVal val="#ppt_x"/>
                                          </p:val>
                                        </p:tav>
                                      </p:tavLst>
                                    </p:anim>
                                    <p:anim calcmode="lin" valueType="num">
                                      <p:cBhvr additive="base">
                                        <p:cTn id="8" dur="300" fill="hold"/>
                                        <p:tgtEl>
                                          <p:spTgt spid="3891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38915"/>
                                        </p:tgtEl>
                                        <p:attrNameLst>
                                          <p:attrName>style.visibility</p:attrName>
                                        </p:attrNameLst>
                                      </p:cBhvr>
                                      <p:to>
                                        <p:strVal val="visible"/>
                                      </p:to>
                                    </p:set>
                                    <p:anim calcmode="lin" valueType="num">
                                      <p:cBhvr additive="base">
                                        <p:cTn id="13" dur="300" fill="hold"/>
                                        <p:tgtEl>
                                          <p:spTgt spid="38915"/>
                                        </p:tgtEl>
                                        <p:attrNameLst>
                                          <p:attrName>ppt_x</p:attrName>
                                        </p:attrNameLst>
                                      </p:cBhvr>
                                      <p:tavLst>
                                        <p:tav tm="0">
                                          <p:val>
                                            <p:strVal val="1+#ppt_w/2"/>
                                          </p:val>
                                        </p:tav>
                                        <p:tav tm="100000">
                                          <p:val>
                                            <p:strVal val="#ppt_x"/>
                                          </p:val>
                                        </p:tav>
                                      </p:tavLst>
                                    </p:anim>
                                    <p:anim calcmode="lin" valueType="num">
                                      <p:cBhvr additive="base">
                                        <p:cTn id="14" dur="300" fill="hold"/>
                                        <p:tgtEl>
                                          <p:spTgt spid="3891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autoUpdateAnimBg="0"/>
      <p:bldP spid="38915"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p:cNvSpPr txBox="1">
            <a:spLocks noChangeArrowheads="1"/>
          </p:cNvSpPr>
          <p:nvPr/>
        </p:nvSpPr>
        <p:spPr bwMode="auto">
          <a:xfrm>
            <a:off x="457200" y="381000"/>
            <a:ext cx="8229600" cy="512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200" b="1" u="sng">
                <a:solidFill>
                  <a:srgbClr val="99CCFF"/>
                </a:solidFill>
                <a:effectLst>
                  <a:outerShdw blurRad="38100" dist="38100" dir="2700000" algn="tl">
                    <a:srgbClr val="000000"/>
                  </a:outerShdw>
                </a:effectLst>
              </a:rPr>
              <a:t>2000 - 2001 YILI ÖSS SORULARI</a:t>
            </a:r>
          </a:p>
          <a:p>
            <a:pPr algn="just">
              <a:spcBef>
                <a:spcPct val="50000"/>
              </a:spcBef>
            </a:pPr>
            <a:r>
              <a:rPr lang="tr-TR" altLang="tr-TR" sz="2200" b="1">
                <a:solidFill>
                  <a:srgbClr val="99CCFF"/>
                </a:solidFill>
              </a:rPr>
              <a:t>1. Aşağıdaki cümlelerin hangisinde bir anlatım bozukluğu vardır?</a:t>
            </a:r>
          </a:p>
          <a:p>
            <a:pPr algn="just">
              <a:spcBef>
                <a:spcPct val="50000"/>
              </a:spcBef>
            </a:pPr>
            <a:r>
              <a:rPr lang="tr-TR" altLang="tr-TR" sz="2200">
                <a:solidFill>
                  <a:srgbClr val="99CCFF"/>
                </a:solidFill>
              </a:rPr>
              <a:t>A) Uzun süre ayakta kalabilmesi için bu yapı, neme dayanıklı cam, kireç ve tuğla tozundan oluşan harçla yapılmıştır.</a:t>
            </a:r>
          </a:p>
          <a:p>
            <a:pPr algn="just">
              <a:spcBef>
                <a:spcPct val="50000"/>
              </a:spcBef>
            </a:pPr>
            <a:r>
              <a:rPr lang="tr-TR" altLang="tr-TR" sz="2200">
                <a:solidFill>
                  <a:srgbClr val="99CCFF"/>
                </a:solidFill>
              </a:rPr>
              <a:t>B) Bir kamu kuruluşuna ait sevimli konukevinin önünde fotoğraf çektirdikten sonra oradan ayrıldık.</a:t>
            </a:r>
          </a:p>
          <a:p>
            <a:pPr algn="just">
              <a:spcBef>
                <a:spcPct val="50000"/>
              </a:spcBef>
            </a:pPr>
            <a:r>
              <a:rPr lang="tr-TR" altLang="tr-TR" sz="2200">
                <a:solidFill>
                  <a:srgbClr val="99CCFF"/>
                </a:solidFill>
              </a:rPr>
              <a:t>C) Oraya gitmeye karar verirseniz, bu gezi için en az iki gün ayırmanız gerekir.</a:t>
            </a:r>
          </a:p>
          <a:p>
            <a:pPr algn="just">
              <a:spcBef>
                <a:spcPct val="50000"/>
              </a:spcBef>
            </a:pPr>
            <a:r>
              <a:rPr lang="tr-TR" altLang="tr-TR" sz="2200">
                <a:solidFill>
                  <a:srgbClr val="99CCFF"/>
                </a:solidFill>
              </a:rPr>
              <a:t>D) Her sabah erkenden kalkarak açık havada yürüyüş yapmanın kalp sağlığını olumlu yönde etkilediği öğrendik.</a:t>
            </a:r>
          </a:p>
          <a:p>
            <a:pPr algn="just">
              <a:spcBef>
                <a:spcPct val="50000"/>
              </a:spcBef>
            </a:pPr>
            <a:r>
              <a:rPr lang="tr-TR" altLang="tr-TR" sz="2200">
                <a:solidFill>
                  <a:srgbClr val="99CCFF"/>
                </a:solidFill>
              </a:rPr>
              <a:t>E) Adaylar yirmi beş yaşından büyük olmalı ve sağlık kontrolünden geçmiş olması gerektiğini söyledi.</a:t>
            </a:r>
            <a:endParaRPr lang="tr-TR" altLang="tr-TR" sz="2200" b="1" u="sng">
              <a:solidFill>
                <a:srgbClr val="99CCFF"/>
              </a:solidFill>
              <a:effectLst>
                <a:outerShdw blurRad="38100" dist="38100" dir="2700000" algn="tl">
                  <a:srgbClr val="000000"/>
                </a:outerShdw>
              </a:effectLst>
            </a:endParaRPr>
          </a:p>
        </p:txBody>
      </p:sp>
      <p:sp>
        <p:nvSpPr>
          <p:cNvPr id="39939" name="Text Box 3"/>
          <p:cNvSpPr txBox="1">
            <a:spLocks noChangeArrowheads="1"/>
          </p:cNvSpPr>
          <p:nvPr/>
        </p:nvSpPr>
        <p:spPr bwMode="auto">
          <a:xfrm>
            <a:off x="457200" y="5715000"/>
            <a:ext cx="3581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E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39938"/>
                                        </p:tgtEl>
                                        <p:attrNameLst>
                                          <p:attrName>style.visibility</p:attrName>
                                        </p:attrNameLst>
                                      </p:cBhvr>
                                      <p:to>
                                        <p:strVal val="visible"/>
                                      </p:to>
                                    </p:set>
                                    <p:anim calcmode="lin" valueType="num">
                                      <p:cBhvr additive="base">
                                        <p:cTn id="7" dur="300" fill="hold"/>
                                        <p:tgtEl>
                                          <p:spTgt spid="39938"/>
                                        </p:tgtEl>
                                        <p:attrNameLst>
                                          <p:attrName>ppt_x</p:attrName>
                                        </p:attrNameLst>
                                      </p:cBhvr>
                                      <p:tavLst>
                                        <p:tav tm="0">
                                          <p:val>
                                            <p:strVal val="1+#ppt_w/2"/>
                                          </p:val>
                                        </p:tav>
                                        <p:tav tm="100000">
                                          <p:val>
                                            <p:strVal val="#ppt_x"/>
                                          </p:val>
                                        </p:tav>
                                      </p:tavLst>
                                    </p:anim>
                                    <p:anim calcmode="lin" valueType="num">
                                      <p:cBhvr additive="base">
                                        <p:cTn id="8" dur="300" fill="hold"/>
                                        <p:tgtEl>
                                          <p:spTgt spid="39938"/>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39939"/>
                                        </p:tgtEl>
                                        <p:attrNameLst>
                                          <p:attrName>style.visibility</p:attrName>
                                        </p:attrNameLst>
                                      </p:cBhvr>
                                      <p:to>
                                        <p:strVal val="visible"/>
                                      </p:to>
                                    </p:set>
                                    <p:anim calcmode="lin" valueType="num">
                                      <p:cBhvr additive="base">
                                        <p:cTn id="13" dur="300" fill="hold"/>
                                        <p:tgtEl>
                                          <p:spTgt spid="39939"/>
                                        </p:tgtEl>
                                        <p:attrNameLst>
                                          <p:attrName>ppt_x</p:attrName>
                                        </p:attrNameLst>
                                      </p:cBhvr>
                                      <p:tavLst>
                                        <p:tav tm="0">
                                          <p:val>
                                            <p:strVal val="1+#ppt_w/2"/>
                                          </p:val>
                                        </p:tav>
                                        <p:tav tm="100000">
                                          <p:val>
                                            <p:strVal val="#ppt_x"/>
                                          </p:val>
                                        </p:tav>
                                      </p:tavLst>
                                    </p:anim>
                                    <p:anim calcmode="lin" valueType="num">
                                      <p:cBhvr additive="base">
                                        <p:cTn id="14" dur="300" fill="hold"/>
                                        <p:tgtEl>
                                          <p:spTgt spid="3993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autoUpdateAnimBg="0"/>
      <p:bldP spid="39939"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533400" y="457200"/>
            <a:ext cx="8077200" cy="4618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2. Aşağıdaki cümlelerin hangisinde bir anlatım bozukluğu vardır?</a:t>
            </a:r>
          </a:p>
          <a:p>
            <a:pPr algn="just">
              <a:spcBef>
                <a:spcPct val="50000"/>
              </a:spcBef>
            </a:pPr>
            <a:r>
              <a:rPr lang="tr-TR" altLang="tr-TR" sz="2200">
                <a:solidFill>
                  <a:srgbClr val="99CCFF"/>
                </a:solidFill>
              </a:rPr>
              <a:t>A) İlk karşılaşmamızda bana bu kadar yakınlık göstermesine çok şaşırmıştım.</a:t>
            </a:r>
          </a:p>
          <a:p>
            <a:pPr algn="just">
              <a:spcBef>
                <a:spcPct val="50000"/>
              </a:spcBef>
            </a:pPr>
            <a:r>
              <a:rPr lang="tr-TR" altLang="tr-TR" sz="2200">
                <a:solidFill>
                  <a:srgbClr val="99CCFF"/>
                </a:solidFill>
              </a:rPr>
              <a:t>B) Bu kadar yetenekli bir çocuğu, sanata yönlendirmekle çok iyi bir iş yaptığını düşünüyorum.</a:t>
            </a:r>
          </a:p>
          <a:p>
            <a:pPr algn="just">
              <a:spcBef>
                <a:spcPct val="50000"/>
              </a:spcBef>
            </a:pPr>
            <a:r>
              <a:rPr lang="tr-TR" altLang="tr-TR" sz="2200">
                <a:solidFill>
                  <a:srgbClr val="99CCFF"/>
                </a:solidFill>
              </a:rPr>
              <a:t>C) Geçirdiğim rahatsızlığı, büyük bir başarıyla ameliyat ederek sağlığıma kavuşturdu.</a:t>
            </a:r>
          </a:p>
          <a:p>
            <a:pPr algn="just">
              <a:spcBef>
                <a:spcPct val="50000"/>
              </a:spcBef>
            </a:pPr>
            <a:r>
              <a:rPr lang="tr-TR" altLang="tr-TR" sz="2200">
                <a:solidFill>
                  <a:srgbClr val="99CCFF"/>
                </a:solidFill>
              </a:rPr>
              <a:t>D) Bu aşamada, olayları doğal akışına bırakmanın doğru olacağı kanısındaydı.</a:t>
            </a:r>
          </a:p>
          <a:p>
            <a:pPr algn="just">
              <a:spcBef>
                <a:spcPct val="50000"/>
              </a:spcBef>
            </a:pPr>
            <a:r>
              <a:rPr lang="tr-TR" altLang="tr-TR" sz="2200">
                <a:solidFill>
                  <a:srgbClr val="99CCFF"/>
                </a:solidFill>
              </a:rPr>
              <a:t>E) Aralarındaki sorunların görüş farklılıklarından kaynaklandığını biliyordu.</a:t>
            </a:r>
            <a:endParaRPr lang="tr-TR" altLang="tr-TR" sz="2200" b="1">
              <a:solidFill>
                <a:srgbClr val="99CCFF"/>
              </a:solidFill>
            </a:endParaRPr>
          </a:p>
        </p:txBody>
      </p:sp>
      <p:sp>
        <p:nvSpPr>
          <p:cNvPr id="40963" name="Text Box 3"/>
          <p:cNvSpPr txBox="1">
            <a:spLocks noChangeArrowheads="1"/>
          </p:cNvSpPr>
          <p:nvPr/>
        </p:nvSpPr>
        <p:spPr bwMode="auto">
          <a:xfrm>
            <a:off x="533400" y="5257800"/>
            <a:ext cx="3200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C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40962"/>
                                        </p:tgtEl>
                                        <p:attrNameLst>
                                          <p:attrName>style.visibility</p:attrName>
                                        </p:attrNameLst>
                                      </p:cBhvr>
                                      <p:to>
                                        <p:strVal val="visible"/>
                                      </p:to>
                                    </p:set>
                                    <p:anim calcmode="lin" valueType="num">
                                      <p:cBhvr additive="base">
                                        <p:cTn id="7" dur="300" fill="hold"/>
                                        <p:tgtEl>
                                          <p:spTgt spid="40962"/>
                                        </p:tgtEl>
                                        <p:attrNameLst>
                                          <p:attrName>ppt_x</p:attrName>
                                        </p:attrNameLst>
                                      </p:cBhvr>
                                      <p:tavLst>
                                        <p:tav tm="0">
                                          <p:val>
                                            <p:strVal val="1+#ppt_w/2"/>
                                          </p:val>
                                        </p:tav>
                                        <p:tav tm="100000">
                                          <p:val>
                                            <p:strVal val="#ppt_x"/>
                                          </p:val>
                                        </p:tav>
                                      </p:tavLst>
                                    </p:anim>
                                    <p:anim calcmode="lin" valueType="num">
                                      <p:cBhvr additive="base">
                                        <p:cTn id="8" dur="300" fill="hold"/>
                                        <p:tgtEl>
                                          <p:spTgt spid="40962"/>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40963"/>
                                        </p:tgtEl>
                                        <p:attrNameLst>
                                          <p:attrName>style.visibility</p:attrName>
                                        </p:attrNameLst>
                                      </p:cBhvr>
                                      <p:to>
                                        <p:strVal val="visible"/>
                                      </p:to>
                                    </p:set>
                                    <p:anim calcmode="lin" valueType="num">
                                      <p:cBhvr additive="base">
                                        <p:cTn id="13" dur="300" fill="hold"/>
                                        <p:tgtEl>
                                          <p:spTgt spid="40963"/>
                                        </p:tgtEl>
                                        <p:attrNameLst>
                                          <p:attrName>ppt_x</p:attrName>
                                        </p:attrNameLst>
                                      </p:cBhvr>
                                      <p:tavLst>
                                        <p:tav tm="0">
                                          <p:val>
                                            <p:strVal val="1+#ppt_w/2"/>
                                          </p:val>
                                        </p:tav>
                                        <p:tav tm="100000">
                                          <p:val>
                                            <p:strVal val="#ppt_x"/>
                                          </p:val>
                                        </p:tav>
                                      </p:tavLst>
                                    </p:anim>
                                    <p:anim calcmode="lin" valueType="num">
                                      <p:cBhvr additive="base">
                                        <p:cTn id="14" dur="300" fill="hold"/>
                                        <p:tgtEl>
                                          <p:spTgt spid="4096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autoUpdateAnimBg="0"/>
      <p:bldP spid="40963"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457200" y="457200"/>
            <a:ext cx="8229600" cy="361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3. Aşağıdaki cümlelerin hangisinde bir anlatım bozukluğu vardır?</a:t>
            </a:r>
          </a:p>
          <a:p>
            <a:pPr algn="just">
              <a:spcBef>
                <a:spcPct val="50000"/>
              </a:spcBef>
            </a:pPr>
            <a:r>
              <a:rPr lang="tr-TR" altLang="tr-TR" sz="2200">
                <a:solidFill>
                  <a:srgbClr val="99CCFF"/>
                </a:solidFill>
              </a:rPr>
              <a:t>A) Takımlardan biri, ötekinin bitmek bilmeyen karşılıklı saldırılarına daha fazla dayanamadı.</a:t>
            </a:r>
          </a:p>
          <a:p>
            <a:pPr algn="just">
              <a:spcBef>
                <a:spcPct val="50000"/>
              </a:spcBef>
            </a:pPr>
            <a:r>
              <a:rPr lang="tr-TR" altLang="tr-TR" sz="2200">
                <a:solidFill>
                  <a:srgbClr val="99CCFF"/>
                </a:solidFill>
              </a:rPr>
              <a:t>B) Maçlarda, taraftarların çıkardığı olaylar spora gölge düşürüyor.</a:t>
            </a:r>
          </a:p>
          <a:p>
            <a:pPr algn="just">
              <a:spcBef>
                <a:spcPct val="50000"/>
              </a:spcBef>
            </a:pPr>
            <a:r>
              <a:rPr lang="tr-TR" altLang="tr-TR" sz="2200">
                <a:solidFill>
                  <a:srgbClr val="99CCFF"/>
                </a:solidFill>
              </a:rPr>
              <a:t>C) Sağlıklı kalabilmenin temel koşullarından biri de spor yapmaktır.</a:t>
            </a:r>
          </a:p>
          <a:p>
            <a:pPr algn="just">
              <a:spcBef>
                <a:spcPct val="50000"/>
              </a:spcBef>
            </a:pPr>
            <a:r>
              <a:rPr lang="tr-TR" altLang="tr-TR" sz="2200">
                <a:solidFill>
                  <a:srgbClr val="99CCFF"/>
                </a:solidFill>
              </a:rPr>
              <a:t>D) Son yıllarda kimi takımlar, Avrupa takımlarıyla yaptıkları maçlarda yüzümüzü ağartıyor.</a:t>
            </a:r>
          </a:p>
          <a:p>
            <a:pPr algn="just">
              <a:spcBef>
                <a:spcPct val="50000"/>
              </a:spcBef>
            </a:pPr>
            <a:r>
              <a:rPr lang="tr-TR" altLang="tr-TR" sz="2200">
                <a:solidFill>
                  <a:srgbClr val="99CCFF"/>
                </a:solidFill>
              </a:rPr>
              <a:t>E) Ancak düzenli olarak yapılan spor yararlı olur.</a:t>
            </a:r>
            <a:endParaRPr lang="tr-TR" altLang="tr-TR" sz="2200" b="1">
              <a:solidFill>
                <a:srgbClr val="99CCFF"/>
              </a:solidFill>
            </a:endParaRPr>
          </a:p>
        </p:txBody>
      </p:sp>
      <p:sp>
        <p:nvSpPr>
          <p:cNvPr id="41987" name="Text Box 3"/>
          <p:cNvSpPr txBox="1">
            <a:spLocks noChangeArrowheads="1"/>
          </p:cNvSpPr>
          <p:nvPr/>
        </p:nvSpPr>
        <p:spPr bwMode="auto">
          <a:xfrm>
            <a:off x="457200" y="4343400"/>
            <a:ext cx="4343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A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41986"/>
                                        </p:tgtEl>
                                        <p:attrNameLst>
                                          <p:attrName>style.visibility</p:attrName>
                                        </p:attrNameLst>
                                      </p:cBhvr>
                                      <p:to>
                                        <p:strVal val="visible"/>
                                      </p:to>
                                    </p:set>
                                    <p:anim calcmode="lin" valueType="num">
                                      <p:cBhvr additive="base">
                                        <p:cTn id="7" dur="300" fill="hold"/>
                                        <p:tgtEl>
                                          <p:spTgt spid="41986"/>
                                        </p:tgtEl>
                                        <p:attrNameLst>
                                          <p:attrName>ppt_x</p:attrName>
                                        </p:attrNameLst>
                                      </p:cBhvr>
                                      <p:tavLst>
                                        <p:tav tm="0">
                                          <p:val>
                                            <p:strVal val="1+#ppt_w/2"/>
                                          </p:val>
                                        </p:tav>
                                        <p:tav tm="100000">
                                          <p:val>
                                            <p:strVal val="#ppt_x"/>
                                          </p:val>
                                        </p:tav>
                                      </p:tavLst>
                                    </p:anim>
                                    <p:anim calcmode="lin" valueType="num">
                                      <p:cBhvr additive="base">
                                        <p:cTn id="8" dur="300" fill="hold"/>
                                        <p:tgtEl>
                                          <p:spTgt spid="41986"/>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41987"/>
                                        </p:tgtEl>
                                        <p:attrNameLst>
                                          <p:attrName>style.visibility</p:attrName>
                                        </p:attrNameLst>
                                      </p:cBhvr>
                                      <p:to>
                                        <p:strVal val="visible"/>
                                      </p:to>
                                    </p:set>
                                    <p:anim calcmode="lin" valueType="num">
                                      <p:cBhvr additive="base">
                                        <p:cTn id="13" dur="300" fill="hold"/>
                                        <p:tgtEl>
                                          <p:spTgt spid="41987"/>
                                        </p:tgtEl>
                                        <p:attrNameLst>
                                          <p:attrName>ppt_x</p:attrName>
                                        </p:attrNameLst>
                                      </p:cBhvr>
                                      <p:tavLst>
                                        <p:tav tm="0">
                                          <p:val>
                                            <p:strVal val="1+#ppt_w/2"/>
                                          </p:val>
                                        </p:tav>
                                        <p:tav tm="100000">
                                          <p:val>
                                            <p:strVal val="#ppt_x"/>
                                          </p:val>
                                        </p:tav>
                                      </p:tavLst>
                                    </p:anim>
                                    <p:anim calcmode="lin" valueType="num">
                                      <p:cBhvr additive="base">
                                        <p:cTn id="14" dur="300" fill="hold"/>
                                        <p:tgtEl>
                                          <p:spTgt spid="4198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autoUpdateAnimBg="0"/>
      <p:bldP spid="41987"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Text Box 3"/>
          <p:cNvSpPr txBox="1">
            <a:spLocks noChangeArrowheads="1"/>
          </p:cNvSpPr>
          <p:nvPr/>
        </p:nvSpPr>
        <p:spPr bwMode="auto">
          <a:xfrm>
            <a:off x="381000" y="457200"/>
            <a:ext cx="8305800" cy="361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4. Aşağıdaki cümlelerin hangisinde bir anlatım bozukluğu vardır?</a:t>
            </a:r>
          </a:p>
          <a:p>
            <a:pPr algn="just">
              <a:spcBef>
                <a:spcPct val="50000"/>
              </a:spcBef>
            </a:pPr>
            <a:r>
              <a:rPr lang="tr-TR" altLang="tr-TR" sz="2200">
                <a:solidFill>
                  <a:srgbClr val="99CCFF"/>
                </a:solidFill>
              </a:rPr>
              <a:t>A) Bu anlaşmazlıkların giderilmesi için zamana gerek var.</a:t>
            </a:r>
          </a:p>
          <a:p>
            <a:pPr algn="just">
              <a:spcBef>
                <a:spcPct val="50000"/>
              </a:spcBef>
            </a:pPr>
            <a:r>
              <a:rPr lang="tr-TR" altLang="tr-TR" sz="2200">
                <a:solidFill>
                  <a:srgbClr val="99CCFF"/>
                </a:solidFill>
              </a:rPr>
              <a:t>B) Bu konunun, öncelikle ve ayrıntılı bir biçimde ele alınması gerekiyor.</a:t>
            </a:r>
          </a:p>
          <a:p>
            <a:pPr algn="just">
              <a:spcBef>
                <a:spcPct val="50000"/>
              </a:spcBef>
            </a:pPr>
            <a:r>
              <a:rPr lang="tr-TR" altLang="tr-TR" sz="2200">
                <a:solidFill>
                  <a:srgbClr val="99CCFF"/>
                </a:solidFill>
              </a:rPr>
              <a:t>C) Üyeler, onunla ilgili görüşlerini daha sonra açıklayacaklarını belirttiler.</a:t>
            </a:r>
          </a:p>
          <a:p>
            <a:pPr algn="just">
              <a:spcBef>
                <a:spcPct val="50000"/>
              </a:spcBef>
            </a:pPr>
            <a:r>
              <a:rPr lang="tr-TR" altLang="tr-TR" sz="2200">
                <a:solidFill>
                  <a:srgbClr val="99CCFF"/>
                </a:solidFill>
              </a:rPr>
              <a:t>D) Mimar ya da mimarlıkla ilgileniyorsanız bu kitabı okuyun.</a:t>
            </a:r>
          </a:p>
          <a:p>
            <a:pPr algn="just">
              <a:spcBef>
                <a:spcPct val="50000"/>
              </a:spcBef>
            </a:pPr>
            <a:r>
              <a:rPr lang="tr-TR" altLang="tr-TR" sz="2200">
                <a:solidFill>
                  <a:srgbClr val="99CCFF"/>
                </a:solidFill>
              </a:rPr>
              <a:t>E) Herkesin yaşamında birtakım sorunlar olduğunu hepimiz biliriz.</a:t>
            </a:r>
            <a:endParaRPr lang="tr-TR" altLang="tr-TR" sz="2200" b="1">
              <a:solidFill>
                <a:srgbClr val="99CCFF"/>
              </a:solidFill>
            </a:endParaRPr>
          </a:p>
        </p:txBody>
      </p:sp>
      <p:sp>
        <p:nvSpPr>
          <p:cNvPr id="43012" name="Text Box 4"/>
          <p:cNvSpPr txBox="1">
            <a:spLocks noChangeArrowheads="1"/>
          </p:cNvSpPr>
          <p:nvPr/>
        </p:nvSpPr>
        <p:spPr bwMode="auto">
          <a:xfrm>
            <a:off x="381000" y="4419600"/>
            <a:ext cx="5105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D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43011"/>
                                        </p:tgtEl>
                                        <p:attrNameLst>
                                          <p:attrName>style.visibility</p:attrName>
                                        </p:attrNameLst>
                                      </p:cBhvr>
                                      <p:to>
                                        <p:strVal val="visible"/>
                                      </p:to>
                                    </p:set>
                                    <p:anim calcmode="lin" valueType="num">
                                      <p:cBhvr additive="base">
                                        <p:cTn id="7" dur="300" fill="hold"/>
                                        <p:tgtEl>
                                          <p:spTgt spid="43011"/>
                                        </p:tgtEl>
                                        <p:attrNameLst>
                                          <p:attrName>ppt_x</p:attrName>
                                        </p:attrNameLst>
                                      </p:cBhvr>
                                      <p:tavLst>
                                        <p:tav tm="0">
                                          <p:val>
                                            <p:strVal val="1+#ppt_w/2"/>
                                          </p:val>
                                        </p:tav>
                                        <p:tav tm="100000">
                                          <p:val>
                                            <p:strVal val="#ppt_x"/>
                                          </p:val>
                                        </p:tav>
                                      </p:tavLst>
                                    </p:anim>
                                    <p:anim calcmode="lin" valueType="num">
                                      <p:cBhvr additive="base">
                                        <p:cTn id="8" dur="300" fill="hold"/>
                                        <p:tgtEl>
                                          <p:spTgt spid="43011"/>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43012"/>
                                        </p:tgtEl>
                                        <p:attrNameLst>
                                          <p:attrName>style.visibility</p:attrName>
                                        </p:attrNameLst>
                                      </p:cBhvr>
                                      <p:to>
                                        <p:strVal val="visible"/>
                                      </p:to>
                                    </p:set>
                                    <p:anim calcmode="lin" valueType="num">
                                      <p:cBhvr additive="base">
                                        <p:cTn id="13" dur="300" fill="hold"/>
                                        <p:tgtEl>
                                          <p:spTgt spid="43012"/>
                                        </p:tgtEl>
                                        <p:attrNameLst>
                                          <p:attrName>ppt_x</p:attrName>
                                        </p:attrNameLst>
                                      </p:cBhvr>
                                      <p:tavLst>
                                        <p:tav tm="0">
                                          <p:val>
                                            <p:strVal val="1+#ppt_w/2"/>
                                          </p:val>
                                        </p:tav>
                                        <p:tav tm="100000">
                                          <p:val>
                                            <p:strVal val="#ppt_x"/>
                                          </p:val>
                                        </p:tav>
                                      </p:tavLst>
                                    </p:anim>
                                    <p:anim calcmode="lin" valueType="num">
                                      <p:cBhvr additive="base">
                                        <p:cTn id="14" dur="300" fill="hold"/>
                                        <p:tgtEl>
                                          <p:spTgt spid="4301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autoUpdateAnimBg="0"/>
      <p:bldP spid="43012"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457200" y="457200"/>
            <a:ext cx="8229600" cy="411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200" b="1" u="sng">
                <a:solidFill>
                  <a:srgbClr val="99CCFF"/>
                </a:solidFill>
                <a:effectLst>
                  <a:outerShdw blurRad="38100" dist="38100" dir="2700000" algn="tl">
                    <a:srgbClr val="000000"/>
                  </a:outerShdw>
                </a:effectLst>
              </a:rPr>
              <a:t>2001 - 2002 YILI ÖSS SORULARI</a:t>
            </a:r>
          </a:p>
          <a:p>
            <a:pPr algn="just">
              <a:spcBef>
                <a:spcPct val="50000"/>
              </a:spcBef>
            </a:pPr>
            <a:r>
              <a:rPr lang="tr-TR" altLang="tr-TR" sz="2200" b="1">
                <a:solidFill>
                  <a:srgbClr val="99CCFF"/>
                </a:solidFill>
              </a:rPr>
              <a:t>1. Aşağıdaki cümlelerin hangisinde bir anlatım bozukluğu vardır?</a:t>
            </a:r>
          </a:p>
          <a:p>
            <a:pPr algn="just">
              <a:spcBef>
                <a:spcPct val="50000"/>
              </a:spcBef>
            </a:pPr>
            <a:r>
              <a:rPr lang="tr-TR" altLang="tr-TR" sz="2200">
                <a:solidFill>
                  <a:srgbClr val="99CCFF"/>
                </a:solidFill>
              </a:rPr>
              <a:t>A) Sanayide gelişmiş ülkelerde, bu tür sorunlar hızla çözülüyor.</a:t>
            </a:r>
          </a:p>
          <a:p>
            <a:pPr algn="just">
              <a:spcBef>
                <a:spcPct val="50000"/>
              </a:spcBef>
            </a:pPr>
            <a:r>
              <a:rPr lang="tr-TR" altLang="tr-TR" sz="2200">
                <a:solidFill>
                  <a:srgbClr val="99CCFF"/>
                </a:solidFill>
              </a:rPr>
              <a:t>B) Düzenlenen toplantı ve törenlerde bütün öğrenciler görev alıyor.</a:t>
            </a:r>
          </a:p>
          <a:p>
            <a:pPr algn="just">
              <a:spcBef>
                <a:spcPct val="50000"/>
              </a:spcBef>
            </a:pPr>
            <a:r>
              <a:rPr lang="tr-TR" altLang="tr-TR" sz="2200">
                <a:solidFill>
                  <a:srgbClr val="99CCFF"/>
                </a:solidFill>
              </a:rPr>
              <a:t>C) Bu konuda yapılan açıklamaların anlaşılmayacak bir yanı bulunmuyor.</a:t>
            </a:r>
          </a:p>
          <a:p>
            <a:pPr algn="just">
              <a:spcBef>
                <a:spcPct val="50000"/>
              </a:spcBef>
            </a:pPr>
            <a:r>
              <a:rPr lang="tr-TR" altLang="tr-TR" sz="2200">
                <a:solidFill>
                  <a:srgbClr val="99CCFF"/>
                </a:solidFill>
              </a:rPr>
              <a:t>D) Kurumda çalışanların başarısının, bu koşullara bağlı olduğu düşünülüyor.</a:t>
            </a:r>
          </a:p>
          <a:p>
            <a:pPr algn="just">
              <a:spcBef>
                <a:spcPct val="50000"/>
              </a:spcBef>
            </a:pPr>
            <a:r>
              <a:rPr lang="tr-TR" altLang="tr-TR" sz="2200">
                <a:solidFill>
                  <a:srgbClr val="99CCFF"/>
                </a:solidFill>
              </a:rPr>
              <a:t>E) Teknoloji ne kadar artarsa da el emeğinin önemi azalmıyor.</a:t>
            </a:r>
            <a:endParaRPr lang="tr-TR" altLang="tr-TR" sz="2200" b="1" u="sng">
              <a:solidFill>
                <a:srgbClr val="99CCFF"/>
              </a:solidFill>
              <a:effectLst>
                <a:outerShdw blurRad="38100" dist="38100" dir="2700000" algn="tl">
                  <a:srgbClr val="000000"/>
                </a:outerShdw>
              </a:effectLst>
            </a:endParaRPr>
          </a:p>
        </p:txBody>
      </p:sp>
      <p:sp>
        <p:nvSpPr>
          <p:cNvPr id="44035" name="Text Box 3"/>
          <p:cNvSpPr txBox="1">
            <a:spLocks noChangeArrowheads="1"/>
          </p:cNvSpPr>
          <p:nvPr/>
        </p:nvSpPr>
        <p:spPr bwMode="auto">
          <a:xfrm>
            <a:off x="457200" y="4800600"/>
            <a:ext cx="35052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E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300" fill="hold"/>
                                        <p:tgtEl>
                                          <p:spTgt spid="44034"/>
                                        </p:tgtEl>
                                        <p:attrNameLst>
                                          <p:attrName>ppt_x</p:attrName>
                                        </p:attrNameLst>
                                      </p:cBhvr>
                                      <p:tavLst>
                                        <p:tav tm="0">
                                          <p:val>
                                            <p:strVal val="1+#ppt_w/2"/>
                                          </p:val>
                                        </p:tav>
                                        <p:tav tm="100000">
                                          <p:val>
                                            <p:strVal val="#ppt_x"/>
                                          </p:val>
                                        </p:tav>
                                      </p:tavLst>
                                    </p:anim>
                                    <p:anim calcmode="lin" valueType="num">
                                      <p:cBhvr additive="base">
                                        <p:cTn id="8" dur="300" fill="hold"/>
                                        <p:tgtEl>
                                          <p:spTgt spid="4403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44035"/>
                                        </p:tgtEl>
                                        <p:attrNameLst>
                                          <p:attrName>style.visibility</p:attrName>
                                        </p:attrNameLst>
                                      </p:cBhvr>
                                      <p:to>
                                        <p:strVal val="visible"/>
                                      </p:to>
                                    </p:set>
                                    <p:anim calcmode="lin" valueType="num">
                                      <p:cBhvr additive="base">
                                        <p:cTn id="13" dur="300" fill="hold"/>
                                        <p:tgtEl>
                                          <p:spTgt spid="44035"/>
                                        </p:tgtEl>
                                        <p:attrNameLst>
                                          <p:attrName>ppt_x</p:attrName>
                                        </p:attrNameLst>
                                      </p:cBhvr>
                                      <p:tavLst>
                                        <p:tav tm="0">
                                          <p:val>
                                            <p:strVal val="1+#ppt_w/2"/>
                                          </p:val>
                                        </p:tav>
                                        <p:tav tm="100000">
                                          <p:val>
                                            <p:strVal val="#ppt_x"/>
                                          </p:val>
                                        </p:tav>
                                      </p:tavLst>
                                    </p:anim>
                                    <p:anim calcmode="lin" valueType="num">
                                      <p:cBhvr additive="base">
                                        <p:cTn id="14" dur="300" fill="hold"/>
                                        <p:tgtEl>
                                          <p:spTgt spid="4403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P spid="44035"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457200" y="457200"/>
            <a:ext cx="8229600" cy="394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2. Aşağıdaki cümlelerin hangisinde bir anlatım bozukluğu vardır?</a:t>
            </a:r>
          </a:p>
          <a:p>
            <a:pPr algn="just">
              <a:spcBef>
                <a:spcPct val="50000"/>
              </a:spcBef>
            </a:pPr>
            <a:r>
              <a:rPr lang="tr-TR" altLang="tr-TR" sz="2200">
                <a:solidFill>
                  <a:srgbClr val="99CCFF"/>
                </a:solidFill>
              </a:rPr>
              <a:t>A) Buluştukları zaman sanattan, edebiyattan konuşuyor, kimi sanatçıları eleştiriyorlardı.</a:t>
            </a:r>
          </a:p>
          <a:p>
            <a:pPr algn="just">
              <a:spcBef>
                <a:spcPct val="50000"/>
              </a:spcBef>
            </a:pPr>
            <a:r>
              <a:rPr lang="tr-TR" altLang="tr-TR" sz="2200">
                <a:solidFill>
                  <a:srgbClr val="99CCFF"/>
                </a:solidFill>
              </a:rPr>
              <a:t>B) Ortada, karamsar olmayı gerektirecek bir durum yoktu.</a:t>
            </a:r>
          </a:p>
          <a:p>
            <a:pPr algn="just">
              <a:spcBef>
                <a:spcPct val="50000"/>
              </a:spcBef>
            </a:pPr>
            <a:r>
              <a:rPr lang="tr-TR" altLang="tr-TR" sz="2200">
                <a:solidFill>
                  <a:srgbClr val="99CCFF"/>
                </a:solidFill>
              </a:rPr>
              <a:t>C) Bu kitapları okumak, çocuğun ufkunu genişletiyor, ona farklı dünyaların kapılarını açıyordu.</a:t>
            </a:r>
          </a:p>
          <a:p>
            <a:pPr algn="just">
              <a:spcBef>
                <a:spcPct val="50000"/>
              </a:spcBef>
            </a:pPr>
            <a:r>
              <a:rPr lang="tr-TR" altLang="tr-TR" sz="2200">
                <a:solidFill>
                  <a:srgbClr val="99CCFF"/>
                </a:solidFill>
              </a:rPr>
              <a:t>D) Bu kendi resimleri için açtığı ilk kişisel sergisi olacağı için çok heyecanlıydı.</a:t>
            </a:r>
          </a:p>
          <a:p>
            <a:pPr algn="just">
              <a:spcBef>
                <a:spcPct val="50000"/>
              </a:spcBef>
            </a:pPr>
            <a:r>
              <a:rPr lang="tr-TR" altLang="tr-TR" sz="2200">
                <a:solidFill>
                  <a:srgbClr val="99CCFF"/>
                </a:solidFill>
              </a:rPr>
              <a:t>E) Çok yorgun olduğu için o akşam erkenden yatmak istedi.</a:t>
            </a:r>
            <a:endParaRPr lang="tr-TR" altLang="tr-TR" sz="2200" b="1">
              <a:solidFill>
                <a:srgbClr val="99CCFF"/>
              </a:solidFill>
            </a:endParaRPr>
          </a:p>
        </p:txBody>
      </p:sp>
      <p:sp>
        <p:nvSpPr>
          <p:cNvPr id="45059" name="Text Box 3"/>
          <p:cNvSpPr txBox="1">
            <a:spLocks noChangeArrowheads="1"/>
          </p:cNvSpPr>
          <p:nvPr/>
        </p:nvSpPr>
        <p:spPr bwMode="auto">
          <a:xfrm>
            <a:off x="457200" y="4648200"/>
            <a:ext cx="46482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D şıkkı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45058"/>
                                        </p:tgtEl>
                                        <p:attrNameLst>
                                          <p:attrName>style.visibility</p:attrName>
                                        </p:attrNameLst>
                                      </p:cBhvr>
                                      <p:to>
                                        <p:strVal val="visible"/>
                                      </p:to>
                                    </p:set>
                                    <p:anim calcmode="lin" valueType="num">
                                      <p:cBhvr additive="base">
                                        <p:cTn id="7" dur="300" fill="hold"/>
                                        <p:tgtEl>
                                          <p:spTgt spid="45058"/>
                                        </p:tgtEl>
                                        <p:attrNameLst>
                                          <p:attrName>ppt_x</p:attrName>
                                        </p:attrNameLst>
                                      </p:cBhvr>
                                      <p:tavLst>
                                        <p:tav tm="0">
                                          <p:val>
                                            <p:strVal val="1+#ppt_w/2"/>
                                          </p:val>
                                        </p:tav>
                                        <p:tav tm="100000">
                                          <p:val>
                                            <p:strVal val="#ppt_x"/>
                                          </p:val>
                                        </p:tav>
                                      </p:tavLst>
                                    </p:anim>
                                    <p:anim calcmode="lin" valueType="num">
                                      <p:cBhvr additive="base">
                                        <p:cTn id="8" dur="300" fill="hold"/>
                                        <p:tgtEl>
                                          <p:spTgt spid="45058"/>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45059"/>
                                        </p:tgtEl>
                                        <p:attrNameLst>
                                          <p:attrName>style.visibility</p:attrName>
                                        </p:attrNameLst>
                                      </p:cBhvr>
                                      <p:to>
                                        <p:strVal val="visible"/>
                                      </p:to>
                                    </p:set>
                                    <p:anim calcmode="lin" valueType="num">
                                      <p:cBhvr additive="base">
                                        <p:cTn id="13" dur="300" fill="hold"/>
                                        <p:tgtEl>
                                          <p:spTgt spid="45059"/>
                                        </p:tgtEl>
                                        <p:attrNameLst>
                                          <p:attrName>ppt_x</p:attrName>
                                        </p:attrNameLst>
                                      </p:cBhvr>
                                      <p:tavLst>
                                        <p:tav tm="0">
                                          <p:val>
                                            <p:strVal val="1+#ppt_w/2"/>
                                          </p:val>
                                        </p:tav>
                                        <p:tav tm="100000">
                                          <p:val>
                                            <p:strVal val="#ppt_x"/>
                                          </p:val>
                                        </p:tav>
                                      </p:tavLst>
                                    </p:anim>
                                    <p:anim calcmode="lin" valueType="num">
                                      <p:cBhvr additive="base">
                                        <p:cTn id="14" dur="300" fill="hold"/>
                                        <p:tgtEl>
                                          <p:spTgt spid="4505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autoUpdateAnimBg="0"/>
      <p:bldP spid="45059"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2"/>
          <p:cNvSpPr txBox="1">
            <a:spLocks noChangeArrowheads="1"/>
          </p:cNvSpPr>
          <p:nvPr/>
        </p:nvSpPr>
        <p:spPr bwMode="auto">
          <a:xfrm>
            <a:off x="533400" y="381000"/>
            <a:ext cx="8077200" cy="428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3. Aşağıdaki cümlelerin hangisinde bir anlatım bozukluğu vardır?</a:t>
            </a:r>
          </a:p>
          <a:p>
            <a:pPr algn="just">
              <a:spcBef>
                <a:spcPct val="50000"/>
              </a:spcBef>
            </a:pPr>
            <a:r>
              <a:rPr lang="tr-TR" altLang="tr-TR" sz="2200">
                <a:solidFill>
                  <a:srgbClr val="99CCFF"/>
                </a:solidFill>
              </a:rPr>
              <a:t>A) Burada tiyatro salonundan internet kafeye kadar birçok etkinlik bulunuyor.</a:t>
            </a:r>
          </a:p>
          <a:p>
            <a:pPr algn="just">
              <a:spcBef>
                <a:spcPct val="50000"/>
              </a:spcBef>
            </a:pPr>
            <a:r>
              <a:rPr lang="tr-TR" altLang="tr-TR" sz="2200">
                <a:solidFill>
                  <a:srgbClr val="99CCFF"/>
                </a:solidFill>
              </a:rPr>
              <a:t>B) Kentteki yaşam, öğretim kurumlarının sayısı arttıkça hareketleniyor.</a:t>
            </a:r>
          </a:p>
          <a:p>
            <a:pPr algn="just">
              <a:spcBef>
                <a:spcPct val="50000"/>
              </a:spcBef>
            </a:pPr>
            <a:r>
              <a:rPr lang="tr-TR" altLang="tr-TR" sz="2200">
                <a:solidFill>
                  <a:srgbClr val="99CCFF"/>
                </a:solidFill>
              </a:rPr>
              <a:t>C) Öğrencilerin sporla ilgili gereksinimlerinin karşılanması için girişimlerde bulunuluyor.</a:t>
            </a:r>
          </a:p>
          <a:p>
            <a:pPr algn="just">
              <a:spcBef>
                <a:spcPct val="50000"/>
              </a:spcBef>
            </a:pPr>
            <a:r>
              <a:rPr lang="tr-TR" altLang="tr-TR" sz="2200">
                <a:solidFill>
                  <a:srgbClr val="99CCFF"/>
                </a:solidFill>
              </a:rPr>
              <a:t>D) Kütüphaneden yararlanacak öğrencilerin önce kütüphaneye üye olmaları gerekiyor.</a:t>
            </a:r>
          </a:p>
          <a:p>
            <a:pPr algn="just">
              <a:spcBef>
                <a:spcPct val="50000"/>
              </a:spcBef>
            </a:pPr>
            <a:r>
              <a:rPr lang="tr-TR" altLang="tr-TR" sz="2200">
                <a:solidFill>
                  <a:srgbClr val="99CCFF"/>
                </a:solidFill>
              </a:rPr>
              <a:t>E) Bilimsel araştırma yapacaklara her türlü olanak sağlanıyor.</a:t>
            </a:r>
            <a:endParaRPr lang="tr-TR" altLang="tr-TR" sz="2200" b="1">
              <a:solidFill>
                <a:srgbClr val="99CCFF"/>
              </a:solidFill>
            </a:endParaRPr>
          </a:p>
        </p:txBody>
      </p:sp>
      <p:sp>
        <p:nvSpPr>
          <p:cNvPr id="46083" name="Text Box 3"/>
          <p:cNvSpPr txBox="1">
            <a:spLocks noChangeArrowheads="1"/>
          </p:cNvSpPr>
          <p:nvPr/>
        </p:nvSpPr>
        <p:spPr bwMode="auto">
          <a:xfrm>
            <a:off x="533400" y="4876800"/>
            <a:ext cx="65532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A şıkkı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46082"/>
                                        </p:tgtEl>
                                        <p:attrNameLst>
                                          <p:attrName>style.visibility</p:attrName>
                                        </p:attrNameLst>
                                      </p:cBhvr>
                                      <p:to>
                                        <p:strVal val="visible"/>
                                      </p:to>
                                    </p:set>
                                    <p:anim calcmode="lin" valueType="num">
                                      <p:cBhvr additive="base">
                                        <p:cTn id="7" dur="300" fill="hold"/>
                                        <p:tgtEl>
                                          <p:spTgt spid="46082"/>
                                        </p:tgtEl>
                                        <p:attrNameLst>
                                          <p:attrName>ppt_x</p:attrName>
                                        </p:attrNameLst>
                                      </p:cBhvr>
                                      <p:tavLst>
                                        <p:tav tm="0">
                                          <p:val>
                                            <p:strVal val="1+#ppt_w/2"/>
                                          </p:val>
                                        </p:tav>
                                        <p:tav tm="100000">
                                          <p:val>
                                            <p:strVal val="#ppt_x"/>
                                          </p:val>
                                        </p:tav>
                                      </p:tavLst>
                                    </p:anim>
                                    <p:anim calcmode="lin" valueType="num">
                                      <p:cBhvr additive="base">
                                        <p:cTn id="8" dur="300" fill="hold"/>
                                        <p:tgtEl>
                                          <p:spTgt spid="46082"/>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46083"/>
                                        </p:tgtEl>
                                        <p:attrNameLst>
                                          <p:attrName>style.visibility</p:attrName>
                                        </p:attrNameLst>
                                      </p:cBhvr>
                                      <p:to>
                                        <p:strVal val="visible"/>
                                      </p:to>
                                    </p:set>
                                    <p:anim calcmode="lin" valueType="num">
                                      <p:cBhvr additive="base">
                                        <p:cTn id="13" dur="300" fill="hold"/>
                                        <p:tgtEl>
                                          <p:spTgt spid="46083"/>
                                        </p:tgtEl>
                                        <p:attrNameLst>
                                          <p:attrName>ppt_x</p:attrName>
                                        </p:attrNameLst>
                                      </p:cBhvr>
                                      <p:tavLst>
                                        <p:tav tm="0">
                                          <p:val>
                                            <p:strVal val="1+#ppt_w/2"/>
                                          </p:val>
                                        </p:tav>
                                        <p:tav tm="100000">
                                          <p:val>
                                            <p:strVal val="#ppt_x"/>
                                          </p:val>
                                        </p:tav>
                                      </p:tavLst>
                                    </p:anim>
                                    <p:anim calcmode="lin" valueType="num">
                                      <p:cBhvr additive="base">
                                        <p:cTn id="14" dur="300" fill="hold"/>
                                        <p:tgtEl>
                                          <p:spTgt spid="4608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autoUpdateAnimBg="0"/>
      <p:bldP spid="46083"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p:cNvSpPr txBox="1">
            <a:spLocks noChangeArrowheads="1"/>
          </p:cNvSpPr>
          <p:nvPr/>
        </p:nvSpPr>
        <p:spPr bwMode="auto">
          <a:xfrm>
            <a:off x="533400" y="457200"/>
            <a:ext cx="8153400" cy="361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4. Aşağıdaki cümlelerin hangisinde bir anlatım bozukluğu vardır?</a:t>
            </a:r>
          </a:p>
          <a:p>
            <a:pPr algn="just">
              <a:spcBef>
                <a:spcPct val="50000"/>
              </a:spcBef>
            </a:pPr>
            <a:r>
              <a:rPr lang="tr-TR" altLang="tr-TR" sz="2200">
                <a:solidFill>
                  <a:srgbClr val="99CCFF"/>
                </a:solidFill>
              </a:rPr>
              <a:t>A) Gazetelerde bu tür haberlere hemen her gün rastlanıyor.</a:t>
            </a:r>
          </a:p>
          <a:p>
            <a:pPr algn="just">
              <a:spcBef>
                <a:spcPct val="50000"/>
              </a:spcBef>
            </a:pPr>
            <a:r>
              <a:rPr lang="tr-TR" altLang="tr-TR" sz="2200">
                <a:solidFill>
                  <a:srgbClr val="99CCFF"/>
                </a:solidFill>
              </a:rPr>
              <a:t>B) Yazar, yaşadıklarını etkili bir biçimde anlatmakta başarılı olamıyor.</a:t>
            </a:r>
          </a:p>
          <a:p>
            <a:pPr algn="just">
              <a:spcBef>
                <a:spcPct val="50000"/>
              </a:spcBef>
            </a:pPr>
            <a:r>
              <a:rPr lang="tr-TR" altLang="tr-TR" sz="2200">
                <a:solidFill>
                  <a:srgbClr val="99CCFF"/>
                </a:solidFill>
              </a:rPr>
              <a:t>C) Yemeğini erken yemesi gerektiği halde, hasta bu yasağa uymuyor.</a:t>
            </a:r>
          </a:p>
          <a:p>
            <a:pPr algn="just">
              <a:spcBef>
                <a:spcPct val="50000"/>
              </a:spcBef>
            </a:pPr>
            <a:r>
              <a:rPr lang="tr-TR" altLang="tr-TR" sz="2200">
                <a:solidFill>
                  <a:srgbClr val="99CCFF"/>
                </a:solidFill>
              </a:rPr>
              <a:t>D) Bu alandaki çalışmaların hala yeterli bir düzeye ulaşamadığı söyleniyor.</a:t>
            </a:r>
          </a:p>
          <a:p>
            <a:pPr algn="just">
              <a:spcBef>
                <a:spcPct val="50000"/>
              </a:spcBef>
            </a:pPr>
            <a:r>
              <a:rPr lang="tr-TR" altLang="tr-TR" sz="2200">
                <a:solidFill>
                  <a:srgbClr val="99CCFF"/>
                </a:solidFill>
              </a:rPr>
              <a:t>E) Trafikle ilgili sorunların çözümü için, geniş kapsamlı bir toplantı düzenleniyor.</a:t>
            </a:r>
            <a:endParaRPr lang="tr-TR" altLang="tr-TR" sz="2200" b="1">
              <a:solidFill>
                <a:srgbClr val="99CCFF"/>
              </a:solidFill>
            </a:endParaRPr>
          </a:p>
        </p:txBody>
      </p:sp>
      <p:sp>
        <p:nvSpPr>
          <p:cNvPr id="47107" name="Text Box 3"/>
          <p:cNvSpPr txBox="1">
            <a:spLocks noChangeArrowheads="1"/>
          </p:cNvSpPr>
          <p:nvPr/>
        </p:nvSpPr>
        <p:spPr bwMode="auto">
          <a:xfrm>
            <a:off x="609600" y="4419600"/>
            <a:ext cx="46482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C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47106"/>
                                        </p:tgtEl>
                                        <p:attrNameLst>
                                          <p:attrName>style.visibility</p:attrName>
                                        </p:attrNameLst>
                                      </p:cBhvr>
                                      <p:to>
                                        <p:strVal val="visible"/>
                                      </p:to>
                                    </p:set>
                                    <p:anim calcmode="lin" valueType="num">
                                      <p:cBhvr additive="base">
                                        <p:cTn id="7" dur="300" fill="hold"/>
                                        <p:tgtEl>
                                          <p:spTgt spid="47106"/>
                                        </p:tgtEl>
                                        <p:attrNameLst>
                                          <p:attrName>ppt_x</p:attrName>
                                        </p:attrNameLst>
                                      </p:cBhvr>
                                      <p:tavLst>
                                        <p:tav tm="0">
                                          <p:val>
                                            <p:strVal val="1+#ppt_w/2"/>
                                          </p:val>
                                        </p:tav>
                                        <p:tav tm="100000">
                                          <p:val>
                                            <p:strVal val="#ppt_x"/>
                                          </p:val>
                                        </p:tav>
                                      </p:tavLst>
                                    </p:anim>
                                    <p:anim calcmode="lin" valueType="num">
                                      <p:cBhvr additive="base">
                                        <p:cTn id="8" dur="300" fill="hold"/>
                                        <p:tgtEl>
                                          <p:spTgt spid="47106"/>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47107"/>
                                        </p:tgtEl>
                                        <p:attrNameLst>
                                          <p:attrName>style.visibility</p:attrName>
                                        </p:attrNameLst>
                                      </p:cBhvr>
                                      <p:to>
                                        <p:strVal val="visible"/>
                                      </p:to>
                                    </p:set>
                                    <p:anim calcmode="lin" valueType="num">
                                      <p:cBhvr additive="base">
                                        <p:cTn id="13" dur="300" fill="hold"/>
                                        <p:tgtEl>
                                          <p:spTgt spid="47107"/>
                                        </p:tgtEl>
                                        <p:attrNameLst>
                                          <p:attrName>ppt_x</p:attrName>
                                        </p:attrNameLst>
                                      </p:cBhvr>
                                      <p:tavLst>
                                        <p:tav tm="0">
                                          <p:val>
                                            <p:strVal val="1+#ppt_w/2"/>
                                          </p:val>
                                        </p:tav>
                                        <p:tav tm="100000">
                                          <p:val>
                                            <p:strVal val="#ppt_x"/>
                                          </p:val>
                                        </p:tav>
                                      </p:tavLst>
                                    </p:anim>
                                    <p:anim calcmode="lin" valueType="num">
                                      <p:cBhvr additive="base">
                                        <p:cTn id="14" dur="300" fill="hold"/>
                                        <p:tgtEl>
                                          <p:spTgt spid="4710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autoUpdateAnimBg="0"/>
      <p:bldP spid="47107"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2"/>
          <p:cNvSpPr txBox="1">
            <a:spLocks noChangeArrowheads="1"/>
          </p:cNvSpPr>
          <p:nvPr/>
        </p:nvSpPr>
        <p:spPr bwMode="auto">
          <a:xfrm>
            <a:off x="533400" y="533400"/>
            <a:ext cx="8077200" cy="411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b="1">
                <a:solidFill>
                  <a:srgbClr val="99CCFF"/>
                </a:solidFill>
              </a:rPr>
              <a:t>5. </a:t>
            </a:r>
            <a:r>
              <a:rPr lang="tr-TR" altLang="tr-TR" sz="2200">
                <a:solidFill>
                  <a:srgbClr val="99CCFF"/>
                </a:solidFill>
              </a:rPr>
              <a:t>Hiç kimse ona gerçeği anlatmamış; onu yalan yanlış sözlerle oyalamıştı.</a:t>
            </a:r>
          </a:p>
          <a:p>
            <a:pPr algn="just">
              <a:spcBef>
                <a:spcPct val="50000"/>
              </a:spcBef>
            </a:pPr>
            <a:r>
              <a:rPr lang="tr-TR" altLang="tr-TR" sz="2200" b="1">
                <a:solidFill>
                  <a:srgbClr val="99CCFF"/>
                </a:solidFill>
              </a:rPr>
              <a:t>Bu cümledeki anlatım bozukluğu aşağıdaki değişikliklerden hangisiyle giderilebilir?</a:t>
            </a:r>
          </a:p>
          <a:p>
            <a:pPr algn="just">
              <a:spcBef>
                <a:spcPct val="50000"/>
              </a:spcBef>
            </a:pPr>
            <a:r>
              <a:rPr lang="tr-TR" altLang="tr-TR" sz="2200">
                <a:solidFill>
                  <a:srgbClr val="99CCFF"/>
                </a:solidFill>
              </a:rPr>
              <a:t>A) “gerçeği” terine “doğruyu” sözcüğü getirilerek</a:t>
            </a:r>
          </a:p>
          <a:p>
            <a:pPr algn="just">
              <a:spcBef>
                <a:spcPct val="50000"/>
              </a:spcBef>
            </a:pPr>
            <a:r>
              <a:rPr lang="tr-TR" altLang="tr-TR" sz="2200">
                <a:solidFill>
                  <a:srgbClr val="99CCFF"/>
                </a:solidFill>
              </a:rPr>
              <a:t>B) “anlatmamış”tan sonra “herkes” sözcüğü getirilerek</a:t>
            </a:r>
          </a:p>
          <a:p>
            <a:pPr algn="just">
              <a:spcBef>
                <a:spcPct val="50000"/>
              </a:spcBef>
            </a:pPr>
            <a:r>
              <a:rPr lang="tr-TR" altLang="tr-TR" sz="2200">
                <a:solidFill>
                  <a:srgbClr val="99CCFF"/>
                </a:solidFill>
              </a:rPr>
              <a:t>C) “anlatmamış” yerine “söylememiş” sözcüğü getirilerek</a:t>
            </a:r>
          </a:p>
          <a:p>
            <a:pPr algn="just">
              <a:spcBef>
                <a:spcPct val="50000"/>
              </a:spcBef>
            </a:pPr>
            <a:r>
              <a:rPr lang="tr-TR" altLang="tr-TR" sz="2200">
                <a:solidFill>
                  <a:srgbClr val="99CCFF"/>
                </a:solidFill>
              </a:rPr>
              <a:t>D) “onu” sözcüğü atılarak</a:t>
            </a:r>
          </a:p>
          <a:p>
            <a:pPr algn="just">
              <a:spcBef>
                <a:spcPct val="50000"/>
              </a:spcBef>
            </a:pPr>
            <a:r>
              <a:rPr lang="tr-TR" altLang="tr-TR" sz="2200">
                <a:solidFill>
                  <a:srgbClr val="99CCFF"/>
                </a:solidFill>
              </a:rPr>
              <a:t>E) “oyalamıştı” yerine “kandırmıştı” sözcüğü getirilerek</a:t>
            </a:r>
            <a:endParaRPr lang="tr-TR" altLang="tr-TR" sz="2200" b="1">
              <a:solidFill>
                <a:srgbClr val="99CCFF"/>
              </a:solidFill>
            </a:endParaRPr>
          </a:p>
        </p:txBody>
      </p:sp>
      <p:sp>
        <p:nvSpPr>
          <p:cNvPr id="48131" name="Text Box 3"/>
          <p:cNvSpPr txBox="1">
            <a:spLocks noChangeArrowheads="1"/>
          </p:cNvSpPr>
          <p:nvPr/>
        </p:nvSpPr>
        <p:spPr bwMode="auto">
          <a:xfrm>
            <a:off x="533400" y="4953000"/>
            <a:ext cx="40386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rPr>
              <a:t>Doğru cevap : B şıkkı</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48130"/>
                                        </p:tgtEl>
                                        <p:attrNameLst>
                                          <p:attrName>style.visibility</p:attrName>
                                        </p:attrNameLst>
                                      </p:cBhvr>
                                      <p:to>
                                        <p:strVal val="visible"/>
                                      </p:to>
                                    </p:set>
                                    <p:anim calcmode="lin" valueType="num">
                                      <p:cBhvr additive="base">
                                        <p:cTn id="7" dur="300" fill="hold"/>
                                        <p:tgtEl>
                                          <p:spTgt spid="48130"/>
                                        </p:tgtEl>
                                        <p:attrNameLst>
                                          <p:attrName>ppt_x</p:attrName>
                                        </p:attrNameLst>
                                      </p:cBhvr>
                                      <p:tavLst>
                                        <p:tav tm="0">
                                          <p:val>
                                            <p:strVal val="1+#ppt_w/2"/>
                                          </p:val>
                                        </p:tav>
                                        <p:tav tm="100000">
                                          <p:val>
                                            <p:strVal val="#ppt_x"/>
                                          </p:val>
                                        </p:tav>
                                      </p:tavLst>
                                    </p:anim>
                                    <p:anim calcmode="lin" valueType="num">
                                      <p:cBhvr additive="base">
                                        <p:cTn id="8" dur="300" fill="hold"/>
                                        <p:tgtEl>
                                          <p:spTgt spid="48130"/>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48131"/>
                                        </p:tgtEl>
                                        <p:attrNameLst>
                                          <p:attrName>style.visibility</p:attrName>
                                        </p:attrNameLst>
                                      </p:cBhvr>
                                      <p:to>
                                        <p:strVal val="visible"/>
                                      </p:to>
                                    </p:set>
                                    <p:anim calcmode="lin" valueType="num">
                                      <p:cBhvr additive="base">
                                        <p:cTn id="13" dur="300" fill="hold"/>
                                        <p:tgtEl>
                                          <p:spTgt spid="48131"/>
                                        </p:tgtEl>
                                        <p:attrNameLst>
                                          <p:attrName>ppt_x</p:attrName>
                                        </p:attrNameLst>
                                      </p:cBhvr>
                                      <p:tavLst>
                                        <p:tav tm="0">
                                          <p:val>
                                            <p:strVal val="1+#ppt_w/2"/>
                                          </p:val>
                                        </p:tav>
                                        <p:tav tm="100000">
                                          <p:val>
                                            <p:strVal val="#ppt_x"/>
                                          </p:val>
                                        </p:tav>
                                      </p:tavLst>
                                    </p:anim>
                                    <p:anim calcmode="lin" valueType="num">
                                      <p:cBhvr additive="base">
                                        <p:cTn id="14" dur="300" fill="hold"/>
                                        <p:tgtEl>
                                          <p:spTgt spid="4813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utoUpdateAnimBg="0"/>
      <p:bldP spid="48131"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381000" y="381000"/>
            <a:ext cx="8382000" cy="545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tr-TR" altLang="tr-TR" sz="2200" b="1">
                <a:solidFill>
                  <a:srgbClr val="99CCFF"/>
                </a:solidFill>
              </a:rPr>
              <a:t> </a:t>
            </a:r>
            <a:r>
              <a:rPr lang="tr-TR" altLang="tr-TR" sz="2200" b="1" u="sng">
                <a:solidFill>
                  <a:srgbClr val="99CCFF"/>
                </a:solidFill>
              </a:rPr>
              <a:t>2-) Fazlalık</a:t>
            </a:r>
            <a:r>
              <a:rPr lang="tr-TR" altLang="tr-TR" sz="2200" b="1">
                <a:solidFill>
                  <a:srgbClr val="99CCFF"/>
                </a:solidFill>
              </a:rPr>
              <a:t> :</a:t>
            </a:r>
            <a:r>
              <a:rPr lang="tr-TR" altLang="tr-TR" sz="2200">
                <a:solidFill>
                  <a:srgbClr val="99CCFF"/>
                </a:solidFill>
              </a:rPr>
              <a:t> Cümlede bazı eklerin, kelime veya kelime gruplarının lüzumsuz olarak kullanılmasıdır. </a:t>
            </a:r>
          </a:p>
          <a:p>
            <a:pPr algn="just"/>
            <a:endParaRPr lang="tr-TR" altLang="tr-TR" sz="2200">
              <a:solidFill>
                <a:srgbClr val="99CCFF"/>
              </a:solidFill>
            </a:endParaRPr>
          </a:p>
          <a:p>
            <a:pPr algn="just"/>
            <a:r>
              <a:rPr lang="tr-TR" altLang="tr-TR" sz="2200">
                <a:solidFill>
                  <a:srgbClr val="99CCFF"/>
                </a:solidFill>
              </a:rPr>
              <a:t>“Öğrenciler arasındaki mevcut ikilik büyüyor.” (Öğrenciler arasındaki ikilik büyüyor.) </a:t>
            </a:r>
          </a:p>
          <a:p>
            <a:pPr algn="just"/>
            <a:endParaRPr lang="tr-TR" altLang="tr-TR" sz="2200">
              <a:solidFill>
                <a:srgbClr val="99CCFF"/>
              </a:solidFill>
            </a:endParaRPr>
          </a:p>
          <a:p>
            <a:pPr algn="just"/>
            <a:r>
              <a:rPr lang="tr-TR" altLang="tr-TR" sz="2200">
                <a:solidFill>
                  <a:srgbClr val="99CCFF"/>
                </a:solidFill>
              </a:rPr>
              <a:t>“Haksız yere uğradığı iftiraya kurban gitti.” ( İftiraya kurban gitti. ) </a:t>
            </a:r>
          </a:p>
          <a:p>
            <a:pPr algn="l"/>
            <a:endParaRPr lang="tr-TR" altLang="tr-TR" sz="2200" b="1" u="sng">
              <a:solidFill>
                <a:srgbClr val="99CCFF"/>
              </a:solidFill>
            </a:endParaRPr>
          </a:p>
          <a:p>
            <a:pPr algn="just"/>
            <a:r>
              <a:rPr lang="tr-TR" altLang="tr-TR" sz="2200" b="1">
                <a:solidFill>
                  <a:srgbClr val="99CCFF"/>
                </a:solidFill>
              </a:rPr>
              <a:t> </a:t>
            </a:r>
            <a:r>
              <a:rPr lang="tr-TR" altLang="tr-TR" sz="2200" b="1" u="sng">
                <a:solidFill>
                  <a:srgbClr val="99CCFF"/>
                </a:solidFill>
              </a:rPr>
              <a:t>3-) Sıra yanlışlığı</a:t>
            </a:r>
            <a:r>
              <a:rPr lang="tr-TR" altLang="tr-TR" sz="2200" b="1">
                <a:solidFill>
                  <a:srgbClr val="99CCFF"/>
                </a:solidFill>
              </a:rPr>
              <a:t> : </a:t>
            </a:r>
            <a:r>
              <a:rPr lang="tr-TR" altLang="tr-TR" sz="2200">
                <a:solidFill>
                  <a:srgbClr val="99CCFF"/>
                </a:solidFill>
              </a:rPr>
              <a:t>Bir cümlede önce gelmesi gereken unsurların sonra, sonra gelmesi gereken unsurların da önce bulunmasıdır. Buna takdim tehir yanlışı denir.</a:t>
            </a:r>
            <a:endParaRPr lang="tr-TR" altLang="tr-TR" sz="2200" b="1">
              <a:solidFill>
                <a:srgbClr val="99CCFF"/>
              </a:solidFill>
            </a:endParaRPr>
          </a:p>
          <a:p>
            <a:pPr algn="just"/>
            <a:endParaRPr lang="tr-TR" altLang="tr-TR" sz="2200">
              <a:solidFill>
                <a:srgbClr val="99CCFF"/>
              </a:solidFill>
            </a:endParaRPr>
          </a:p>
          <a:p>
            <a:pPr algn="just"/>
            <a:r>
              <a:rPr lang="tr-TR" altLang="tr-TR" sz="2200">
                <a:solidFill>
                  <a:srgbClr val="99CCFF"/>
                </a:solidFill>
              </a:rPr>
              <a:t>“Yüzme, en iyi denizde öğrenilir.” ( En iyi yüzme denizde öğrenilir. ) </a:t>
            </a:r>
          </a:p>
          <a:p>
            <a:pPr algn="just"/>
            <a:endParaRPr lang="tr-TR" altLang="tr-TR" sz="2200">
              <a:solidFill>
                <a:srgbClr val="99CCFF"/>
              </a:solidFill>
            </a:endParaRPr>
          </a:p>
          <a:p>
            <a:pPr algn="just"/>
            <a:r>
              <a:rPr lang="tr-TR" altLang="tr-TR" sz="2200">
                <a:solidFill>
                  <a:srgbClr val="99CCFF"/>
                </a:solidFill>
              </a:rPr>
              <a:t>“Yapılan oylamada önerge 235’e karşı 17 oyla reddedilmiştir.” (Yapılan oylamada önerge 17’ye karşı 235 oyla reddedilmiştir. ) </a:t>
            </a:r>
            <a:endParaRPr lang="tr-TR" altLang="tr-TR" sz="240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9218">
                                            <p:txEl>
                                              <p:pRg st="0" end="0"/>
                                            </p:txEl>
                                          </p:spTgt>
                                        </p:tgtEl>
                                        <p:attrNameLst>
                                          <p:attrName>style.visibility</p:attrName>
                                        </p:attrNameLst>
                                      </p:cBhvr>
                                      <p:to>
                                        <p:strVal val="visible"/>
                                      </p:to>
                                    </p:set>
                                    <p:anim calcmode="lin" valueType="num">
                                      <p:cBhvr additive="base">
                                        <p:cTn id="7" dur="300" fill="hold"/>
                                        <p:tgtEl>
                                          <p:spTgt spid="9218">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9218">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9218">
                                            <p:txEl>
                                              <p:pRg st="2" end="2"/>
                                            </p:txEl>
                                          </p:spTgt>
                                        </p:tgtEl>
                                        <p:attrNameLst>
                                          <p:attrName>style.visibility</p:attrName>
                                        </p:attrNameLst>
                                      </p:cBhvr>
                                      <p:to>
                                        <p:strVal val="visible"/>
                                      </p:to>
                                    </p:set>
                                    <p:anim calcmode="lin" valueType="num">
                                      <p:cBhvr additive="base">
                                        <p:cTn id="13" dur="300" fill="hold"/>
                                        <p:tgtEl>
                                          <p:spTgt spid="9218">
                                            <p:txEl>
                                              <p:pRg st="2" end="2"/>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9218">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9218">
                                            <p:txEl>
                                              <p:pRg st="4" end="4"/>
                                            </p:txEl>
                                          </p:spTgt>
                                        </p:tgtEl>
                                        <p:attrNameLst>
                                          <p:attrName>style.visibility</p:attrName>
                                        </p:attrNameLst>
                                      </p:cBhvr>
                                      <p:to>
                                        <p:strVal val="visible"/>
                                      </p:to>
                                    </p:set>
                                    <p:anim calcmode="lin" valueType="num">
                                      <p:cBhvr additive="base">
                                        <p:cTn id="19" dur="300" fill="hold"/>
                                        <p:tgtEl>
                                          <p:spTgt spid="9218">
                                            <p:txEl>
                                              <p:pRg st="4" end="4"/>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9218">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wd">
                                    <p:tmPct val="100000"/>
                                  </p:iterate>
                                  <p:childTnLst>
                                    <p:set>
                                      <p:cBhvr>
                                        <p:cTn id="24" dur="1" fill="hold">
                                          <p:stCondLst>
                                            <p:cond delay="0"/>
                                          </p:stCondLst>
                                        </p:cTn>
                                        <p:tgtEl>
                                          <p:spTgt spid="9218">
                                            <p:txEl>
                                              <p:pRg st="6" end="6"/>
                                            </p:txEl>
                                          </p:spTgt>
                                        </p:tgtEl>
                                        <p:attrNameLst>
                                          <p:attrName>style.visibility</p:attrName>
                                        </p:attrNameLst>
                                      </p:cBhvr>
                                      <p:to>
                                        <p:strVal val="visible"/>
                                      </p:to>
                                    </p:set>
                                    <p:anim calcmode="lin" valueType="num">
                                      <p:cBhvr additive="base">
                                        <p:cTn id="25" dur="300" fill="hold"/>
                                        <p:tgtEl>
                                          <p:spTgt spid="9218">
                                            <p:txEl>
                                              <p:pRg st="6" end="6"/>
                                            </p:txEl>
                                          </p:spTgt>
                                        </p:tgtEl>
                                        <p:attrNameLst>
                                          <p:attrName>ppt_x</p:attrName>
                                        </p:attrNameLst>
                                      </p:cBhvr>
                                      <p:tavLst>
                                        <p:tav tm="0">
                                          <p:val>
                                            <p:strVal val="1+#ppt_w/2"/>
                                          </p:val>
                                        </p:tav>
                                        <p:tav tm="100000">
                                          <p:val>
                                            <p:strVal val="#ppt_x"/>
                                          </p:val>
                                        </p:tav>
                                      </p:tavLst>
                                    </p:anim>
                                    <p:anim calcmode="lin" valueType="num">
                                      <p:cBhvr additive="base">
                                        <p:cTn id="26" dur="300" fill="hold"/>
                                        <p:tgtEl>
                                          <p:spTgt spid="9218">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iterate type="wd">
                                    <p:tmPct val="100000"/>
                                  </p:iterate>
                                  <p:childTnLst>
                                    <p:set>
                                      <p:cBhvr>
                                        <p:cTn id="30" dur="1" fill="hold">
                                          <p:stCondLst>
                                            <p:cond delay="0"/>
                                          </p:stCondLst>
                                        </p:cTn>
                                        <p:tgtEl>
                                          <p:spTgt spid="9218">
                                            <p:txEl>
                                              <p:pRg st="8" end="8"/>
                                            </p:txEl>
                                          </p:spTgt>
                                        </p:tgtEl>
                                        <p:attrNameLst>
                                          <p:attrName>style.visibility</p:attrName>
                                        </p:attrNameLst>
                                      </p:cBhvr>
                                      <p:to>
                                        <p:strVal val="visible"/>
                                      </p:to>
                                    </p:set>
                                    <p:anim calcmode="lin" valueType="num">
                                      <p:cBhvr additive="base">
                                        <p:cTn id="31" dur="300" fill="hold"/>
                                        <p:tgtEl>
                                          <p:spTgt spid="9218">
                                            <p:txEl>
                                              <p:pRg st="8" end="8"/>
                                            </p:txEl>
                                          </p:spTgt>
                                        </p:tgtEl>
                                        <p:attrNameLst>
                                          <p:attrName>ppt_x</p:attrName>
                                        </p:attrNameLst>
                                      </p:cBhvr>
                                      <p:tavLst>
                                        <p:tav tm="0">
                                          <p:val>
                                            <p:strVal val="1+#ppt_w/2"/>
                                          </p:val>
                                        </p:tav>
                                        <p:tav tm="100000">
                                          <p:val>
                                            <p:strVal val="#ppt_x"/>
                                          </p:val>
                                        </p:tav>
                                      </p:tavLst>
                                    </p:anim>
                                    <p:anim calcmode="lin" valueType="num">
                                      <p:cBhvr additive="base">
                                        <p:cTn id="32" dur="300" fill="hold"/>
                                        <p:tgtEl>
                                          <p:spTgt spid="9218">
                                            <p:txEl>
                                              <p:pRg st="8" end="8"/>
                                            </p:txEl>
                                          </p:spTgt>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3" fill="hold" grpId="0" nodeType="clickEffect">
                                  <p:stCondLst>
                                    <p:cond delay="0"/>
                                  </p:stCondLst>
                                  <p:iterate type="wd">
                                    <p:tmPct val="100000"/>
                                  </p:iterate>
                                  <p:childTnLst>
                                    <p:set>
                                      <p:cBhvr>
                                        <p:cTn id="36" dur="1" fill="hold">
                                          <p:stCondLst>
                                            <p:cond delay="0"/>
                                          </p:stCondLst>
                                        </p:cTn>
                                        <p:tgtEl>
                                          <p:spTgt spid="9218">
                                            <p:txEl>
                                              <p:pRg st="10" end="10"/>
                                            </p:txEl>
                                          </p:spTgt>
                                        </p:tgtEl>
                                        <p:attrNameLst>
                                          <p:attrName>style.visibility</p:attrName>
                                        </p:attrNameLst>
                                      </p:cBhvr>
                                      <p:to>
                                        <p:strVal val="visible"/>
                                      </p:to>
                                    </p:set>
                                    <p:anim calcmode="lin" valueType="num">
                                      <p:cBhvr additive="base">
                                        <p:cTn id="37" dur="300" fill="hold"/>
                                        <p:tgtEl>
                                          <p:spTgt spid="9218">
                                            <p:txEl>
                                              <p:pRg st="10" end="10"/>
                                            </p:txEl>
                                          </p:spTgt>
                                        </p:tgtEl>
                                        <p:attrNameLst>
                                          <p:attrName>ppt_x</p:attrName>
                                        </p:attrNameLst>
                                      </p:cBhvr>
                                      <p:tavLst>
                                        <p:tav tm="0">
                                          <p:val>
                                            <p:strVal val="1+#ppt_w/2"/>
                                          </p:val>
                                        </p:tav>
                                        <p:tav tm="100000">
                                          <p:val>
                                            <p:strVal val="#ppt_x"/>
                                          </p:val>
                                        </p:tav>
                                      </p:tavLst>
                                    </p:anim>
                                    <p:anim calcmode="lin" valueType="num">
                                      <p:cBhvr additive="base">
                                        <p:cTn id="38" dur="300" fill="hold"/>
                                        <p:tgtEl>
                                          <p:spTgt spid="9218">
                                            <p:txEl>
                                              <p:pRg st="10" end="1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WordArt 2"/>
          <p:cNvSpPr>
            <a:spLocks noChangeArrowheads="1" noChangeShapeType="1" noTextEdit="1"/>
          </p:cNvSpPr>
          <p:nvPr/>
        </p:nvSpPr>
        <p:spPr bwMode="auto">
          <a:xfrm>
            <a:off x="533400" y="762000"/>
            <a:ext cx="8001000" cy="5105400"/>
          </a:xfrm>
          <a:prstGeom prst="rect">
            <a:avLst/>
          </a:prstGeom>
        </p:spPr>
        <p:txBody>
          <a:bodyPr wrap="none" fromWordArt="1">
            <a:prstTxWarp prst="textPlain">
              <a:avLst>
                <a:gd name="adj" fmla="val 50000"/>
              </a:avLst>
            </a:prstTxWarp>
          </a:bodyPr>
          <a:lstStyle/>
          <a:p>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panose="020B0A04020102020204" pitchFamily="34" charset="0"/>
              </a:rPr>
              <a:t>MEDYADA, SANATTA VE </a:t>
            </a:r>
          </a:p>
          <a:p>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panose="020B0A04020102020204" pitchFamily="34" charset="0"/>
              </a:rPr>
              <a:t>GÜNLÜK YAŞAMDA</a:t>
            </a:r>
          </a:p>
          <a:p>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panose="020B0A04020102020204" pitchFamily="34" charset="0"/>
              </a:rPr>
              <a:t>YAPILAN DİL YANLIŞLARI VE</a:t>
            </a:r>
          </a:p>
          <a:p>
            <a:r>
              <a:rPr lang="tr-TR" sz="3600" kern="10">
                <a:ln w="12700">
                  <a:solidFill>
                    <a:srgbClr val="3333CC"/>
                  </a:solidFill>
                  <a:round/>
                  <a:headEnd/>
                  <a:tailEnd/>
                </a:ln>
                <a:solidFill>
                  <a:srgbClr val="B2B2B2">
                    <a:alpha val="50000"/>
                  </a:srgbClr>
                </a:solidFill>
                <a:effectLst>
                  <a:outerShdw dist="45791" dir="2021404" algn="ctr" rotWithShape="0">
                    <a:srgbClr val="9999FF"/>
                  </a:outerShdw>
                </a:effectLst>
                <a:latin typeface="Arial Black" panose="020B0A04020102020204" pitchFamily="34" charset="0"/>
              </a:rPr>
              <a:t>ANLATIM BOZUKLUKLARI</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49154"/>
                                        </p:tgtEl>
                                        <p:attrNameLst>
                                          <p:attrName>style.visibility</p:attrName>
                                        </p:attrNameLst>
                                      </p:cBhvr>
                                      <p:to>
                                        <p:strVal val="visible"/>
                                      </p:to>
                                    </p:set>
                                    <p:anim calcmode="lin" valueType="num">
                                      <p:cBhvr>
                                        <p:cTn id="7" dur="1000" fill="hold"/>
                                        <p:tgtEl>
                                          <p:spTgt spid="49154"/>
                                        </p:tgtEl>
                                        <p:attrNameLst>
                                          <p:attrName>ppt_w</p:attrName>
                                        </p:attrNameLst>
                                      </p:cBhvr>
                                      <p:tavLst>
                                        <p:tav tm="0">
                                          <p:val>
                                            <p:fltVal val="0"/>
                                          </p:val>
                                        </p:tav>
                                        <p:tav tm="100000">
                                          <p:val>
                                            <p:strVal val="#ppt_w"/>
                                          </p:val>
                                        </p:tav>
                                      </p:tavLst>
                                    </p:anim>
                                    <p:anim calcmode="lin" valueType="num">
                                      <p:cBhvr>
                                        <p:cTn id="8" dur="1000" fill="hold"/>
                                        <p:tgtEl>
                                          <p:spTgt spid="49154"/>
                                        </p:tgtEl>
                                        <p:attrNameLst>
                                          <p:attrName>ppt_h</p:attrName>
                                        </p:attrNameLst>
                                      </p:cBhvr>
                                      <p:tavLst>
                                        <p:tav tm="0">
                                          <p:val>
                                            <p:fltVal val="0"/>
                                          </p:val>
                                        </p:tav>
                                        <p:tav tm="100000">
                                          <p:val>
                                            <p:strVal val="#ppt_h"/>
                                          </p:val>
                                        </p:tav>
                                      </p:tavLst>
                                    </p:anim>
                                    <p:anim calcmode="lin" valueType="num">
                                      <p:cBhvr>
                                        <p:cTn id="9" dur="1000" fill="hold"/>
                                        <p:tgtEl>
                                          <p:spTgt spid="4915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915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p:cNvSpPr txBox="1">
            <a:spLocks noChangeArrowheads="1"/>
          </p:cNvSpPr>
          <p:nvPr/>
        </p:nvSpPr>
        <p:spPr bwMode="auto">
          <a:xfrm>
            <a:off x="533400" y="457200"/>
            <a:ext cx="8153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endParaRPr lang="tr-TR" altLang="tr-TR" sz="2200" b="1">
              <a:solidFill>
                <a:srgbClr val="99CCFF"/>
              </a:solidFill>
            </a:endParaRPr>
          </a:p>
        </p:txBody>
      </p:sp>
      <p:sp>
        <p:nvSpPr>
          <p:cNvPr id="50179" name="Text Box 3"/>
          <p:cNvSpPr txBox="1">
            <a:spLocks noChangeArrowheads="1"/>
          </p:cNvSpPr>
          <p:nvPr/>
        </p:nvSpPr>
        <p:spPr bwMode="auto">
          <a:xfrm>
            <a:off x="457200" y="381000"/>
            <a:ext cx="8229600" cy="571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tr-TR" altLang="tr-TR" sz="2200">
                <a:solidFill>
                  <a:srgbClr val="99CCFF"/>
                </a:solidFill>
              </a:rPr>
              <a:t>“..meslektaşlarımız </a:t>
            </a:r>
            <a:r>
              <a:rPr lang="tr-TR" altLang="tr-TR" sz="2200" i="1">
                <a:solidFill>
                  <a:srgbClr val="99CCFF"/>
                </a:solidFill>
              </a:rPr>
              <a:t>dâhi </a:t>
            </a:r>
            <a:r>
              <a:rPr lang="tr-TR" altLang="tr-TR" sz="2200">
                <a:solidFill>
                  <a:srgbClr val="99CCFF"/>
                </a:solidFill>
              </a:rPr>
              <a:t>olsa..” Etv, Günün Yorumu, 23.06.1999, 21:25</a:t>
            </a:r>
          </a:p>
          <a:p>
            <a:pPr algn="just"/>
            <a:r>
              <a:rPr lang="tr-TR" altLang="tr-TR" sz="2200">
                <a:solidFill>
                  <a:srgbClr val="99CCFF"/>
                </a:solidFill>
              </a:rPr>
              <a:t>  Bu cümlede </a:t>
            </a:r>
            <a:r>
              <a:rPr lang="tr-TR" altLang="tr-TR" sz="2200" b="1">
                <a:solidFill>
                  <a:srgbClr val="99CCFF"/>
                </a:solidFill>
              </a:rPr>
              <a:t>dahi</a:t>
            </a:r>
            <a:r>
              <a:rPr lang="tr-TR" altLang="tr-TR" sz="2200">
                <a:solidFill>
                  <a:srgbClr val="99CCFF"/>
                </a:solidFill>
              </a:rPr>
              <a:t> şeklinde kullanılması gereken, ‘bile’ anlamına gelen kelimenin, </a:t>
            </a:r>
            <a:r>
              <a:rPr lang="tr-TR" altLang="tr-TR" sz="2200" b="1">
                <a:solidFill>
                  <a:srgbClr val="99CCFF"/>
                </a:solidFill>
              </a:rPr>
              <a:t>dâhi </a:t>
            </a:r>
            <a:r>
              <a:rPr lang="tr-TR" altLang="tr-TR" sz="2200">
                <a:solidFill>
                  <a:srgbClr val="99CCFF"/>
                </a:solidFill>
              </a:rPr>
              <a:t>şeklinde kullanılmasıyla cümleden ‘uzman ya da üstün zekalı’ anlamı çıkmaktadır.</a:t>
            </a:r>
          </a:p>
          <a:p>
            <a:pPr algn="just">
              <a:lnSpc>
                <a:spcPct val="128000"/>
              </a:lnSpc>
            </a:pPr>
            <a:endParaRPr lang="tr-TR" altLang="tr-TR" sz="2200">
              <a:solidFill>
                <a:srgbClr val="99CCFF"/>
              </a:solidFill>
            </a:endParaRPr>
          </a:p>
          <a:p>
            <a:pPr algn="just">
              <a:lnSpc>
                <a:spcPct val="128000"/>
              </a:lnSpc>
            </a:pPr>
            <a:r>
              <a:rPr lang="tr-TR" altLang="tr-TR" sz="2200">
                <a:solidFill>
                  <a:srgbClr val="99CCFF"/>
                </a:solidFill>
              </a:rPr>
              <a:t>“Çünkü sana yaptıkları için nasıl teşekkür edeceğimi</a:t>
            </a:r>
            <a:r>
              <a:rPr lang="tr-TR" altLang="tr-TR" sz="2200" i="1">
                <a:solidFill>
                  <a:srgbClr val="99CCFF"/>
                </a:solidFill>
              </a:rPr>
              <a:t> bulamadım.</a:t>
            </a:r>
            <a:r>
              <a:rPr lang="tr-TR" altLang="tr-TR" sz="2200">
                <a:solidFill>
                  <a:srgbClr val="99CCFF"/>
                </a:solidFill>
              </a:rPr>
              <a:t>” SHOW, Dizi: Cesur ve Güzel, 02.07.1955, 17:29</a:t>
            </a:r>
          </a:p>
          <a:p>
            <a:pPr algn="just">
              <a:lnSpc>
                <a:spcPct val="128000"/>
              </a:lnSpc>
            </a:pPr>
            <a:r>
              <a:rPr lang="tr-TR" altLang="tr-TR" sz="2200">
                <a:solidFill>
                  <a:srgbClr val="99CCFF"/>
                </a:solidFill>
              </a:rPr>
              <a:t>  Bu cümlede de ‘bilemedim’ kelimesi yerine ‘bulamadım’ kelimesi kullanılarak bir dil yanlışlığı yapılmıştır. </a:t>
            </a:r>
          </a:p>
          <a:p>
            <a:pPr algn="just">
              <a:lnSpc>
                <a:spcPct val="128000"/>
              </a:lnSpc>
            </a:pPr>
            <a:endParaRPr lang="tr-TR" altLang="tr-TR" sz="2200">
              <a:solidFill>
                <a:srgbClr val="99CCFF"/>
              </a:solidFill>
            </a:endParaRPr>
          </a:p>
          <a:p>
            <a:pPr algn="just">
              <a:lnSpc>
                <a:spcPct val="128000"/>
              </a:lnSpc>
            </a:pPr>
            <a:r>
              <a:rPr lang="tr-TR" altLang="tr-TR" sz="2200">
                <a:solidFill>
                  <a:srgbClr val="99CCFF"/>
                </a:solidFill>
              </a:rPr>
              <a:t>“Öğrenciler uzun bir tatile </a:t>
            </a:r>
            <a:r>
              <a:rPr lang="tr-TR" altLang="tr-TR" sz="2200" i="1">
                <a:solidFill>
                  <a:srgbClr val="99CCFF"/>
                </a:solidFill>
              </a:rPr>
              <a:t>çıkacak </a:t>
            </a:r>
            <a:r>
              <a:rPr lang="tr-TR" altLang="tr-TR" sz="2200">
                <a:solidFill>
                  <a:srgbClr val="99CCFF"/>
                </a:solidFill>
              </a:rPr>
              <a:t>olmanın sevincini...” Kanal A, Haber, 25.06.1999, 18:30</a:t>
            </a:r>
          </a:p>
          <a:p>
            <a:pPr algn="just">
              <a:lnSpc>
                <a:spcPct val="128000"/>
              </a:lnSpc>
            </a:pPr>
            <a:r>
              <a:rPr lang="tr-TR" altLang="tr-TR" sz="2200">
                <a:solidFill>
                  <a:srgbClr val="99CCFF"/>
                </a:solidFill>
              </a:rPr>
              <a:t> Burada okulların kapatılması ve dolayısıyla ‘tatile girmek’ söz konusudur. ‘Tatile çıkmak’ başka anlamdadır.</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50179">
                                            <p:txEl>
                                              <p:pRg st="0" end="0"/>
                                            </p:txEl>
                                          </p:spTgt>
                                        </p:tgtEl>
                                        <p:attrNameLst>
                                          <p:attrName>style.visibility</p:attrName>
                                        </p:attrNameLst>
                                      </p:cBhvr>
                                      <p:to>
                                        <p:strVal val="visible"/>
                                      </p:to>
                                    </p:set>
                                    <p:anim calcmode="lin" valueType="num">
                                      <p:cBhvr additive="base">
                                        <p:cTn id="7" dur="300" fill="hold"/>
                                        <p:tgtEl>
                                          <p:spTgt spid="50179">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50179">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50179">
                                            <p:txEl>
                                              <p:pRg st="1" end="1"/>
                                            </p:txEl>
                                          </p:spTgt>
                                        </p:tgtEl>
                                        <p:attrNameLst>
                                          <p:attrName>style.visibility</p:attrName>
                                        </p:attrNameLst>
                                      </p:cBhvr>
                                      <p:to>
                                        <p:strVal val="visible"/>
                                      </p:to>
                                    </p:set>
                                    <p:anim calcmode="lin" valueType="num">
                                      <p:cBhvr additive="base">
                                        <p:cTn id="13" dur="300" fill="hold"/>
                                        <p:tgtEl>
                                          <p:spTgt spid="50179">
                                            <p:txEl>
                                              <p:pRg st="1" end="1"/>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50179">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50179">
                                            <p:txEl>
                                              <p:pRg st="3" end="3"/>
                                            </p:txEl>
                                          </p:spTgt>
                                        </p:tgtEl>
                                        <p:attrNameLst>
                                          <p:attrName>style.visibility</p:attrName>
                                        </p:attrNameLst>
                                      </p:cBhvr>
                                      <p:to>
                                        <p:strVal val="visible"/>
                                      </p:to>
                                    </p:set>
                                    <p:anim calcmode="lin" valueType="num">
                                      <p:cBhvr additive="base">
                                        <p:cTn id="19" dur="300" fill="hold"/>
                                        <p:tgtEl>
                                          <p:spTgt spid="50179">
                                            <p:txEl>
                                              <p:pRg st="3" end="3"/>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50179">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wd">
                                    <p:tmPct val="100000"/>
                                  </p:iterate>
                                  <p:childTnLst>
                                    <p:set>
                                      <p:cBhvr>
                                        <p:cTn id="24" dur="1" fill="hold">
                                          <p:stCondLst>
                                            <p:cond delay="0"/>
                                          </p:stCondLst>
                                        </p:cTn>
                                        <p:tgtEl>
                                          <p:spTgt spid="50179">
                                            <p:txEl>
                                              <p:pRg st="4" end="4"/>
                                            </p:txEl>
                                          </p:spTgt>
                                        </p:tgtEl>
                                        <p:attrNameLst>
                                          <p:attrName>style.visibility</p:attrName>
                                        </p:attrNameLst>
                                      </p:cBhvr>
                                      <p:to>
                                        <p:strVal val="visible"/>
                                      </p:to>
                                    </p:set>
                                    <p:anim calcmode="lin" valueType="num">
                                      <p:cBhvr additive="base">
                                        <p:cTn id="25" dur="300" fill="hold"/>
                                        <p:tgtEl>
                                          <p:spTgt spid="50179">
                                            <p:txEl>
                                              <p:pRg st="4" end="4"/>
                                            </p:txEl>
                                          </p:spTgt>
                                        </p:tgtEl>
                                        <p:attrNameLst>
                                          <p:attrName>ppt_x</p:attrName>
                                        </p:attrNameLst>
                                      </p:cBhvr>
                                      <p:tavLst>
                                        <p:tav tm="0">
                                          <p:val>
                                            <p:strVal val="1+#ppt_w/2"/>
                                          </p:val>
                                        </p:tav>
                                        <p:tav tm="100000">
                                          <p:val>
                                            <p:strVal val="#ppt_x"/>
                                          </p:val>
                                        </p:tav>
                                      </p:tavLst>
                                    </p:anim>
                                    <p:anim calcmode="lin" valueType="num">
                                      <p:cBhvr additive="base">
                                        <p:cTn id="26" dur="300" fill="hold"/>
                                        <p:tgtEl>
                                          <p:spTgt spid="50179">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iterate type="wd">
                                    <p:tmPct val="100000"/>
                                  </p:iterate>
                                  <p:childTnLst>
                                    <p:set>
                                      <p:cBhvr>
                                        <p:cTn id="30" dur="1" fill="hold">
                                          <p:stCondLst>
                                            <p:cond delay="0"/>
                                          </p:stCondLst>
                                        </p:cTn>
                                        <p:tgtEl>
                                          <p:spTgt spid="50179">
                                            <p:txEl>
                                              <p:pRg st="6" end="6"/>
                                            </p:txEl>
                                          </p:spTgt>
                                        </p:tgtEl>
                                        <p:attrNameLst>
                                          <p:attrName>style.visibility</p:attrName>
                                        </p:attrNameLst>
                                      </p:cBhvr>
                                      <p:to>
                                        <p:strVal val="visible"/>
                                      </p:to>
                                    </p:set>
                                    <p:anim calcmode="lin" valueType="num">
                                      <p:cBhvr additive="base">
                                        <p:cTn id="31" dur="300" fill="hold"/>
                                        <p:tgtEl>
                                          <p:spTgt spid="50179">
                                            <p:txEl>
                                              <p:pRg st="6" end="6"/>
                                            </p:txEl>
                                          </p:spTgt>
                                        </p:tgtEl>
                                        <p:attrNameLst>
                                          <p:attrName>ppt_x</p:attrName>
                                        </p:attrNameLst>
                                      </p:cBhvr>
                                      <p:tavLst>
                                        <p:tav tm="0">
                                          <p:val>
                                            <p:strVal val="1+#ppt_w/2"/>
                                          </p:val>
                                        </p:tav>
                                        <p:tav tm="100000">
                                          <p:val>
                                            <p:strVal val="#ppt_x"/>
                                          </p:val>
                                        </p:tav>
                                      </p:tavLst>
                                    </p:anim>
                                    <p:anim calcmode="lin" valueType="num">
                                      <p:cBhvr additive="base">
                                        <p:cTn id="32" dur="300" fill="hold"/>
                                        <p:tgtEl>
                                          <p:spTgt spid="50179">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3" fill="hold" grpId="0" nodeType="clickEffect">
                                  <p:stCondLst>
                                    <p:cond delay="0"/>
                                  </p:stCondLst>
                                  <p:iterate type="wd">
                                    <p:tmPct val="100000"/>
                                  </p:iterate>
                                  <p:childTnLst>
                                    <p:set>
                                      <p:cBhvr>
                                        <p:cTn id="36" dur="1" fill="hold">
                                          <p:stCondLst>
                                            <p:cond delay="0"/>
                                          </p:stCondLst>
                                        </p:cTn>
                                        <p:tgtEl>
                                          <p:spTgt spid="50179">
                                            <p:txEl>
                                              <p:pRg st="7" end="7"/>
                                            </p:txEl>
                                          </p:spTgt>
                                        </p:tgtEl>
                                        <p:attrNameLst>
                                          <p:attrName>style.visibility</p:attrName>
                                        </p:attrNameLst>
                                      </p:cBhvr>
                                      <p:to>
                                        <p:strVal val="visible"/>
                                      </p:to>
                                    </p:set>
                                    <p:anim calcmode="lin" valueType="num">
                                      <p:cBhvr additive="base">
                                        <p:cTn id="37" dur="300" fill="hold"/>
                                        <p:tgtEl>
                                          <p:spTgt spid="50179">
                                            <p:txEl>
                                              <p:pRg st="7" end="7"/>
                                            </p:txEl>
                                          </p:spTgt>
                                        </p:tgtEl>
                                        <p:attrNameLst>
                                          <p:attrName>ppt_x</p:attrName>
                                        </p:attrNameLst>
                                      </p:cBhvr>
                                      <p:tavLst>
                                        <p:tav tm="0">
                                          <p:val>
                                            <p:strVal val="1+#ppt_w/2"/>
                                          </p:val>
                                        </p:tav>
                                        <p:tav tm="100000">
                                          <p:val>
                                            <p:strVal val="#ppt_x"/>
                                          </p:val>
                                        </p:tav>
                                      </p:tavLst>
                                    </p:anim>
                                    <p:anim calcmode="lin" valueType="num">
                                      <p:cBhvr additive="base">
                                        <p:cTn id="38" dur="300" fill="hold"/>
                                        <p:tgtEl>
                                          <p:spTgt spid="50179">
                                            <p:txEl>
                                              <p:pRg st="7" end="7"/>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381000" y="381000"/>
            <a:ext cx="8382000" cy="54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lnSpc>
                <a:spcPct val="128000"/>
              </a:lnSpc>
            </a:pPr>
            <a:r>
              <a:rPr lang="tr-TR" altLang="tr-TR" sz="2200">
                <a:solidFill>
                  <a:srgbClr val="99CCFF"/>
                </a:solidFill>
              </a:rPr>
              <a:t>“Hem yurt içinde hem yurt dışında </a:t>
            </a:r>
            <a:r>
              <a:rPr lang="tr-TR" altLang="tr-TR" sz="2200" i="1">
                <a:solidFill>
                  <a:srgbClr val="99CCFF"/>
                </a:solidFill>
              </a:rPr>
              <a:t>dış</a:t>
            </a:r>
            <a:r>
              <a:rPr lang="tr-TR" altLang="tr-TR" sz="2200">
                <a:solidFill>
                  <a:srgbClr val="99CCFF"/>
                </a:solidFill>
              </a:rPr>
              <a:t> gelişmeleri sizlere vermeye devam ediyoruz.” Kanal 7, Dünyadan Yansımalar, 03.07.1999, 19:57</a:t>
            </a:r>
          </a:p>
          <a:p>
            <a:pPr algn="just"/>
            <a:r>
              <a:rPr lang="tr-TR" altLang="tr-TR" sz="2200">
                <a:solidFill>
                  <a:srgbClr val="99CCFF"/>
                </a:solidFill>
              </a:rPr>
              <a:t>  Yurt içinde dış gelişme olamayacağı için, ifadede bir mantıksızlık vardır. Ayrıca </a:t>
            </a:r>
            <a:r>
              <a:rPr lang="tr-TR" altLang="tr-TR" sz="2200" i="1">
                <a:solidFill>
                  <a:srgbClr val="99CCFF"/>
                </a:solidFill>
              </a:rPr>
              <a:t>içinde </a:t>
            </a:r>
            <a:r>
              <a:rPr lang="tr-TR" altLang="tr-TR" sz="2200">
                <a:solidFill>
                  <a:srgbClr val="99CCFF"/>
                </a:solidFill>
              </a:rPr>
              <a:t>ve </a:t>
            </a:r>
            <a:r>
              <a:rPr lang="tr-TR" altLang="tr-TR" sz="2200" i="1">
                <a:solidFill>
                  <a:srgbClr val="99CCFF"/>
                </a:solidFill>
              </a:rPr>
              <a:t>dışında </a:t>
            </a:r>
            <a:r>
              <a:rPr lang="tr-TR" altLang="tr-TR" sz="2200">
                <a:solidFill>
                  <a:srgbClr val="99CCFF"/>
                </a:solidFill>
              </a:rPr>
              <a:t>kelimelerinin de </a:t>
            </a:r>
            <a:r>
              <a:rPr lang="tr-TR" altLang="tr-TR" sz="2200" i="1">
                <a:solidFill>
                  <a:srgbClr val="99CCFF"/>
                </a:solidFill>
              </a:rPr>
              <a:t>içinden, dışından </a:t>
            </a:r>
            <a:r>
              <a:rPr lang="tr-TR" altLang="tr-TR" sz="2200">
                <a:solidFill>
                  <a:srgbClr val="99CCFF"/>
                </a:solidFill>
              </a:rPr>
              <a:t>şeklinde olması gerekir.</a:t>
            </a:r>
          </a:p>
          <a:p>
            <a:pPr algn="just">
              <a:lnSpc>
                <a:spcPct val="128000"/>
              </a:lnSpc>
            </a:pPr>
            <a:endParaRPr lang="tr-TR" altLang="tr-TR" sz="2200">
              <a:solidFill>
                <a:srgbClr val="99CCFF"/>
              </a:solidFill>
            </a:endParaRPr>
          </a:p>
          <a:p>
            <a:pPr algn="just">
              <a:lnSpc>
                <a:spcPct val="128000"/>
              </a:lnSpc>
            </a:pPr>
            <a:r>
              <a:rPr lang="tr-TR" altLang="tr-TR" sz="2200">
                <a:solidFill>
                  <a:srgbClr val="99CCFF"/>
                </a:solidFill>
              </a:rPr>
              <a:t>“Evet ilk </a:t>
            </a:r>
            <a:r>
              <a:rPr lang="tr-TR" altLang="tr-TR" sz="2200" i="1">
                <a:solidFill>
                  <a:srgbClr val="99CCFF"/>
                </a:solidFill>
              </a:rPr>
              <a:t>görüntüleri</a:t>
            </a:r>
            <a:r>
              <a:rPr lang="tr-TR" altLang="tr-TR" sz="2200">
                <a:solidFill>
                  <a:srgbClr val="99CCFF"/>
                </a:solidFill>
              </a:rPr>
              <a:t> sayın Abdullah Akalp’ten </a:t>
            </a:r>
            <a:r>
              <a:rPr lang="tr-TR" altLang="tr-TR" sz="2200" i="1">
                <a:solidFill>
                  <a:srgbClr val="99CCFF"/>
                </a:solidFill>
              </a:rPr>
              <a:t>dinliyoruz.</a:t>
            </a:r>
            <a:r>
              <a:rPr lang="tr-TR" altLang="tr-TR" sz="2200">
                <a:solidFill>
                  <a:srgbClr val="99CCFF"/>
                </a:solidFill>
              </a:rPr>
              <a:t>” OLAY, Padok, 15.05.1999, 12:13</a:t>
            </a:r>
          </a:p>
          <a:p>
            <a:pPr algn="just">
              <a:lnSpc>
                <a:spcPct val="128000"/>
              </a:lnSpc>
            </a:pPr>
            <a:r>
              <a:rPr lang="tr-TR" altLang="tr-TR" sz="2200">
                <a:solidFill>
                  <a:srgbClr val="99CCFF"/>
                </a:solidFill>
              </a:rPr>
              <a:t>  Bu cümlede “görüntü dinlemek” şeklinde bir ifade karşımıza çıkmıştır. Hâlbuki </a:t>
            </a:r>
            <a:r>
              <a:rPr lang="tr-TR" altLang="tr-TR" sz="2200" i="1">
                <a:solidFill>
                  <a:srgbClr val="99CCFF"/>
                </a:solidFill>
              </a:rPr>
              <a:t>görüntü</a:t>
            </a:r>
            <a:r>
              <a:rPr lang="tr-TR" altLang="tr-TR" sz="2200">
                <a:solidFill>
                  <a:srgbClr val="99CCFF"/>
                </a:solidFill>
              </a:rPr>
              <a:t> ya “seyredilir” ya da “izlenir”. Cümlede yanlış bir fiil kullanıldığı için anlam uyumsuzluğu ortaya çıkmıştır.</a:t>
            </a:r>
          </a:p>
          <a:p>
            <a:pPr algn="just">
              <a:lnSpc>
                <a:spcPct val="128000"/>
              </a:lnSpc>
            </a:pPr>
            <a:endParaRPr lang="tr-TR" altLang="tr-TR" sz="2400"/>
          </a:p>
          <a:p>
            <a:pPr algn="just">
              <a:lnSpc>
                <a:spcPct val="128000"/>
              </a:lnSpc>
            </a:pPr>
            <a:endParaRPr lang="tr-TR" altLang="tr-TR" sz="240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51202">
                                            <p:txEl>
                                              <p:pRg st="0" end="0"/>
                                            </p:txEl>
                                          </p:spTgt>
                                        </p:tgtEl>
                                        <p:attrNameLst>
                                          <p:attrName>style.visibility</p:attrName>
                                        </p:attrNameLst>
                                      </p:cBhvr>
                                      <p:to>
                                        <p:strVal val="visible"/>
                                      </p:to>
                                    </p:set>
                                    <p:anim calcmode="lin" valueType="num">
                                      <p:cBhvr additive="base">
                                        <p:cTn id="7" dur="300" fill="hold"/>
                                        <p:tgtEl>
                                          <p:spTgt spid="51202">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5120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51202">
                                            <p:txEl>
                                              <p:pRg st="1" end="1"/>
                                            </p:txEl>
                                          </p:spTgt>
                                        </p:tgtEl>
                                        <p:attrNameLst>
                                          <p:attrName>style.visibility</p:attrName>
                                        </p:attrNameLst>
                                      </p:cBhvr>
                                      <p:to>
                                        <p:strVal val="visible"/>
                                      </p:to>
                                    </p:set>
                                    <p:anim calcmode="lin" valueType="num">
                                      <p:cBhvr additive="base">
                                        <p:cTn id="13" dur="300" fill="hold"/>
                                        <p:tgtEl>
                                          <p:spTgt spid="51202">
                                            <p:txEl>
                                              <p:pRg st="1" end="1"/>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51202">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51202">
                                            <p:txEl>
                                              <p:pRg st="3" end="3"/>
                                            </p:txEl>
                                          </p:spTgt>
                                        </p:tgtEl>
                                        <p:attrNameLst>
                                          <p:attrName>style.visibility</p:attrName>
                                        </p:attrNameLst>
                                      </p:cBhvr>
                                      <p:to>
                                        <p:strVal val="visible"/>
                                      </p:to>
                                    </p:set>
                                    <p:anim calcmode="lin" valueType="num">
                                      <p:cBhvr additive="base">
                                        <p:cTn id="19" dur="300" fill="hold"/>
                                        <p:tgtEl>
                                          <p:spTgt spid="51202">
                                            <p:txEl>
                                              <p:pRg st="3" end="3"/>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51202">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wd">
                                    <p:tmPct val="100000"/>
                                  </p:iterate>
                                  <p:childTnLst>
                                    <p:set>
                                      <p:cBhvr>
                                        <p:cTn id="24" dur="1" fill="hold">
                                          <p:stCondLst>
                                            <p:cond delay="0"/>
                                          </p:stCondLst>
                                        </p:cTn>
                                        <p:tgtEl>
                                          <p:spTgt spid="51202">
                                            <p:txEl>
                                              <p:pRg st="4" end="4"/>
                                            </p:txEl>
                                          </p:spTgt>
                                        </p:tgtEl>
                                        <p:attrNameLst>
                                          <p:attrName>style.visibility</p:attrName>
                                        </p:attrNameLst>
                                      </p:cBhvr>
                                      <p:to>
                                        <p:strVal val="visible"/>
                                      </p:to>
                                    </p:set>
                                    <p:anim calcmode="lin" valueType="num">
                                      <p:cBhvr additive="base">
                                        <p:cTn id="25" dur="300" fill="hold"/>
                                        <p:tgtEl>
                                          <p:spTgt spid="51202">
                                            <p:txEl>
                                              <p:pRg st="4" end="4"/>
                                            </p:txEl>
                                          </p:spTgt>
                                        </p:tgtEl>
                                        <p:attrNameLst>
                                          <p:attrName>ppt_x</p:attrName>
                                        </p:attrNameLst>
                                      </p:cBhvr>
                                      <p:tavLst>
                                        <p:tav tm="0">
                                          <p:val>
                                            <p:strVal val="1+#ppt_w/2"/>
                                          </p:val>
                                        </p:tav>
                                        <p:tav tm="100000">
                                          <p:val>
                                            <p:strVal val="#ppt_x"/>
                                          </p:val>
                                        </p:tav>
                                      </p:tavLst>
                                    </p:anim>
                                    <p:anim calcmode="lin" valueType="num">
                                      <p:cBhvr additive="base">
                                        <p:cTn id="26" dur="300" fill="hold"/>
                                        <p:tgtEl>
                                          <p:spTgt spid="51202">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457200" y="457200"/>
            <a:ext cx="8229600" cy="523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lnSpc>
                <a:spcPct val="128000"/>
              </a:lnSpc>
            </a:pPr>
            <a:r>
              <a:rPr lang="tr-TR" altLang="tr-TR" sz="2200">
                <a:solidFill>
                  <a:srgbClr val="99CCFF"/>
                </a:solidFill>
              </a:rPr>
              <a:t>“Ayşe arkadaşımızın </a:t>
            </a:r>
            <a:r>
              <a:rPr lang="tr-TR" altLang="tr-TR" sz="2200" i="1">
                <a:solidFill>
                  <a:srgbClr val="99CCFF"/>
                </a:solidFill>
              </a:rPr>
              <a:t>söylediği soruya </a:t>
            </a:r>
            <a:r>
              <a:rPr lang="tr-TR" altLang="tr-TR" sz="2200">
                <a:solidFill>
                  <a:srgbClr val="99CCFF"/>
                </a:solidFill>
              </a:rPr>
              <a:t>cevap vereyim.” SHOW, Güne Merhaba, 07.05.1999, 08:15 </a:t>
            </a:r>
          </a:p>
          <a:p>
            <a:pPr algn="just">
              <a:lnSpc>
                <a:spcPct val="128000"/>
              </a:lnSpc>
            </a:pPr>
            <a:r>
              <a:rPr lang="tr-TR" altLang="tr-TR" sz="2200">
                <a:solidFill>
                  <a:srgbClr val="99CCFF"/>
                </a:solidFill>
              </a:rPr>
              <a:t>  Yapı bakımından doğru bir cümledir. Ancak burada “soru söylemek” şeklinde ifade edilen kavram, cümledeki </a:t>
            </a:r>
            <a:r>
              <a:rPr lang="tr-TR" altLang="tr-TR" sz="2200" i="1">
                <a:solidFill>
                  <a:srgbClr val="99CCFF"/>
                </a:solidFill>
              </a:rPr>
              <a:t>cevap vermek</a:t>
            </a:r>
            <a:r>
              <a:rPr lang="tr-TR" altLang="tr-TR" sz="2200">
                <a:solidFill>
                  <a:srgbClr val="99CCFF"/>
                </a:solidFill>
              </a:rPr>
              <a:t> kavramı ile uyumlu değildir. “Soru söylemek” yerine “soru sormak” ifadesi, cümleye uygun düşmektedir. Cümleyi şöyle düzeltebiliriz: “Ayşe arkadaşımızın </a:t>
            </a:r>
            <a:r>
              <a:rPr lang="tr-TR" altLang="tr-TR" sz="2200" i="1">
                <a:solidFill>
                  <a:srgbClr val="99CCFF"/>
                </a:solidFill>
              </a:rPr>
              <a:t>sorduğu soruya</a:t>
            </a:r>
            <a:r>
              <a:rPr lang="tr-TR" altLang="tr-TR" sz="2200">
                <a:solidFill>
                  <a:srgbClr val="99CCFF"/>
                </a:solidFill>
              </a:rPr>
              <a:t> cevap vereyim.” veya “Ayşe arkadaşımızın sorusuna cevap vereyim.”.</a:t>
            </a:r>
          </a:p>
          <a:p>
            <a:pPr algn="just">
              <a:lnSpc>
                <a:spcPct val="128000"/>
              </a:lnSpc>
            </a:pPr>
            <a:endParaRPr lang="tr-TR" altLang="tr-TR" sz="2200">
              <a:solidFill>
                <a:srgbClr val="99CCFF"/>
              </a:solidFill>
            </a:endParaRPr>
          </a:p>
          <a:p>
            <a:pPr algn="just">
              <a:lnSpc>
                <a:spcPct val="128000"/>
              </a:lnSpc>
            </a:pPr>
            <a:r>
              <a:rPr lang="tr-TR" altLang="tr-TR" sz="2200">
                <a:solidFill>
                  <a:srgbClr val="99CCFF"/>
                </a:solidFill>
              </a:rPr>
              <a:t>“Tebrik edeyim sizi </a:t>
            </a:r>
            <a:r>
              <a:rPr lang="tr-TR" altLang="tr-TR" sz="2200" i="1">
                <a:solidFill>
                  <a:srgbClr val="99CCFF"/>
                </a:solidFill>
              </a:rPr>
              <a:t>galiba.</a:t>
            </a:r>
            <a:r>
              <a:rPr lang="tr-TR" altLang="tr-TR" sz="2200">
                <a:solidFill>
                  <a:srgbClr val="99CCFF"/>
                </a:solidFill>
              </a:rPr>
              <a:t>” ATV, Ayşe Özgün, 04.10.1999, 10:31</a:t>
            </a:r>
          </a:p>
          <a:p>
            <a:pPr algn="just">
              <a:lnSpc>
                <a:spcPct val="128000"/>
              </a:lnSpc>
            </a:pPr>
            <a:r>
              <a:rPr lang="tr-TR" altLang="tr-TR" sz="2200">
                <a:solidFill>
                  <a:srgbClr val="99CCFF"/>
                </a:solidFill>
              </a:rPr>
              <a:t>  Bu cümlede fiilin kipi istek bildirmektedir. Böyle bir fiille, “ihtimal” ifadesi taşıyan </a:t>
            </a:r>
            <a:r>
              <a:rPr lang="tr-TR" altLang="tr-TR" sz="2200" i="1">
                <a:solidFill>
                  <a:srgbClr val="99CCFF"/>
                </a:solidFill>
              </a:rPr>
              <a:t>galiba</a:t>
            </a:r>
            <a:r>
              <a:rPr lang="tr-TR" altLang="tr-TR" sz="2200">
                <a:solidFill>
                  <a:srgbClr val="99CCFF"/>
                </a:solidFill>
              </a:rPr>
              <a:t> kelimesi kullanılamaz.</a:t>
            </a:r>
            <a:endParaRPr lang="tr-TR" altLang="tr-TR" sz="240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52226">
                                            <p:txEl>
                                              <p:pRg st="0" end="0"/>
                                            </p:txEl>
                                          </p:spTgt>
                                        </p:tgtEl>
                                        <p:attrNameLst>
                                          <p:attrName>style.visibility</p:attrName>
                                        </p:attrNameLst>
                                      </p:cBhvr>
                                      <p:to>
                                        <p:strVal val="visible"/>
                                      </p:to>
                                    </p:set>
                                    <p:anim calcmode="lin" valueType="num">
                                      <p:cBhvr additive="base">
                                        <p:cTn id="7" dur="300" fill="hold"/>
                                        <p:tgtEl>
                                          <p:spTgt spid="52226">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5222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52226">
                                            <p:txEl>
                                              <p:pRg st="1" end="1"/>
                                            </p:txEl>
                                          </p:spTgt>
                                        </p:tgtEl>
                                        <p:attrNameLst>
                                          <p:attrName>style.visibility</p:attrName>
                                        </p:attrNameLst>
                                      </p:cBhvr>
                                      <p:to>
                                        <p:strVal val="visible"/>
                                      </p:to>
                                    </p:set>
                                    <p:anim calcmode="lin" valueType="num">
                                      <p:cBhvr additive="base">
                                        <p:cTn id="13" dur="300" fill="hold"/>
                                        <p:tgtEl>
                                          <p:spTgt spid="52226">
                                            <p:txEl>
                                              <p:pRg st="1" end="1"/>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52226">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52226">
                                            <p:txEl>
                                              <p:pRg st="3" end="3"/>
                                            </p:txEl>
                                          </p:spTgt>
                                        </p:tgtEl>
                                        <p:attrNameLst>
                                          <p:attrName>style.visibility</p:attrName>
                                        </p:attrNameLst>
                                      </p:cBhvr>
                                      <p:to>
                                        <p:strVal val="visible"/>
                                      </p:to>
                                    </p:set>
                                    <p:anim calcmode="lin" valueType="num">
                                      <p:cBhvr additive="base">
                                        <p:cTn id="19" dur="300" fill="hold"/>
                                        <p:tgtEl>
                                          <p:spTgt spid="52226">
                                            <p:txEl>
                                              <p:pRg st="3" end="3"/>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52226">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wd">
                                    <p:tmPct val="100000"/>
                                  </p:iterate>
                                  <p:childTnLst>
                                    <p:set>
                                      <p:cBhvr>
                                        <p:cTn id="24" dur="1" fill="hold">
                                          <p:stCondLst>
                                            <p:cond delay="0"/>
                                          </p:stCondLst>
                                        </p:cTn>
                                        <p:tgtEl>
                                          <p:spTgt spid="52226">
                                            <p:txEl>
                                              <p:pRg st="4" end="4"/>
                                            </p:txEl>
                                          </p:spTgt>
                                        </p:tgtEl>
                                        <p:attrNameLst>
                                          <p:attrName>style.visibility</p:attrName>
                                        </p:attrNameLst>
                                      </p:cBhvr>
                                      <p:to>
                                        <p:strVal val="visible"/>
                                      </p:to>
                                    </p:set>
                                    <p:anim calcmode="lin" valueType="num">
                                      <p:cBhvr additive="base">
                                        <p:cTn id="25" dur="300" fill="hold"/>
                                        <p:tgtEl>
                                          <p:spTgt spid="52226">
                                            <p:txEl>
                                              <p:pRg st="4" end="4"/>
                                            </p:txEl>
                                          </p:spTgt>
                                        </p:tgtEl>
                                        <p:attrNameLst>
                                          <p:attrName>ppt_x</p:attrName>
                                        </p:attrNameLst>
                                      </p:cBhvr>
                                      <p:tavLst>
                                        <p:tav tm="0">
                                          <p:val>
                                            <p:strVal val="1+#ppt_w/2"/>
                                          </p:val>
                                        </p:tav>
                                        <p:tav tm="100000">
                                          <p:val>
                                            <p:strVal val="#ppt_x"/>
                                          </p:val>
                                        </p:tav>
                                      </p:tavLst>
                                    </p:anim>
                                    <p:anim calcmode="lin" valueType="num">
                                      <p:cBhvr additive="base">
                                        <p:cTn id="26" dur="300" fill="hold"/>
                                        <p:tgtEl>
                                          <p:spTgt spid="52226">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build="p"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Text Box 3"/>
          <p:cNvSpPr txBox="1">
            <a:spLocks noChangeArrowheads="1"/>
          </p:cNvSpPr>
          <p:nvPr/>
        </p:nvSpPr>
        <p:spPr bwMode="auto">
          <a:xfrm>
            <a:off x="457200" y="304800"/>
            <a:ext cx="8382000" cy="624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a:solidFill>
                  <a:srgbClr val="99CCFF"/>
                </a:solidFill>
              </a:rPr>
              <a:t>“Beşiktaş’la Fenerbahçe arasındaki derbi maçına Beşiktaş </a:t>
            </a:r>
            <a:r>
              <a:rPr lang="tr-TR" altLang="tr-TR" sz="2200" i="1">
                <a:solidFill>
                  <a:srgbClr val="99CCFF"/>
                </a:solidFill>
              </a:rPr>
              <a:t>1-0 önde</a:t>
            </a:r>
            <a:r>
              <a:rPr lang="tr-TR" altLang="tr-TR" sz="2200">
                <a:solidFill>
                  <a:srgbClr val="99CCFF"/>
                </a:solidFill>
              </a:rPr>
              <a:t> başladı.” SHOW, Haberler, 20.04.2003, 20:05</a:t>
            </a:r>
          </a:p>
          <a:p>
            <a:pPr algn="just">
              <a:spcBef>
                <a:spcPct val="50000"/>
              </a:spcBef>
            </a:pPr>
            <a:r>
              <a:rPr lang="tr-TR" altLang="tr-TR" sz="2200">
                <a:solidFill>
                  <a:srgbClr val="99CCFF"/>
                </a:solidFill>
              </a:rPr>
              <a:t>  Bilindiği üzere tüm karşılaşmalar 0-0 başlar. Bu cümlede Beşiktaş’ın maçın başlarında bir gol bulduğu anlatılmak istenirken bir anlatım bozukluğu yapılmıştır.</a:t>
            </a:r>
          </a:p>
          <a:p>
            <a:pPr algn="just">
              <a:spcBef>
                <a:spcPct val="50000"/>
              </a:spcBef>
            </a:pPr>
            <a:endParaRPr lang="tr-TR" altLang="tr-TR" sz="2200">
              <a:solidFill>
                <a:srgbClr val="99CCFF"/>
              </a:solidFill>
            </a:endParaRPr>
          </a:p>
          <a:p>
            <a:pPr algn="just">
              <a:lnSpc>
                <a:spcPct val="128000"/>
              </a:lnSpc>
            </a:pPr>
            <a:r>
              <a:rPr lang="tr-TR" altLang="tr-TR" sz="2200">
                <a:solidFill>
                  <a:srgbClr val="99CCFF"/>
                </a:solidFill>
              </a:rPr>
              <a:t>“Kapalı spor salonu </a:t>
            </a:r>
            <a:r>
              <a:rPr lang="tr-TR" altLang="tr-TR" sz="2200" i="1">
                <a:solidFill>
                  <a:srgbClr val="99CCFF"/>
                </a:solidFill>
              </a:rPr>
              <a:t>ful dolu.</a:t>
            </a:r>
            <a:r>
              <a:rPr lang="tr-TR" altLang="tr-TR" sz="2200">
                <a:solidFill>
                  <a:srgbClr val="99CCFF"/>
                </a:solidFill>
              </a:rPr>
              <a:t>” NUMBER 1, Geveze Show, 11.05.1999, 22:11</a:t>
            </a:r>
          </a:p>
          <a:p>
            <a:pPr algn="just">
              <a:lnSpc>
                <a:spcPct val="128000"/>
              </a:lnSpc>
            </a:pPr>
            <a:r>
              <a:rPr lang="tr-TR" altLang="tr-TR" sz="2200">
                <a:solidFill>
                  <a:srgbClr val="99CCFF"/>
                </a:solidFill>
              </a:rPr>
              <a:t>  Cümlede anlatılmak istenen salonun hıncahınç dolu olduğudur. Fakat bu cümlede biri Türkçe diğeri İngilizce olmak üzere aynı anlama gelen iki ayrı kelime kullanılmıştır.</a:t>
            </a:r>
            <a:endParaRPr lang="tr-TR" altLang="tr-TR" sz="2200"/>
          </a:p>
          <a:p>
            <a:pPr algn="just">
              <a:lnSpc>
                <a:spcPct val="128000"/>
              </a:lnSpc>
            </a:pPr>
            <a:endParaRPr lang="tr-TR" altLang="tr-TR" sz="2400"/>
          </a:p>
          <a:p>
            <a:pPr algn="just">
              <a:lnSpc>
                <a:spcPct val="128000"/>
              </a:lnSpc>
            </a:pPr>
            <a:r>
              <a:rPr lang="tr-TR" altLang="tr-TR" sz="2200">
                <a:solidFill>
                  <a:srgbClr val="99CCFF"/>
                </a:solidFill>
              </a:rPr>
              <a:t>“Bursa Özel Nilüfer Lisesi’nden Gökhan Mumcu en yüksek puanları alarak birinci </a:t>
            </a:r>
            <a:r>
              <a:rPr lang="tr-TR" altLang="tr-TR" sz="2200" i="1">
                <a:solidFill>
                  <a:srgbClr val="99CCFF"/>
                </a:solidFill>
              </a:rPr>
              <a:t>geldi.</a:t>
            </a:r>
            <a:r>
              <a:rPr lang="tr-TR" altLang="tr-TR" sz="2200">
                <a:solidFill>
                  <a:srgbClr val="99CCFF"/>
                </a:solidFill>
              </a:rPr>
              <a:t>” KENT, Haber, 12.07.1999, 09:15</a:t>
            </a:r>
          </a:p>
          <a:p>
            <a:pPr algn="l"/>
            <a:r>
              <a:rPr lang="tr-TR" altLang="tr-TR" sz="2200">
                <a:solidFill>
                  <a:srgbClr val="99CCFF"/>
                </a:solidFill>
              </a:rPr>
              <a:t>  ‘Birinci geldi’ yerine ‘birinci oldu’ söz grubu kullanılmalıydı.</a:t>
            </a:r>
            <a:endParaRPr lang="tr-TR" altLang="tr-TR" sz="2200" b="1">
              <a:solidFill>
                <a:srgbClr val="99CCFF"/>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53251">
                                            <p:txEl>
                                              <p:pRg st="0" end="0"/>
                                            </p:txEl>
                                          </p:spTgt>
                                        </p:tgtEl>
                                        <p:attrNameLst>
                                          <p:attrName>style.visibility</p:attrName>
                                        </p:attrNameLst>
                                      </p:cBhvr>
                                      <p:to>
                                        <p:strVal val="visible"/>
                                      </p:to>
                                    </p:set>
                                    <p:anim calcmode="lin" valueType="num">
                                      <p:cBhvr additive="base">
                                        <p:cTn id="7" dur="300" fill="hold"/>
                                        <p:tgtEl>
                                          <p:spTgt spid="53251">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53251">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53251">
                                            <p:txEl>
                                              <p:pRg st="1" end="1"/>
                                            </p:txEl>
                                          </p:spTgt>
                                        </p:tgtEl>
                                        <p:attrNameLst>
                                          <p:attrName>style.visibility</p:attrName>
                                        </p:attrNameLst>
                                      </p:cBhvr>
                                      <p:to>
                                        <p:strVal val="visible"/>
                                      </p:to>
                                    </p:set>
                                    <p:anim calcmode="lin" valueType="num">
                                      <p:cBhvr additive="base">
                                        <p:cTn id="13" dur="300" fill="hold"/>
                                        <p:tgtEl>
                                          <p:spTgt spid="53251">
                                            <p:txEl>
                                              <p:pRg st="1" end="1"/>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53251">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53251">
                                            <p:txEl>
                                              <p:pRg st="3" end="3"/>
                                            </p:txEl>
                                          </p:spTgt>
                                        </p:tgtEl>
                                        <p:attrNameLst>
                                          <p:attrName>style.visibility</p:attrName>
                                        </p:attrNameLst>
                                      </p:cBhvr>
                                      <p:to>
                                        <p:strVal val="visible"/>
                                      </p:to>
                                    </p:set>
                                    <p:anim calcmode="lin" valueType="num">
                                      <p:cBhvr additive="base">
                                        <p:cTn id="19" dur="300" fill="hold"/>
                                        <p:tgtEl>
                                          <p:spTgt spid="53251">
                                            <p:txEl>
                                              <p:pRg st="3" end="3"/>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53251">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wd">
                                    <p:tmPct val="100000"/>
                                  </p:iterate>
                                  <p:childTnLst>
                                    <p:set>
                                      <p:cBhvr>
                                        <p:cTn id="24" dur="1" fill="hold">
                                          <p:stCondLst>
                                            <p:cond delay="0"/>
                                          </p:stCondLst>
                                        </p:cTn>
                                        <p:tgtEl>
                                          <p:spTgt spid="53251">
                                            <p:txEl>
                                              <p:pRg st="4" end="4"/>
                                            </p:txEl>
                                          </p:spTgt>
                                        </p:tgtEl>
                                        <p:attrNameLst>
                                          <p:attrName>style.visibility</p:attrName>
                                        </p:attrNameLst>
                                      </p:cBhvr>
                                      <p:to>
                                        <p:strVal val="visible"/>
                                      </p:to>
                                    </p:set>
                                    <p:anim calcmode="lin" valueType="num">
                                      <p:cBhvr additive="base">
                                        <p:cTn id="25" dur="300" fill="hold"/>
                                        <p:tgtEl>
                                          <p:spTgt spid="53251">
                                            <p:txEl>
                                              <p:pRg st="4" end="4"/>
                                            </p:txEl>
                                          </p:spTgt>
                                        </p:tgtEl>
                                        <p:attrNameLst>
                                          <p:attrName>ppt_x</p:attrName>
                                        </p:attrNameLst>
                                      </p:cBhvr>
                                      <p:tavLst>
                                        <p:tav tm="0">
                                          <p:val>
                                            <p:strVal val="1+#ppt_w/2"/>
                                          </p:val>
                                        </p:tav>
                                        <p:tav tm="100000">
                                          <p:val>
                                            <p:strVal val="#ppt_x"/>
                                          </p:val>
                                        </p:tav>
                                      </p:tavLst>
                                    </p:anim>
                                    <p:anim calcmode="lin" valueType="num">
                                      <p:cBhvr additive="base">
                                        <p:cTn id="26" dur="300" fill="hold"/>
                                        <p:tgtEl>
                                          <p:spTgt spid="53251">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iterate type="wd">
                                    <p:tmPct val="100000"/>
                                  </p:iterate>
                                  <p:childTnLst>
                                    <p:set>
                                      <p:cBhvr>
                                        <p:cTn id="30" dur="1" fill="hold">
                                          <p:stCondLst>
                                            <p:cond delay="0"/>
                                          </p:stCondLst>
                                        </p:cTn>
                                        <p:tgtEl>
                                          <p:spTgt spid="53251">
                                            <p:txEl>
                                              <p:pRg st="6" end="6"/>
                                            </p:txEl>
                                          </p:spTgt>
                                        </p:tgtEl>
                                        <p:attrNameLst>
                                          <p:attrName>style.visibility</p:attrName>
                                        </p:attrNameLst>
                                      </p:cBhvr>
                                      <p:to>
                                        <p:strVal val="visible"/>
                                      </p:to>
                                    </p:set>
                                    <p:anim calcmode="lin" valueType="num">
                                      <p:cBhvr additive="base">
                                        <p:cTn id="31" dur="300" fill="hold"/>
                                        <p:tgtEl>
                                          <p:spTgt spid="53251">
                                            <p:txEl>
                                              <p:pRg st="6" end="6"/>
                                            </p:txEl>
                                          </p:spTgt>
                                        </p:tgtEl>
                                        <p:attrNameLst>
                                          <p:attrName>ppt_x</p:attrName>
                                        </p:attrNameLst>
                                      </p:cBhvr>
                                      <p:tavLst>
                                        <p:tav tm="0">
                                          <p:val>
                                            <p:strVal val="1+#ppt_w/2"/>
                                          </p:val>
                                        </p:tav>
                                        <p:tav tm="100000">
                                          <p:val>
                                            <p:strVal val="#ppt_x"/>
                                          </p:val>
                                        </p:tav>
                                      </p:tavLst>
                                    </p:anim>
                                    <p:anim calcmode="lin" valueType="num">
                                      <p:cBhvr additive="base">
                                        <p:cTn id="32" dur="300" fill="hold"/>
                                        <p:tgtEl>
                                          <p:spTgt spid="53251">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3" fill="hold" grpId="0" nodeType="clickEffect">
                                  <p:stCondLst>
                                    <p:cond delay="0"/>
                                  </p:stCondLst>
                                  <p:iterate type="wd">
                                    <p:tmPct val="100000"/>
                                  </p:iterate>
                                  <p:childTnLst>
                                    <p:set>
                                      <p:cBhvr>
                                        <p:cTn id="36" dur="1" fill="hold">
                                          <p:stCondLst>
                                            <p:cond delay="0"/>
                                          </p:stCondLst>
                                        </p:cTn>
                                        <p:tgtEl>
                                          <p:spTgt spid="53251">
                                            <p:txEl>
                                              <p:pRg st="7" end="7"/>
                                            </p:txEl>
                                          </p:spTgt>
                                        </p:tgtEl>
                                        <p:attrNameLst>
                                          <p:attrName>style.visibility</p:attrName>
                                        </p:attrNameLst>
                                      </p:cBhvr>
                                      <p:to>
                                        <p:strVal val="visible"/>
                                      </p:to>
                                    </p:set>
                                    <p:anim calcmode="lin" valueType="num">
                                      <p:cBhvr additive="base">
                                        <p:cTn id="37" dur="300" fill="hold"/>
                                        <p:tgtEl>
                                          <p:spTgt spid="53251">
                                            <p:txEl>
                                              <p:pRg st="7" end="7"/>
                                            </p:txEl>
                                          </p:spTgt>
                                        </p:tgtEl>
                                        <p:attrNameLst>
                                          <p:attrName>ppt_x</p:attrName>
                                        </p:attrNameLst>
                                      </p:cBhvr>
                                      <p:tavLst>
                                        <p:tav tm="0">
                                          <p:val>
                                            <p:strVal val="1+#ppt_w/2"/>
                                          </p:val>
                                        </p:tav>
                                        <p:tav tm="100000">
                                          <p:val>
                                            <p:strVal val="#ppt_x"/>
                                          </p:val>
                                        </p:tav>
                                      </p:tavLst>
                                    </p:anim>
                                    <p:anim calcmode="lin" valueType="num">
                                      <p:cBhvr additive="base">
                                        <p:cTn id="38" dur="300" fill="hold"/>
                                        <p:tgtEl>
                                          <p:spTgt spid="53251">
                                            <p:txEl>
                                              <p:pRg st="7" end="7"/>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457200" y="304800"/>
            <a:ext cx="8153400" cy="6126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a:solidFill>
                  <a:srgbClr val="99CCFF"/>
                </a:solidFill>
              </a:rPr>
              <a:t>     ATV’nin ünlü dizisi “Böyle mi Olacaktı?”dan ilginç konuşmalar :</a:t>
            </a:r>
          </a:p>
          <a:p>
            <a:pPr algn="just">
              <a:spcBef>
                <a:spcPct val="50000"/>
              </a:spcBef>
            </a:pPr>
            <a:r>
              <a:rPr lang="tr-TR" altLang="tr-TR" sz="2200">
                <a:solidFill>
                  <a:srgbClr val="99CCFF"/>
                </a:solidFill>
              </a:rPr>
              <a:t>- Hastalığı neymiş?</a:t>
            </a:r>
          </a:p>
          <a:p>
            <a:pPr algn="just">
              <a:spcBef>
                <a:spcPct val="50000"/>
              </a:spcBef>
            </a:pPr>
            <a:r>
              <a:rPr lang="tr-TR" altLang="tr-TR" sz="2200">
                <a:solidFill>
                  <a:srgbClr val="99CCFF"/>
                </a:solidFill>
              </a:rPr>
              <a:t>- Nevroz bozukluğu.</a:t>
            </a:r>
          </a:p>
          <a:p>
            <a:pPr algn="just">
              <a:spcBef>
                <a:spcPct val="50000"/>
              </a:spcBef>
            </a:pPr>
            <a:r>
              <a:rPr lang="tr-TR" altLang="tr-TR" sz="2200">
                <a:solidFill>
                  <a:srgbClr val="99CCFF"/>
                </a:solidFill>
              </a:rPr>
              <a:t>- Nasıl tedavi etmeyi düşünüyorsun?</a:t>
            </a:r>
          </a:p>
          <a:p>
            <a:pPr algn="just">
              <a:spcBef>
                <a:spcPct val="50000"/>
              </a:spcBef>
            </a:pPr>
            <a:r>
              <a:rPr lang="tr-TR" altLang="tr-TR" sz="2200">
                <a:solidFill>
                  <a:srgbClr val="99CCFF"/>
                </a:solidFill>
              </a:rPr>
              <a:t>- Bir kamyondan kumu kürek kürek boşaltmak gibi hastalığı azar azar yok edeceğim.</a:t>
            </a:r>
          </a:p>
          <a:p>
            <a:pPr algn="just">
              <a:spcBef>
                <a:spcPct val="50000"/>
              </a:spcBef>
            </a:pPr>
            <a:r>
              <a:rPr lang="tr-TR" altLang="tr-TR" sz="2200">
                <a:solidFill>
                  <a:srgbClr val="99CCFF"/>
                </a:solidFill>
              </a:rPr>
              <a:t>     Bu konuşmanın; biri genç, güzel ve deneyimsiz, öteki deneyimli ve “hoca” konumundaki iki doktor arasında geçtiğine inanmak güç; ama öyle! Taze doktor, hastaya “nevroz bozukluğu” tanısı koymuş. Hocası: “Bak kızım; ‘nevroz’ dediğin zaten hastalıktır. ‘Nevroz bozukluğu’ diye bir şey olmaz. Olursa bu, iyileşme belirtisi bile sayılabilir.” demiyor; nasıl tedavi edeceğini soruyor!</a:t>
            </a:r>
          </a:p>
          <a:p>
            <a:pPr algn="just">
              <a:spcBef>
                <a:spcPct val="50000"/>
              </a:spcBef>
            </a:pPr>
            <a:r>
              <a:rPr lang="tr-TR" altLang="tr-TR" sz="2200">
                <a:solidFill>
                  <a:srgbClr val="99CCFF"/>
                </a:solidFill>
              </a:rPr>
              <a:t>     Aynı bölümün bir yerinde de kendisini tanıtırken “Ben Öğretmen Rifat’ın kızıydım.” diyor. “O zamanlar” yani. Sonra doktor olmuş; artık Öğretmen Rifat’ın kızı değil!</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54274">
                                            <p:txEl>
                                              <p:pRg st="0" end="0"/>
                                            </p:txEl>
                                          </p:spTgt>
                                        </p:tgtEl>
                                        <p:attrNameLst>
                                          <p:attrName>style.visibility</p:attrName>
                                        </p:attrNameLst>
                                      </p:cBhvr>
                                      <p:to>
                                        <p:strVal val="visible"/>
                                      </p:to>
                                    </p:set>
                                    <p:anim calcmode="lin" valueType="num">
                                      <p:cBhvr additive="base">
                                        <p:cTn id="7" dur="300" fill="hold"/>
                                        <p:tgtEl>
                                          <p:spTgt spid="54274">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54274">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54274">
                                            <p:txEl>
                                              <p:pRg st="1" end="1"/>
                                            </p:txEl>
                                          </p:spTgt>
                                        </p:tgtEl>
                                        <p:attrNameLst>
                                          <p:attrName>style.visibility</p:attrName>
                                        </p:attrNameLst>
                                      </p:cBhvr>
                                      <p:to>
                                        <p:strVal val="visible"/>
                                      </p:to>
                                    </p:set>
                                    <p:anim calcmode="lin" valueType="num">
                                      <p:cBhvr additive="base">
                                        <p:cTn id="13" dur="300" fill="hold"/>
                                        <p:tgtEl>
                                          <p:spTgt spid="54274">
                                            <p:txEl>
                                              <p:pRg st="1" end="1"/>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54274">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54274">
                                            <p:txEl>
                                              <p:pRg st="2" end="2"/>
                                            </p:txEl>
                                          </p:spTgt>
                                        </p:tgtEl>
                                        <p:attrNameLst>
                                          <p:attrName>style.visibility</p:attrName>
                                        </p:attrNameLst>
                                      </p:cBhvr>
                                      <p:to>
                                        <p:strVal val="visible"/>
                                      </p:to>
                                    </p:set>
                                    <p:anim calcmode="lin" valueType="num">
                                      <p:cBhvr additive="base">
                                        <p:cTn id="19" dur="300" fill="hold"/>
                                        <p:tgtEl>
                                          <p:spTgt spid="54274">
                                            <p:txEl>
                                              <p:pRg st="2" end="2"/>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54274">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wd">
                                    <p:tmPct val="100000"/>
                                  </p:iterate>
                                  <p:childTnLst>
                                    <p:set>
                                      <p:cBhvr>
                                        <p:cTn id="24" dur="1" fill="hold">
                                          <p:stCondLst>
                                            <p:cond delay="0"/>
                                          </p:stCondLst>
                                        </p:cTn>
                                        <p:tgtEl>
                                          <p:spTgt spid="54274">
                                            <p:txEl>
                                              <p:pRg st="3" end="3"/>
                                            </p:txEl>
                                          </p:spTgt>
                                        </p:tgtEl>
                                        <p:attrNameLst>
                                          <p:attrName>style.visibility</p:attrName>
                                        </p:attrNameLst>
                                      </p:cBhvr>
                                      <p:to>
                                        <p:strVal val="visible"/>
                                      </p:to>
                                    </p:set>
                                    <p:anim calcmode="lin" valueType="num">
                                      <p:cBhvr additive="base">
                                        <p:cTn id="25" dur="300" fill="hold"/>
                                        <p:tgtEl>
                                          <p:spTgt spid="54274">
                                            <p:txEl>
                                              <p:pRg st="3" end="3"/>
                                            </p:txEl>
                                          </p:spTgt>
                                        </p:tgtEl>
                                        <p:attrNameLst>
                                          <p:attrName>ppt_x</p:attrName>
                                        </p:attrNameLst>
                                      </p:cBhvr>
                                      <p:tavLst>
                                        <p:tav tm="0">
                                          <p:val>
                                            <p:strVal val="1+#ppt_w/2"/>
                                          </p:val>
                                        </p:tav>
                                        <p:tav tm="100000">
                                          <p:val>
                                            <p:strVal val="#ppt_x"/>
                                          </p:val>
                                        </p:tav>
                                      </p:tavLst>
                                    </p:anim>
                                    <p:anim calcmode="lin" valueType="num">
                                      <p:cBhvr additive="base">
                                        <p:cTn id="26" dur="300" fill="hold"/>
                                        <p:tgtEl>
                                          <p:spTgt spid="54274">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iterate type="wd">
                                    <p:tmPct val="100000"/>
                                  </p:iterate>
                                  <p:childTnLst>
                                    <p:set>
                                      <p:cBhvr>
                                        <p:cTn id="30" dur="1" fill="hold">
                                          <p:stCondLst>
                                            <p:cond delay="0"/>
                                          </p:stCondLst>
                                        </p:cTn>
                                        <p:tgtEl>
                                          <p:spTgt spid="54274">
                                            <p:txEl>
                                              <p:pRg st="4" end="4"/>
                                            </p:txEl>
                                          </p:spTgt>
                                        </p:tgtEl>
                                        <p:attrNameLst>
                                          <p:attrName>style.visibility</p:attrName>
                                        </p:attrNameLst>
                                      </p:cBhvr>
                                      <p:to>
                                        <p:strVal val="visible"/>
                                      </p:to>
                                    </p:set>
                                    <p:anim calcmode="lin" valueType="num">
                                      <p:cBhvr additive="base">
                                        <p:cTn id="31" dur="300" fill="hold"/>
                                        <p:tgtEl>
                                          <p:spTgt spid="54274">
                                            <p:txEl>
                                              <p:pRg st="4" end="4"/>
                                            </p:txEl>
                                          </p:spTgt>
                                        </p:tgtEl>
                                        <p:attrNameLst>
                                          <p:attrName>ppt_x</p:attrName>
                                        </p:attrNameLst>
                                      </p:cBhvr>
                                      <p:tavLst>
                                        <p:tav tm="0">
                                          <p:val>
                                            <p:strVal val="1+#ppt_w/2"/>
                                          </p:val>
                                        </p:tav>
                                        <p:tav tm="100000">
                                          <p:val>
                                            <p:strVal val="#ppt_x"/>
                                          </p:val>
                                        </p:tav>
                                      </p:tavLst>
                                    </p:anim>
                                    <p:anim calcmode="lin" valueType="num">
                                      <p:cBhvr additive="base">
                                        <p:cTn id="32" dur="300" fill="hold"/>
                                        <p:tgtEl>
                                          <p:spTgt spid="54274">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3" fill="hold" grpId="0" nodeType="clickEffect">
                                  <p:stCondLst>
                                    <p:cond delay="0"/>
                                  </p:stCondLst>
                                  <p:iterate type="wd">
                                    <p:tmPct val="100000"/>
                                  </p:iterate>
                                  <p:childTnLst>
                                    <p:set>
                                      <p:cBhvr>
                                        <p:cTn id="36" dur="1" fill="hold">
                                          <p:stCondLst>
                                            <p:cond delay="0"/>
                                          </p:stCondLst>
                                        </p:cTn>
                                        <p:tgtEl>
                                          <p:spTgt spid="54274">
                                            <p:txEl>
                                              <p:pRg st="5" end="5"/>
                                            </p:txEl>
                                          </p:spTgt>
                                        </p:tgtEl>
                                        <p:attrNameLst>
                                          <p:attrName>style.visibility</p:attrName>
                                        </p:attrNameLst>
                                      </p:cBhvr>
                                      <p:to>
                                        <p:strVal val="visible"/>
                                      </p:to>
                                    </p:set>
                                    <p:anim calcmode="lin" valueType="num">
                                      <p:cBhvr additive="base">
                                        <p:cTn id="37" dur="300" fill="hold"/>
                                        <p:tgtEl>
                                          <p:spTgt spid="54274">
                                            <p:txEl>
                                              <p:pRg st="5" end="5"/>
                                            </p:txEl>
                                          </p:spTgt>
                                        </p:tgtEl>
                                        <p:attrNameLst>
                                          <p:attrName>ppt_x</p:attrName>
                                        </p:attrNameLst>
                                      </p:cBhvr>
                                      <p:tavLst>
                                        <p:tav tm="0">
                                          <p:val>
                                            <p:strVal val="1+#ppt_w/2"/>
                                          </p:val>
                                        </p:tav>
                                        <p:tav tm="100000">
                                          <p:val>
                                            <p:strVal val="#ppt_x"/>
                                          </p:val>
                                        </p:tav>
                                      </p:tavLst>
                                    </p:anim>
                                    <p:anim calcmode="lin" valueType="num">
                                      <p:cBhvr additive="base">
                                        <p:cTn id="38" dur="300" fill="hold"/>
                                        <p:tgtEl>
                                          <p:spTgt spid="54274">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3" fill="hold" grpId="0" nodeType="clickEffect">
                                  <p:stCondLst>
                                    <p:cond delay="0"/>
                                  </p:stCondLst>
                                  <p:iterate type="wd">
                                    <p:tmPct val="100000"/>
                                  </p:iterate>
                                  <p:childTnLst>
                                    <p:set>
                                      <p:cBhvr>
                                        <p:cTn id="42" dur="1" fill="hold">
                                          <p:stCondLst>
                                            <p:cond delay="0"/>
                                          </p:stCondLst>
                                        </p:cTn>
                                        <p:tgtEl>
                                          <p:spTgt spid="54274">
                                            <p:txEl>
                                              <p:pRg st="6" end="6"/>
                                            </p:txEl>
                                          </p:spTgt>
                                        </p:tgtEl>
                                        <p:attrNameLst>
                                          <p:attrName>style.visibility</p:attrName>
                                        </p:attrNameLst>
                                      </p:cBhvr>
                                      <p:to>
                                        <p:strVal val="visible"/>
                                      </p:to>
                                    </p:set>
                                    <p:anim calcmode="lin" valueType="num">
                                      <p:cBhvr additive="base">
                                        <p:cTn id="43" dur="300" fill="hold"/>
                                        <p:tgtEl>
                                          <p:spTgt spid="54274">
                                            <p:txEl>
                                              <p:pRg st="6" end="6"/>
                                            </p:txEl>
                                          </p:spTgt>
                                        </p:tgtEl>
                                        <p:attrNameLst>
                                          <p:attrName>ppt_x</p:attrName>
                                        </p:attrNameLst>
                                      </p:cBhvr>
                                      <p:tavLst>
                                        <p:tav tm="0">
                                          <p:val>
                                            <p:strVal val="1+#ppt_w/2"/>
                                          </p:val>
                                        </p:tav>
                                        <p:tav tm="100000">
                                          <p:val>
                                            <p:strVal val="#ppt_x"/>
                                          </p:val>
                                        </p:tav>
                                      </p:tavLst>
                                    </p:anim>
                                    <p:anim calcmode="lin" valueType="num">
                                      <p:cBhvr additive="base">
                                        <p:cTn id="44" dur="300" fill="hold"/>
                                        <p:tgtEl>
                                          <p:spTgt spid="54274">
                                            <p:txEl>
                                              <p:pRg st="6" end="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build="p"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Text Box 3"/>
          <p:cNvSpPr txBox="1">
            <a:spLocks noChangeArrowheads="1"/>
          </p:cNvSpPr>
          <p:nvPr/>
        </p:nvSpPr>
        <p:spPr bwMode="auto">
          <a:xfrm>
            <a:off x="457200" y="228600"/>
            <a:ext cx="8229600" cy="6292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a:solidFill>
                  <a:srgbClr val="99CCFF"/>
                </a:solidFill>
              </a:rPr>
              <a:t>     “Riziko” adlı yarışma programında -belki hatırlayanlarınız vardır- ‘günün fırsatı’ diye bir puan yükseltme olanağı vardı. Fakat bunların sonuncusu ‘günün son fırsatı’ olarak değil de ‘son günün fırsatı’ olarak söylenirdi.</a:t>
            </a:r>
          </a:p>
          <a:p>
            <a:pPr algn="just">
              <a:spcBef>
                <a:spcPct val="50000"/>
              </a:spcBef>
            </a:pPr>
            <a:r>
              <a:rPr lang="tr-TR" altLang="tr-TR" sz="2200">
                <a:solidFill>
                  <a:srgbClr val="99CCFF"/>
                </a:solidFill>
              </a:rPr>
              <a:t>Riziko’nun sunucusu Serhat Hacıpaşalıoğlu’nun, İstanbul âdeti olduğunu sandığımız bir de konuşması var yarışmacılarla : “Evet Ragıp, siz?” Bu da irkiltici; çünkü adıyla seslenecek kadar yakın olduklarımıza genellikle “siz” demeyiz.  </a:t>
            </a:r>
          </a:p>
          <a:p>
            <a:pPr algn="just">
              <a:spcBef>
                <a:spcPct val="50000"/>
              </a:spcBef>
            </a:pPr>
            <a:endParaRPr lang="tr-TR" altLang="tr-TR" sz="2200">
              <a:solidFill>
                <a:srgbClr val="99CCFF"/>
              </a:solidFill>
            </a:endParaRPr>
          </a:p>
          <a:p>
            <a:pPr>
              <a:spcBef>
                <a:spcPct val="50000"/>
              </a:spcBef>
            </a:pPr>
            <a:r>
              <a:rPr lang="tr-TR" altLang="tr-TR" sz="2200" b="1" u="sng">
                <a:solidFill>
                  <a:srgbClr val="99CCFF"/>
                </a:solidFill>
                <a:effectLst>
                  <a:outerShdw blurRad="38100" dist="38100" dir="2700000" algn="tl">
                    <a:srgbClr val="000000"/>
                  </a:outerShdw>
                </a:effectLst>
              </a:rPr>
              <a:t>MEDYANIN KİRLETTİĞİ TÜRKÇE</a:t>
            </a:r>
          </a:p>
          <a:p>
            <a:pPr>
              <a:spcBef>
                <a:spcPct val="50000"/>
              </a:spcBef>
            </a:pPr>
            <a:endParaRPr lang="tr-TR" altLang="tr-TR" sz="2200" b="1" u="sng">
              <a:solidFill>
                <a:srgbClr val="99CCFF"/>
              </a:solidFill>
              <a:effectLst>
                <a:outerShdw blurRad="38100" dist="38100" dir="2700000" algn="tl">
                  <a:srgbClr val="000000"/>
                </a:outerShdw>
              </a:effectLst>
            </a:endParaRPr>
          </a:p>
          <a:p>
            <a:pPr algn="just">
              <a:spcBef>
                <a:spcPct val="50000"/>
              </a:spcBef>
            </a:pPr>
            <a:r>
              <a:rPr lang="tr-TR" altLang="tr-TR" sz="2200">
                <a:solidFill>
                  <a:srgbClr val="99CCFF"/>
                </a:solidFill>
              </a:rPr>
              <a:t>     Temel Karamollaoğlu bir konunun çok konuşulduğunu bildirmek için, “Bugüne kadar defaatlerce tekrar edilen...” diyor. Aynı kişi, aynı konuşmada meclis başkanına şöyle sesleniyor : “Sayın başkan, burada bir cümle sarf edilirken elbette bu bir cümleyle olmaz.” İlk ‘cümle’ deyişinde ne demek istediğini Allah bilir.</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55299">
                                            <p:txEl>
                                              <p:pRg st="0" end="0"/>
                                            </p:txEl>
                                          </p:spTgt>
                                        </p:tgtEl>
                                        <p:attrNameLst>
                                          <p:attrName>style.visibility</p:attrName>
                                        </p:attrNameLst>
                                      </p:cBhvr>
                                      <p:to>
                                        <p:strVal val="visible"/>
                                      </p:to>
                                    </p:set>
                                    <p:anim calcmode="lin" valueType="num">
                                      <p:cBhvr additive="base">
                                        <p:cTn id="7" dur="300" fill="hold"/>
                                        <p:tgtEl>
                                          <p:spTgt spid="55299">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55299">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55299">
                                            <p:txEl>
                                              <p:pRg st="1" end="1"/>
                                            </p:txEl>
                                          </p:spTgt>
                                        </p:tgtEl>
                                        <p:attrNameLst>
                                          <p:attrName>style.visibility</p:attrName>
                                        </p:attrNameLst>
                                      </p:cBhvr>
                                      <p:to>
                                        <p:strVal val="visible"/>
                                      </p:to>
                                    </p:set>
                                    <p:anim calcmode="lin" valueType="num">
                                      <p:cBhvr additive="base">
                                        <p:cTn id="13" dur="300" fill="hold"/>
                                        <p:tgtEl>
                                          <p:spTgt spid="55299">
                                            <p:txEl>
                                              <p:pRg st="1" end="1"/>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55299">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55299">
                                            <p:txEl>
                                              <p:pRg st="3" end="3"/>
                                            </p:txEl>
                                          </p:spTgt>
                                        </p:tgtEl>
                                        <p:attrNameLst>
                                          <p:attrName>style.visibility</p:attrName>
                                        </p:attrNameLst>
                                      </p:cBhvr>
                                      <p:to>
                                        <p:strVal val="visible"/>
                                      </p:to>
                                    </p:set>
                                    <p:anim calcmode="lin" valueType="num">
                                      <p:cBhvr additive="base">
                                        <p:cTn id="19" dur="300" fill="hold"/>
                                        <p:tgtEl>
                                          <p:spTgt spid="55299">
                                            <p:txEl>
                                              <p:pRg st="3" end="3"/>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55299">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wd">
                                    <p:tmPct val="100000"/>
                                  </p:iterate>
                                  <p:childTnLst>
                                    <p:set>
                                      <p:cBhvr>
                                        <p:cTn id="24" dur="1" fill="hold">
                                          <p:stCondLst>
                                            <p:cond delay="0"/>
                                          </p:stCondLst>
                                        </p:cTn>
                                        <p:tgtEl>
                                          <p:spTgt spid="55299">
                                            <p:txEl>
                                              <p:pRg st="5" end="5"/>
                                            </p:txEl>
                                          </p:spTgt>
                                        </p:tgtEl>
                                        <p:attrNameLst>
                                          <p:attrName>style.visibility</p:attrName>
                                        </p:attrNameLst>
                                      </p:cBhvr>
                                      <p:to>
                                        <p:strVal val="visible"/>
                                      </p:to>
                                    </p:set>
                                    <p:anim calcmode="lin" valueType="num">
                                      <p:cBhvr additive="base">
                                        <p:cTn id="25" dur="300" fill="hold"/>
                                        <p:tgtEl>
                                          <p:spTgt spid="55299">
                                            <p:txEl>
                                              <p:pRg st="5" end="5"/>
                                            </p:txEl>
                                          </p:spTgt>
                                        </p:tgtEl>
                                        <p:attrNameLst>
                                          <p:attrName>ppt_x</p:attrName>
                                        </p:attrNameLst>
                                      </p:cBhvr>
                                      <p:tavLst>
                                        <p:tav tm="0">
                                          <p:val>
                                            <p:strVal val="1+#ppt_w/2"/>
                                          </p:val>
                                        </p:tav>
                                        <p:tav tm="100000">
                                          <p:val>
                                            <p:strVal val="#ppt_x"/>
                                          </p:val>
                                        </p:tav>
                                      </p:tavLst>
                                    </p:anim>
                                    <p:anim calcmode="lin" valueType="num">
                                      <p:cBhvr additive="base">
                                        <p:cTn id="26" dur="300" fill="hold"/>
                                        <p:tgtEl>
                                          <p:spTgt spid="55299">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Box 2"/>
          <p:cNvSpPr txBox="1">
            <a:spLocks noChangeArrowheads="1"/>
          </p:cNvSpPr>
          <p:nvPr/>
        </p:nvSpPr>
        <p:spPr bwMode="auto">
          <a:xfrm>
            <a:off x="304800" y="381000"/>
            <a:ext cx="8382000" cy="5957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a:solidFill>
                  <a:srgbClr val="99CCFF"/>
                </a:solidFill>
              </a:rPr>
              <a:t>	Başka bir siyasi, Tansu Çiller, “Af konusundaki çalışmalarımızı sürdürdüğümüzü ve başlattığımızı...” diye giriyor söze. </a:t>
            </a:r>
          </a:p>
          <a:p>
            <a:pPr algn="just">
              <a:spcBef>
                <a:spcPct val="50000"/>
              </a:spcBef>
            </a:pPr>
            <a:r>
              <a:rPr lang="tr-TR" altLang="tr-TR" sz="2200">
                <a:solidFill>
                  <a:srgbClr val="99CCFF"/>
                </a:solidFill>
              </a:rPr>
              <a:t>	Şimdi Demirel’in adının geçtiği bir habere bakalım: “Anıtkabir’de sergilenen fotoğrafları ilk kez Cumhurbaşkanı Demirel gezdi.” Fotoğrafları gezmese de sergiyi gezse olmaz mıydı?</a:t>
            </a:r>
          </a:p>
          <a:p>
            <a:pPr algn="just">
              <a:spcBef>
                <a:spcPct val="50000"/>
              </a:spcBef>
            </a:pPr>
            <a:r>
              <a:rPr lang="tr-TR" altLang="tr-TR" sz="2200">
                <a:solidFill>
                  <a:srgbClr val="99CCFF"/>
                </a:solidFill>
              </a:rPr>
              <a:t>	Şimdi de felaket haberleri:</a:t>
            </a:r>
          </a:p>
          <a:p>
            <a:pPr algn="just">
              <a:spcBef>
                <a:spcPct val="50000"/>
              </a:spcBef>
            </a:pPr>
            <a:r>
              <a:rPr lang="tr-TR" altLang="tr-TR" sz="2200">
                <a:solidFill>
                  <a:srgbClr val="99CCFF"/>
                </a:solidFill>
              </a:rPr>
              <a:t>	“Hızı saatte 120 km’yi bulan fırtına, İskenderun’da başta elektrik direkleri olmak üzere pek çok ağacın devrilmesine yol açtı.” Elektrik direkleri neden ağaçlara dahil?</a:t>
            </a:r>
          </a:p>
          <a:p>
            <a:pPr algn="just">
              <a:spcBef>
                <a:spcPct val="50000"/>
              </a:spcBef>
            </a:pPr>
            <a:r>
              <a:rPr lang="tr-TR" altLang="tr-TR" sz="2200">
                <a:solidFill>
                  <a:srgbClr val="99CCFF"/>
                </a:solidFill>
              </a:rPr>
              <a:t>	“Merkez üssü Adana’da meydana gelen deprem 6,3 şiddetinde..” Şiddet mi büyüklük mü? ‘Merkez üssü Adana’da meydana gelen’ ne demek? Merkez üssü Adana’ysa başka nerede meydana gelecek?</a:t>
            </a:r>
          </a:p>
          <a:p>
            <a:pPr algn="just">
              <a:spcBef>
                <a:spcPct val="50000"/>
              </a:spcBef>
            </a:pPr>
            <a:r>
              <a:rPr lang="tr-TR" altLang="tr-TR" sz="2200">
                <a:solidFill>
                  <a:srgbClr val="99CCFF"/>
                </a:solidFill>
              </a:rPr>
              <a:t>	“Bunlar gecenin haberleri. Gecede ne varsa Gece Hattı’nda var. Çünkü bildiğiniz gibi Gece Hattı habere doymuyor.” Bu cümle ne anlama geliyor? Gece Hattı dedikleri bir çeşit “haber canavarı” olmalı.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56322">
                                            <p:txEl>
                                              <p:pRg st="0" end="0"/>
                                            </p:txEl>
                                          </p:spTgt>
                                        </p:tgtEl>
                                        <p:attrNameLst>
                                          <p:attrName>style.visibility</p:attrName>
                                        </p:attrNameLst>
                                      </p:cBhvr>
                                      <p:to>
                                        <p:strVal val="visible"/>
                                      </p:to>
                                    </p:set>
                                    <p:anim calcmode="lin" valueType="num">
                                      <p:cBhvr additive="base">
                                        <p:cTn id="7" dur="300" fill="hold"/>
                                        <p:tgtEl>
                                          <p:spTgt spid="56322">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5632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56322">
                                            <p:txEl>
                                              <p:pRg st="1" end="1"/>
                                            </p:txEl>
                                          </p:spTgt>
                                        </p:tgtEl>
                                        <p:attrNameLst>
                                          <p:attrName>style.visibility</p:attrName>
                                        </p:attrNameLst>
                                      </p:cBhvr>
                                      <p:to>
                                        <p:strVal val="visible"/>
                                      </p:to>
                                    </p:set>
                                    <p:anim calcmode="lin" valueType="num">
                                      <p:cBhvr additive="base">
                                        <p:cTn id="13" dur="300" fill="hold"/>
                                        <p:tgtEl>
                                          <p:spTgt spid="56322">
                                            <p:txEl>
                                              <p:pRg st="1" end="1"/>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56322">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56322">
                                            <p:txEl>
                                              <p:pRg st="2" end="2"/>
                                            </p:txEl>
                                          </p:spTgt>
                                        </p:tgtEl>
                                        <p:attrNameLst>
                                          <p:attrName>style.visibility</p:attrName>
                                        </p:attrNameLst>
                                      </p:cBhvr>
                                      <p:to>
                                        <p:strVal val="visible"/>
                                      </p:to>
                                    </p:set>
                                    <p:anim calcmode="lin" valueType="num">
                                      <p:cBhvr additive="base">
                                        <p:cTn id="19" dur="300" fill="hold"/>
                                        <p:tgtEl>
                                          <p:spTgt spid="56322">
                                            <p:txEl>
                                              <p:pRg st="2" end="2"/>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56322">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wd">
                                    <p:tmPct val="100000"/>
                                  </p:iterate>
                                  <p:childTnLst>
                                    <p:set>
                                      <p:cBhvr>
                                        <p:cTn id="24" dur="1" fill="hold">
                                          <p:stCondLst>
                                            <p:cond delay="0"/>
                                          </p:stCondLst>
                                        </p:cTn>
                                        <p:tgtEl>
                                          <p:spTgt spid="56322">
                                            <p:txEl>
                                              <p:pRg st="3" end="3"/>
                                            </p:txEl>
                                          </p:spTgt>
                                        </p:tgtEl>
                                        <p:attrNameLst>
                                          <p:attrName>style.visibility</p:attrName>
                                        </p:attrNameLst>
                                      </p:cBhvr>
                                      <p:to>
                                        <p:strVal val="visible"/>
                                      </p:to>
                                    </p:set>
                                    <p:anim calcmode="lin" valueType="num">
                                      <p:cBhvr additive="base">
                                        <p:cTn id="25" dur="300" fill="hold"/>
                                        <p:tgtEl>
                                          <p:spTgt spid="56322">
                                            <p:txEl>
                                              <p:pRg st="3" end="3"/>
                                            </p:txEl>
                                          </p:spTgt>
                                        </p:tgtEl>
                                        <p:attrNameLst>
                                          <p:attrName>ppt_x</p:attrName>
                                        </p:attrNameLst>
                                      </p:cBhvr>
                                      <p:tavLst>
                                        <p:tav tm="0">
                                          <p:val>
                                            <p:strVal val="1+#ppt_w/2"/>
                                          </p:val>
                                        </p:tav>
                                        <p:tav tm="100000">
                                          <p:val>
                                            <p:strVal val="#ppt_x"/>
                                          </p:val>
                                        </p:tav>
                                      </p:tavLst>
                                    </p:anim>
                                    <p:anim calcmode="lin" valueType="num">
                                      <p:cBhvr additive="base">
                                        <p:cTn id="26" dur="300" fill="hold"/>
                                        <p:tgtEl>
                                          <p:spTgt spid="56322">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iterate type="wd">
                                    <p:tmPct val="100000"/>
                                  </p:iterate>
                                  <p:childTnLst>
                                    <p:set>
                                      <p:cBhvr>
                                        <p:cTn id="30" dur="1" fill="hold">
                                          <p:stCondLst>
                                            <p:cond delay="0"/>
                                          </p:stCondLst>
                                        </p:cTn>
                                        <p:tgtEl>
                                          <p:spTgt spid="56322">
                                            <p:txEl>
                                              <p:pRg st="4" end="4"/>
                                            </p:txEl>
                                          </p:spTgt>
                                        </p:tgtEl>
                                        <p:attrNameLst>
                                          <p:attrName>style.visibility</p:attrName>
                                        </p:attrNameLst>
                                      </p:cBhvr>
                                      <p:to>
                                        <p:strVal val="visible"/>
                                      </p:to>
                                    </p:set>
                                    <p:anim calcmode="lin" valueType="num">
                                      <p:cBhvr additive="base">
                                        <p:cTn id="31" dur="300" fill="hold"/>
                                        <p:tgtEl>
                                          <p:spTgt spid="56322">
                                            <p:txEl>
                                              <p:pRg st="4" end="4"/>
                                            </p:txEl>
                                          </p:spTgt>
                                        </p:tgtEl>
                                        <p:attrNameLst>
                                          <p:attrName>ppt_x</p:attrName>
                                        </p:attrNameLst>
                                      </p:cBhvr>
                                      <p:tavLst>
                                        <p:tav tm="0">
                                          <p:val>
                                            <p:strVal val="1+#ppt_w/2"/>
                                          </p:val>
                                        </p:tav>
                                        <p:tav tm="100000">
                                          <p:val>
                                            <p:strVal val="#ppt_x"/>
                                          </p:val>
                                        </p:tav>
                                      </p:tavLst>
                                    </p:anim>
                                    <p:anim calcmode="lin" valueType="num">
                                      <p:cBhvr additive="base">
                                        <p:cTn id="32" dur="300" fill="hold"/>
                                        <p:tgtEl>
                                          <p:spTgt spid="56322">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3" fill="hold" grpId="0" nodeType="clickEffect">
                                  <p:stCondLst>
                                    <p:cond delay="0"/>
                                  </p:stCondLst>
                                  <p:iterate type="wd">
                                    <p:tmPct val="100000"/>
                                  </p:iterate>
                                  <p:childTnLst>
                                    <p:set>
                                      <p:cBhvr>
                                        <p:cTn id="36" dur="1" fill="hold">
                                          <p:stCondLst>
                                            <p:cond delay="0"/>
                                          </p:stCondLst>
                                        </p:cTn>
                                        <p:tgtEl>
                                          <p:spTgt spid="56322">
                                            <p:txEl>
                                              <p:pRg st="5" end="5"/>
                                            </p:txEl>
                                          </p:spTgt>
                                        </p:tgtEl>
                                        <p:attrNameLst>
                                          <p:attrName>style.visibility</p:attrName>
                                        </p:attrNameLst>
                                      </p:cBhvr>
                                      <p:to>
                                        <p:strVal val="visible"/>
                                      </p:to>
                                    </p:set>
                                    <p:anim calcmode="lin" valueType="num">
                                      <p:cBhvr additive="base">
                                        <p:cTn id="37" dur="300" fill="hold"/>
                                        <p:tgtEl>
                                          <p:spTgt spid="56322">
                                            <p:txEl>
                                              <p:pRg st="5" end="5"/>
                                            </p:txEl>
                                          </p:spTgt>
                                        </p:tgtEl>
                                        <p:attrNameLst>
                                          <p:attrName>ppt_x</p:attrName>
                                        </p:attrNameLst>
                                      </p:cBhvr>
                                      <p:tavLst>
                                        <p:tav tm="0">
                                          <p:val>
                                            <p:strVal val="1+#ppt_w/2"/>
                                          </p:val>
                                        </p:tav>
                                        <p:tav tm="100000">
                                          <p:val>
                                            <p:strVal val="#ppt_x"/>
                                          </p:val>
                                        </p:tav>
                                      </p:tavLst>
                                    </p:anim>
                                    <p:anim calcmode="lin" valueType="num">
                                      <p:cBhvr additive="base">
                                        <p:cTn id="38" dur="300" fill="hold"/>
                                        <p:tgtEl>
                                          <p:spTgt spid="56322">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build="p"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 Box 2"/>
          <p:cNvSpPr txBox="1">
            <a:spLocks noChangeArrowheads="1"/>
          </p:cNvSpPr>
          <p:nvPr/>
        </p:nvSpPr>
        <p:spPr bwMode="auto">
          <a:xfrm>
            <a:off x="533400" y="457200"/>
            <a:ext cx="8153400" cy="545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a:solidFill>
                  <a:srgbClr val="99CCFF"/>
                </a:solidFill>
              </a:rPr>
              <a:t>     Bir de fantezi müziğimizden bir şarkı sözüne göz atalım:</a:t>
            </a:r>
          </a:p>
          <a:p>
            <a:pPr algn="just">
              <a:spcBef>
                <a:spcPct val="50000"/>
              </a:spcBef>
            </a:pPr>
            <a:r>
              <a:rPr lang="tr-TR" altLang="tr-TR" sz="2200">
                <a:solidFill>
                  <a:srgbClr val="99CCFF"/>
                </a:solidFill>
              </a:rPr>
              <a:t>	Senin için ağladım yalan mı, yalan mı?</a:t>
            </a:r>
          </a:p>
          <a:p>
            <a:pPr algn="just">
              <a:lnSpc>
                <a:spcPct val="50000"/>
              </a:lnSpc>
              <a:spcBef>
                <a:spcPct val="50000"/>
              </a:spcBef>
            </a:pPr>
            <a:r>
              <a:rPr lang="tr-TR" altLang="tr-TR" sz="2200">
                <a:solidFill>
                  <a:srgbClr val="99CCFF"/>
                </a:solidFill>
              </a:rPr>
              <a:t>	Diz çöküp de yalvardım yalan mı, yalan mı?</a:t>
            </a:r>
          </a:p>
          <a:p>
            <a:pPr algn="just">
              <a:lnSpc>
                <a:spcPct val="50000"/>
              </a:lnSpc>
              <a:spcBef>
                <a:spcPct val="50000"/>
              </a:spcBef>
            </a:pPr>
            <a:r>
              <a:rPr lang="tr-TR" altLang="tr-TR" sz="2200">
                <a:solidFill>
                  <a:srgbClr val="99CCFF"/>
                </a:solidFill>
              </a:rPr>
              <a:t>	Gençliğimi harcadım yalan mı, yalan mı?</a:t>
            </a:r>
          </a:p>
          <a:p>
            <a:pPr algn="just">
              <a:lnSpc>
                <a:spcPct val="50000"/>
              </a:lnSpc>
              <a:spcBef>
                <a:spcPct val="50000"/>
              </a:spcBef>
            </a:pPr>
            <a:r>
              <a:rPr lang="tr-TR" altLang="tr-TR" sz="2200">
                <a:solidFill>
                  <a:srgbClr val="99CCFF"/>
                </a:solidFill>
              </a:rPr>
              <a:t>	Yalanmış meğer!</a:t>
            </a:r>
          </a:p>
          <a:p>
            <a:pPr algn="just">
              <a:spcBef>
                <a:spcPct val="50000"/>
              </a:spcBef>
            </a:pPr>
            <a:r>
              <a:rPr lang="tr-TR" altLang="tr-TR" sz="2200">
                <a:solidFill>
                  <a:srgbClr val="99CCFF"/>
                </a:solidFill>
              </a:rPr>
              <a:t>Bütün söylediklerini yapmış mı bu kişi, yapmış. Onun için ağlamış, diz çöküp yalvarmış, gençliğini harcamış. “Yalan mı?” diye sorması, “Ağlamadım mı, yalvarmadım mı, harcamadım mı?” anlamında bir onaylatma isteği. Peki “yalanmış meğer” ne oluyor öyleyse? Ortada yalan olan bir şeyler olabilir; ama bu, kesinlikle kişinin yaptığına bu kadar emin olduğu davranışlar olamaz. “Buradaki ‘yalan’ farklı anlamda.” diyorsanız; bir başka parçaya kulak verin: “Şarkılar yazmışım onun uğruna / Ben böyle birini tanımıyorum.” Buradaki “tanımıyorum” da mı farklı anlamda? Ama zaten biz bu farkın peşindeyiz.</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57346">
                                            <p:txEl>
                                              <p:pRg st="0" end="0"/>
                                            </p:txEl>
                                          </p:spTgt>
                                        </p:tgtEl>
                                        <p:attrNameLst>
                                          <p:attrName>style.visibility</p:attrName>
                                        </p:attrNameLst>
                                      </p:cBhvr>
                                      <p:to>
                                        <p:strVal val="visible"/>
                                      </p:to>
                                    </p:set>
                                    <p:anim calcmode="lin" valueType="num">
                                      <p:cBhvr additive="base">
                                        <p:cTn id="7" dur="300" fill="hold"/>
                                        <p:tgtEl>
                                          <p:spTgt spid="57346">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5734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57346">
                                            <p:txEl>
                                              <p:pRg st="1" end="1"/>
                                            </p:txEl>
                                          </p:spTgt>
                                        </p:tgtEl>
                                        <p:attrNameLst>
                                          <p:attrName>style.visibility</p:attrName>
                                        </p:attrNameLst>
                                      </p:cBhvr>
                                      <p:to>
                                        <p:strVal val="visible"/>
                                      </p:to>
                                    </p:set>
                                    <p:anim calcmode="lin" valueType="num">
                                      <p:cBhvr additive="base">
                                        <p:cTn id="13" dur="300" fill="hold"/>
                                        <p:tgtEl>
                                          <p:spTgt spid="57346">
                                            <p:txEl>
                                              <p:pRg st="1" end="1"/>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57346">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57346">
                                            <p:txEl>
                                              <p:pRg st="2" end="2"/>
                                            </p:txEl>
                                          </p:spTgt>
                                        </p:tgtEl>
                                        <p:attrNameLst>
                                          <p:attrName>style.visibility</p:attrName>
                                        </p:attrNameLst>
                                      </p:cBhvr>
                                      <p:to>
                                        <p:strVal val="visible"/>
                                      </p:to>
                                    </p:set>
                                    <p:anim calcmode="lin" valueType="num">
                                      <p:cBhvr additive="base">
                                        <p:cTn id="19" dur="300" fill="hold"/>
                                        <p:tgtEl>
                                          <p:spTgt spid="57346">
                                            <p:txEl>
                                              <p:pRg st="2" end="2"/>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57346">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wd">
                                    <p:tmPct val="100000"/>
                                  </p:iterate>
                                  <p:childTnLst>
                                    <p:set>
                                      <p:cBhvr>
                                        <p:cTn id="24" dur="1" fill="hold">
                                          <p:stCondLst>
                                            <p:cond delay="0"/>
                                          </p:stCondLst>
                                        </p:cTn>
                                        <p:tgtEl>
                                          <p:spTgt spid="57346">
                                            <p:txEl>
                                              <p:pRg st="3" end="3"/>
                                            </p:txEl>
                                          </p:spTgt>
                                        </p:tgtEl>
                                        <p:attrNameLst>
                                          <p:attrName>style.visibility</p:attrName>
                                        </p:attrNameLst>
                                      </p:cBhvr>
                                      <p:to>
                                        <p:strVal val="visible"/>
                                      </p:to>
                                    </p:set>
                                    <p:anim calcmode="lin" valueType="num">
                                      <p:cBhvr additive="base">
                                        <p:cTn id="25" dur="300" fill="hold"/>
                                        <p:tgtEl>
                                          <p:spTgt spid="57346">
                                            <p:txEl>
                                              <p:pRg st="3" end="3"/>
                                            </p:txEl>
                                          </p:spTgt>
                                        </p:tgtEl>
                                        <p:attrNameLst>
                                          <p:attrName>ppt_x</p:attrName>
                                        </p:attrNameLst>
                                      </p:cBhvr>
                                      <p:tavLst>
                                        <p:tav tm="0">
                                          <p:val>
                                            <p:strVal val="1+#ppt_w/2"/>
                                          </p:val>
                                        </p:tav>
                                        <p:tav tm="100000">
                                          <p:val>
                                            <p:strVal val="#ppt_x"/>
                                          </p:val>
                                        </p:tav>
                                      </p:tavLst>
                                    </p:anim>
                                    <p:anim calcmode="lin" valueType="num">
                                      <p:cBhvr additive="base">
                                        <p:cTn id="26" dur="300" fill="hold"/>
                                        <p:tgtEl>
                                          <p:spTgt spid="57346">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iterate type="wd">
                                    <p:tmPct val="100000"/>
                                  </p:iterate>
                                  <p:childTnLst>
                                    <p:set>
                                      <p:cBhvr>
                                        <p:cTn id="30" dur="1" fill="hold">
                                          <p:stCondLst>
                                            <p:cond delay="0"/>
                                          </p:stCondLst>
                                        </p:cTn>
                                        <p:tgtEl>
                                          <p:spTgt spid="57346">
                                            <p:txEl>
                                              <p:pRg st="4" end="4"/>
                                            </p:txEl>
                                          </p:spTgt>
                                        </p:tgtEl>
                                        <p:attrNameLst>
                                          <p:attrName>style.visibility</p:attrName>
                                        </p:attrNameLst>
                                      </p:cBhvr>
                                      <p:to>
                                        <p:strVal val="visible"/>
                                      </p:to>
                                    </p:set>
                                    <p:anim calcmode="lin" valueType="num">
                                      <p:cBhvr additive="base">
                                        <p:cTn id="31" dur="300" fill="hold"/>
                                        <p:tgtEl>
                                          <p:spTgt spid="57346">
                                            <p:txEl>
                                              <p:pRg st="4" end="4"/>
                                            </p:txEl>
                                          </p:spTgt>
                                        </p:tgtEl>
                                        <p:attrNameLst>
                                          <p:attrName>ppt_x</p:attrName>
                                        </p:attrNameLst>
                                      </p:cBhvr>
                                      <p:tavLst>
                                        <p:tav tm="0">
                                          <p:val>
                                            <p:strVal val="1+#ppt_w/2"/>
                                          </p:val>
                                        </p:tav>
                                        <p:tav tm="100000">
                                          <p:val>
                                            <p:strVal val="#ppt_x"/>
                                          </p:val>
                                        </p:tav>
                                      </p:tavLst>
                                    </p:anim>
                                    <p:anim calcmode="lin" valueType="num">
                                      <p:cBhvr additive="base">
                                        <p:cTn id="32" dur="300" fill="hold"/>
                                        <p:tgtEl>
                                          <p:spTgt spid="57346">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3" fill="hold" grpId="0" nodeType="clickEffect">
                                  <p:stCondLst>
                                    <p:cond delay="0"/>
                                  </p:stCondLst>
                                  <p:iterate type="wd">
                                    <p:tmPct val="100000"/>
                                  </p:iterate>
                                  <p:childTnLst>
                                    <p:set>
                                      <p:cBhvr>
                                        <p:cTn id="36" dur="1" fill="hold">
                                          <p:stCondLst>
                                            <p:cond delay="0"/>
                                          </p:stCondLst>
                                        </p:cTn>
                                        <p:tgtEl>
                                          <p:spTgt spid="57346">
                                            <p:txEl>
                                              <p:pRg st="5" end="5"/>
                                            </p:txEl>
                                          </p:spTgt>
                                        </p:tgtEl>
                                        <p:attrNameLst>
                                          <p:attrName>style.visibility</p:attrName>
                                        </p:attrNameLst>
                                      </p:cBhvr>
                                      <p:to>
                                        <p:strVal val="visible"/>
                                      </p:to>
                                    </p:set>
                                    <p:anim calcmode="lin" valueType="num">
                                      <p:cBhvr additive="base">
                                        <p:cTn id="37" dur="300" fill="hold"/>
                                        <p:tgtEl>
                                          <p:spTgt spid="57346">
                                            <p:txEl>
                                              <p:pRg st="5" end="5"/>
                                            </p:txEl>
                                          </p:spTgt>
                                        </p:tgtEl>
                                        <p:attrNameLst>
                                          <p:attrName>ppt_x</p:attrName>
                                        </p:attrNameLst>
                                      </p:cBhvr>
                                      <p:tavLst>
                                        <p:tav tm="0">
                                          <p:val>
                                            <p:strVal val="1+#ppt_w/2"/>
                                          </p:val>
                                        </p:tav>
                                        <p:tav tm="100000">
                                          <p:val>
                                            <p:strVal val="#ppt_x"/>
                                          </p:val>
                                        </p:tav>
                                      </p:tavLst>
                                    </p:anim>
                                    <p:anim calcmode="lin" valueType="num">
                                      <p:cBhvr additive="base">
                                        <p:cTn id="38" dur="300" fill="hold"/>
                                        <p:tgtEl>
                                          <p:spTgt spid="57346">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build="p"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457200" y="457200"/>
            <a:ext cx="8229600" cy="3781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200">
                <a:solidFill>
                  <a:srgbClr val="99CCFF"/>
                </a:solidFill>
              </a:rPr>
              <a:t>	Bunlar da günlük hayatta bir çoğumuzun kullandığı, kalıplaşmış anlatım bozuklukları:</a:t>
            </a:r>
          </a:p>
          <a:p>
            <a:pPr algn="just">
              <a:spcBef>
                <a:spcPct val="50000"/>
              </a:spcBef>
            </a:pPr>
            <a:r>
              <a:rPr lang="tr-TR" altLang="tr-TR" sz="2200">
                <a:solidFill>
                  <a:srgbClr val="99CCFF"/>
                </a:solidFill>
              </a:rPr>
              <a:t>	- Yangın yanıyor!</a:t>
            </a:r>
          </a:p>
          <a:p>
            <a:pPr algn="just">
              <a:spcBef>
                <a:spcPct val="50000"/>
              </a:spcBef>
            </a:pPr>
            <a:r>
              <a:rPr lang="tr-TR" altLang="tr-TR" sz="2200">
                <a:solidFill>
                  <a:srgbClr val="99CCFF"/>
                </a:solidFill>
              </a:rPr>
              <a:t>	- Ölü ölmüş!</a:t>
            </a:r>
          </a:p>
          <a:p>
            <a:pPr algn="just">
              <a:spcBef>
                <a:spcPct val="50000"/>
              </a:spcBef>
            </a:pPr>
            <a:r>
              <a:rPr lang="tr-TR" altLang="tr-TR" sz="2200">
                <a:solidFill>
                  <a:srgbClr val="99CCFF"/>
                </a:solidFill>
              </a:rPr>
              <a:t>	- Ayak topuğu!</a:t>
            </a:r>
          </a:p>
          <a:p>
            <a:pPr algn="just">
              <a:spcBef>
                <a:spcPct val="50000"/>
              </a:spcBef>
            </a:pPr>
            <a:r>
              <a:rPr lang="tr-TR" altLang="tr-TR" sz="2200">
                <a:solidFill>
                  <a:srgbClr val="99CCFF"/>
                </a:solidFill>
              </a:rPr>
              <a:t>	- ÖSS Sınavı!</a:t>
            </a:r>
          </a:p>
          <a:p>
            <a:pPr algn="just">
              <a:spcBef>
                <a:spcPct val="50000"/>
              </a:spcBef>
            </a:pPr>
            <a:r>
              <a:rPr lang="tr-TR" altLang="tr-TR" sz="2200">
                <a:solidFill>
                  <a:srgbClr val="99CCFF"/>
                </a:solidFill>
              </a:rPr>
              <a:t>	- Fidan ektik!</a:t>
            </a:r>
          </a:p>
          <a:p>
            <a:pPr algn="just">
              <a:spcBef>
                <a:spcPct val="50000"/>
              </a:spcBef>
            </a:pPr>
            <a:r>
              <a:rPr lang="tr-TR" altLang="tr-TR" sz="2200">
                <a:solidFill>
                  <a:srgbClr val="99CCFF"/>
                </a:solidFill>
              </a:rPr>
              <a:t>	- Tohum diktik!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58370"/>
                                        </p:tgtEl>
                                        <p:attrNameLst>
                                          <p:attrName>style.visibility</p:attrName>
                                        </p:attrNameLst>
                                      </p:cBhvr>
                                      <p:to>
                                        <p:strVal val="visible"/>
                                      </p:to>
                                    </p:set>
                                    <p:anim calcmode="lin" valueType="num">
                                      <p:cBhvr additive="base">
                                        <p:cTn id="7" dur="300" fill="hold"/>
                                        <p:tgtEl>
                                          <p:spTgt spid="58370"/>
                                        </p:tgtEl>
                                        <p:attrNameLst>
                                          <p:attrName>ppt_x</p:attrName>
                                        </p:attrNameLst>
                                      </p:cBhvr>
                                      <p:tavLst>
                                        <p:tav tm="0">
                                          <p:val>
                                            <p:strVal val="1+#ppt_w/2"/>
                                          </p:val>
                                        </p:tav>
                                        <p:tav tm="100000">
                                          <p:val>
                                            <p:strVal val="#ppt_x"/>
                                          </p:val>
                                        </p:tav>
                                      </p:tavLst>
                                    </p:anim>
                                    <p:anim calcmode="lin" valueType="num">
                                      <p:cBhvr additive="base">
                                        <p:cTn id="8" dur="300" fill="hold"/>
                                        <p:tgtEl>
                                          <p:spTgt spid="5837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304800" y="304800"/>
            <a:ext cx="8534400" cy="344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tr-TR" altLang="tr-TR" sz="2200" b="1">
                <a:solidFill>
                  <a:srgbClr val="99CCFF"/>
                </a:solidFill>
              </a:rPr>
              <a:t> </a:t>
            </a:r>
            <a:r>
              <a:rPr lang="tr-TR" altLang="tr-TR" sz="2200" b="1" u="sng">
                <a:solidFill>
                  <a:srgbClr val="99CCFF"/>
                </a:solidFill>
              </a:rPr>
              <a:t>4-) Uyumsuzluk:</a:t>
            </a:r>
            <a:r>
              <a:rPr lang="tr-TR" altLang="tr-TR" sz="2200" b="1">
                <a:solidFill>
                  <a:srgbClr val="99CCFF"/>
                </a:solidFill>
              </a:rPr>
              <a:t> </a:t>
            </a:r>
            <a:r>
              <a:rPr lang="tr-TR" altLang="tr-TR" sz="2200">
                <a:solidFill>
                  <a:srgbClr val="99CCFF"/>
                </a:solidFill>
              </a:rPr>
              <a:t>Cümledeki unsurların birbirleriyle uyum hâlinde olmamaları demektir. Bilhassa, fiil ile cümlenin veya kelime gruplarının diğer unsurları arasında uyumsuzluklara sık sık rastlanmaktadır.</a:t>
            </a:r>
          </a:p>
          <a:p>
            <a:pPr algn="just"/>
            <a:endParaRPr lang="tr-TR" altLang="tr-TR" sz="2200">
              <a:solidFill>
                <a:srgbClr val="99CCFF"/>
              </a:solidFill>
            </a:endParaRPr>
          </a:p>
          <a:p>
            <a:pPr algn="just"/>
            <a:r>
              <a:rPr lang="tr-TR" altLang="tr-TR" sz="2200">
                <a:solidFill>
                  <a:srgbClr val="99CCFF"/>
                </a:solidFill>
              </a:rPr>
              <a:t>“Devlet memurlarının hayat şartlarının artırılması gerekir.” ( Devlet memurlarının hayat şartlarının düzeltilmesi gerekir. )</a:t>
            </a:r>
          </a:p>
          <a:p>
            <a:pPr algn="just"/>
            <a:endParaRPr lang="tr-TR" altLang="tr-TR" sz="2200">
              <a:solidFill>
                <a:srgbClr val="99CCFF"/>
              </a:solidFill>
            </a:endParaRPr>
          </a:p>
          <a:p>
            <a:pPr algn="just"/>
            <a:r>
              <a:rPr lang="tr-TR" altLang="tr-TR" sz="2200">
                <a:solidFill>
                  <a:srgbClr val="99CCFF"/>
                </a:solidFill>
              </a:rPr>
              <a:t>“Şurası da muhakkak ki, öğrencilerin isteklerini de göz önünde tutmak gerekir sanıyorum.” (Şurası da muhakkak ki, öğrencilerin isteklerini de göz önünde tutmak gerekir. )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10242">
                                            <p:txEl>
                                              <p:pRg st="0" end="0"/>
                                            </p:txEl>
                                          </p:spTgt>
                                        </p:tgtEl>
                                        <p:attrNameLst>
                                          <p:attrName>style.visibility</p:attrName>
                                        </p:attrNameLst>
                                      </p:cBhvr>
                                      <p:to>
                                        <p:strVal val="visible"/>
                                      </p:to>
                                    </p:set>
                                    <p:anim calcmode="lin" valueType="num">
                                      <p:cBhvr additive="base">
                                        <p:cTn id="7" dur="300" fill="hold"/>
                                        <p:tgtEl>
                                          <p:spTgt spid="10242">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1024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10242">
                                            <p:txEl>
                                              <p:pRg st="2" end="2"/>
                                            </p:txEl>
                                          </p:spTgt>
                                        </p:tgtEl>
                                        <p:attrNameLst>
                                          <p:attrName>style.visibility</p:attrName>
                                        </p:attrNameLst>
                                      </p:cBhvr>
                                      <p:to>
                                        <p:strVal val="visible"/>
                                      </p:to>
                                    </p:set>
                                    <p:anim calcmode="lin" valueType="num">
                                      <p:cBhvr additive="base">
                                        <p:cTn id="13" dur="300" fill="hold"/>
                                        <p:tgtEl>
                                          <p:spTgt spid="10242">
                                            <p:txEl>
                                              <p:pRg st="2" end="2"/>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10242">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10242">
                                            <p:txEl>
                                              <p:pRg st="4" end="4"/>
                                            </p:txEl>
                                          </p:spTgt>
                                        </p:tgtEl>
                                        <p:attrNameLst>
                                          <p:attrName>style.visibility</p:attrName>
                                        </p:attrNameLst>
                                      </p:cBhvr>
                                      <p:to>
                                        <p:strVal val="visible"/>
                                      </p:to>
                                    </p:set>
                                    <p:anim calcmode="lin" valueType="num">
                                      <p:cBhvr additive="base">
                                        <p:cTn id="19" dur="300" fill="hold"/>
                                        <p:tgtEl>
                                          <p:spTgt spid="10242">
                                            <p:txEl>
                                              <p:pRg st="4" end="4"/>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10242">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build="p"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WordArt 2"/>
          <p:cNvSpPr>
            <a:spLocks noChangeArrowheads="1" noChangeShapeType="1" noTextEdit="1"/>
          </p:cNvSpPr>
          <p:nvPr/>
        </p:nvSpPr>
        <p:spPr bwMode="auto">
          <a:xfrm>
            <a:off x="533400" y="304800"/>
            <a:ext cx="8001000" cy="5943600"/>
          </a:xfrm>
          <a:prstGeom prst="rect">
            <a:avLst/>
          </a:prstGeom>
        </p:spPr>
        <p:txBody>
          <a:bodyPr wrap="none" fromWordArt="1">
            <a:prstTxWarp prst="textSlantUp">
              <a:avLst>
                <a:gd name="adj" fmla="val 27417"/>
              </a:avLst>
            </a:prstTxWarp>
          </a:bodyPr>
          <a:lstStyle/>
          <a:p>
            <a:r>
              <a:rPr lang="tr-TR"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outerShdw>
                </a:effectLst>
                <a:latin typeface="Impact" panose="020B0806030902050204" pitchFamily="34" charset="0"/>
              </a:rPr>
              <a:t>TÜRK'ÇE</a:t>
            </a:r>
          </a:p>
          <a:p>
            <a:r>
              <a:rPr lang="tr-TR"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outerShdw>
                </a:effectLst>
                <a:latin typeface="Impact" panose="020B0806030902050204" pitchFamily="34" charset="0"/>
              </a:rPr>
              <a:t>KONUŞACAKSAK</a:t>
            </a:r>
          </a:p>
          <a:p>
            <a:r>
              <a:rPr lang="tr-TR"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outerShdw>
                </a:effectLst>
                <a:latin typeface="Impact" panose="020B0806030902050204" pitchFamily="34" charset="0"/>
              </a:rPr>
              <a:t>TÜRKÇE</a:t>
            </a:r>
          </a:p>
          <a:p>
            <a:r>
              <a:rPr lang="tr-TR"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outerShdw>
                </a:effectLst>
                <a:latin typeface="Impact" panose="020B0806030902050204" pitchFamily="34" charset="0"/>
              </a:rPr>
              <a:t>KONUŞALIM</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nodeType="clickEffect">
                                  <p:stCondLst>
                                    <p:cond delay="0"/>
                                  </p:stCondLst>
                                  <p:childTnLst>
                                    <p:set>
                                      <p:cBhvr>
                                        <p:cTn id="6" dur="1" fill="hold">
                                          <p:stCondLst>
                                            <p:cond delay="0"/>
                                          </p:stCondLst>
                                        </p:cTn>
                                        <p:tgtEl>
                                          <p:spTgt spid="59394"/>
                                        </p:tgtEl>
                                        <p:attrNameLst>
                                          <p:attrName>style.visibility</p:attrName>
                                        </p:attrNameLst>
                                      </p:cBhvr>
                                      <p:to>
                                        <p:strVal val="visible"/>
                                      </p:to>
                                    </p:set>
                                    <p:anim calcmode="lin" valueType="num">
                                      <p:cBhvr additive="base">
                                        <p:cTn id="7" dur="500" fill="hold"/>
                                        <p:tgtEl>
                                          <p:spTgt spid="59394"/>
                                        </p:tgtEl>
                                        <p:attrNameLst>
                                          <p:attrName>ppt_x</p:attrName>
                                        </p:attrNameLst>
                                      </p:cBhvr>
                                      <p:tavLst>
                                        <p:tav tm="0">
                                          <p:val>
                                            <p:strVal val="1+#ppt_w/2"/>
                                          </p:val>
                                        </p:tav>
                                        <p:tav tm="100000">
                                          <p:val>
                                            <p:strVal val="#ppt_x"/>
                                          </p:val>
                                        </p:tav>
                                      </p:tavLst>
                                    </p:anim>
                                    <p:anim calcmode="lin" valueType="num">
                                      <p:cBhvr additive="base">
                                        <p:cTn id="8" dur="500" fill="hold"/>
                                        <p:tgtEl>
                                          <p:spTgt spid="5939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0" name="Text Box 6"/>
          <p:cNvSpPr txBox="1">
            <a:spLocks noChangeArrowheads="1"/>
          </p:cNvSpPr>
          <p:nvPr/>
        </p:nvSpPr>
        <p:spPr bwMode="auto">
          <a:xfrm>
            <a:off x="228600" y="228600"/>
            <a:ext cx="8610600" cy="6122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200" b="1" u="sng">
                <a:solidFill>
                  <a:srgbClr val="99CCFF"/>
                </a:solidFill>
                <a:effectLst>
                  <a:outerShdw blurRad="38100" dist="38100" dir="2700000" algn="tl">
                    <a:srgbClr val="000000"/>
                  </a:outerShdw>
                </a:effectLst>
              </a:rPr>
              <a:t>ANLATIM BOZUKLUKLARI</a:t>
            </a:r>
          </a:p>
          <a:p>
            <a:pPr algn="just">
              <a:spcBef>
                <a:spcPct val="50000"/>
              </a:spcBef>
            </a:pPr>
            <a:r>
              <a:rPr lang="tr-TR" altLang="tr-TR" sz="2200" b="1">
                <a:solidFill>
                  <a:srgbClr val="99CCFF"/>
                </a:solidFill>
                <a:effectLst>
                  <a:outerShdw blurRad="38100" dist="38100" dir="2700000" algn="tl">
                    <a:srgbClr val="000000"/>
                  </a:outerShdw>
                </a:effectLst>
              </a:rPr>
              <a:t>   </a:t>
            </a:r>
            <a:r>
              <a:rPr lang="tr-TR" altLang="tr-TR" sz="2200" b="1" u="sng">
                <a:solidFill>
                  <a:srgbClr val="99CCFF"/>
                </a:solidFill>
                <a:effectLst>
                  <a:outerShdw blurRad="38100" dist="38100" dir="2700000" algn="tl">
                    <a:srgbClr val="000000"/>
                  </a:outerShdw>
                </a:effectLst>
              </a:rPr>
              <a:t>A) Ses ve Ahenk Kusurları :</a:t>
            </a:r>
            <a:r>
              <a:rPr lang="tr-TR" altLang="tr-TR" sz="2200" b="1">
                <a:solidFill>
                  <a:srgbClr val="99CCFF"/>
                </a:solidFill>
                <a:effectLst>
                  <a:outerShdw blurRad="38100" dist="38100" dir="2700000" algn="tl">
                    <a:srgbClr val="000000"/>
                  </a:outerShdw>
                </a:effectLst>
              </a:rPr>
              <a:t> </a:t>
            </a:r>
            <a:r>
              <a:rPr lang="tr-TR" altLang="tr-TR" sz="2200">
                <a:solidFill>
                  <a:srgbClr val="99CCFF"/>
                </a:solidFill>
              </a:rPr>
              <a:t>İşitme ile ilgili olan, kulağa hoş gelmeyen, kulağı tırmalayan kusurlardır.</a:t>
            </a:r>
          </a:p>
          <a:p>
            <a:pPr algn="just">
              <a:spcBef>
                <a:spcPct val="50000"/>
              </a:spcBef>
            </a:pPr>
            <a:r>
              <a:rPr lang="tr-TR" altLang="tr-TR" sz="2200">
                <a:solidFill>
                  <a:srgbClr val="99CCFF"/>
                </a:solidFill>
              </a:rPr>
              <a:t> </a:t>
            </a:r>
            <a:r>
              <a:rPr lang="tr-TR" altLang="tr-TR" sz="2200" b="1" u="sng">
                <a:solidFill>
                  <a:srgbClr val="99CCFF"/>
                </a:solidFill>
              </a:rPr>
              <a:t>1-) Tenafür :</a:t>
            </a:r>
            <a:r>
              <a:rPr lang="tr-TR" altLang="tr-TR" sz="2200">
                <a:solidFill>
                  <a:srgbClr val="99CCFF"/>
                </a:solidFill>
              </a:rPr>
              <a:t> Bir kelime veya kelime grubundaki seslerin telâffuz bakımından birbiriyle uyuşmaması, kulağa hoş gelmeyen bir izlenim uyandırmasıdır. Böyle durumlarda dil, bazen kendi kendine tedbir alarak tenafürü önler. Meselâ  “ufak, küçük, büyük” gibi kelimeler, küçültme ekleri alınca; “ufacık, küçücük, büyücek” şekillerine girer. “azcık” yerine “azıcık” , “bircik” yerine “biricik” denmesi de , dilin tenafüre karşı kendi kendine uyguladığı bir tedbirdir. Söyleyiş güzelliğini bozan kelimelere, mütenafir kelimeler denir. Mütenafir kelime, kelime grubu ve cümle örnekleri: koşullaştırılmışlık, bilinçlilik, batılılaşmışlık, biçimselleştirilebilirlik, basınç ölçer, bu biçim işleyiş içinde..., çok şaşacaktır... Çocuklar arasında söylenen ve aynı zamanda diksiyon eğitiminde de kullanılan yanıltmacalar, tenafürün en aşırı örnekleridir:</a:t>
            </a:r>
          </a:p>
          <a:p>
            <a:pPr algn="just"/>
            <a:r>
              <a:rPr lang="tr-TR" altLang="tr-TR" sz="2200">
                <a:solidFill>
                  <a:srgbClr val="99CCFF"/>
                </a:solidFill>
              </a:rPr>
              <a:t>Üç tas has hoşaf... Bir dalda bir kartal dal tartar, kartal kalkar dal sarkar. Şu köşe yaz köşesi, bu köşe kış köşesi, ortada su şişesi.</a:t>
            </a:r>
            <a:endParaRPr lang="tr-TR" altLang="tr-TR" sz="2200" b="1" u="sng">
              <a:solidFill>
                <a:srgbClr val="99CCFF"/>
              </a:solidFill>
              <a:effectLst>
                <a:outerShdw blurRad="38100" dist="38100" dir="2700000" algn="tl">
                  <a:srgbClr val="000000"/>
                </a:outerShdw>
              </a:effectLst>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11270">
                                            <p:txEl>
                                              <p:pRg st="0" end="0"/>
                                            </p:txEl>
                                          </p:spTgt>
                                        </p:tgtEl>
                                        <p:attrNameLst>
                                          <p:attrName>style.visibility</p:attrName>
                                        </p:attrNameLst>
                                      </p:cBhvr>
                                      <p:to>
                                        <p:strVal val="visible"/>
                                      </p:to>
                                    </p:set>
                                    <p:anim calcmode="lin" valueType="num">
                                      <p:cBhvr additive="base">
                                        <p:cTn id="7" dur="300" fill="hold"/>
                                        <p:tgtEl>
                                          <p:spTgt spid="11270">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11270">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11270">
                                            <p:txEl>
                                              <p:pRg st="1" end="1"/>
                                            </p:txEl>
                                          </p:spTgt>
                                        </p:tgtEl>
                                        <p:attrNameLst>
                                          <p:attrName>style.visibility</p:attrName>
                                        </p:attrNameLst>
                                      </p:cBhvr>
                                      <p:to>
                                        <p:strVal val="visible"/>
                                      </p:to>
                                    </p:set>
                                    <p:anim calcmode="lin" valueType="num">
                                      <p:cBhvr additive="base">
                                        <p:cTn id="13" dur="300" fill="hold"/>
                                        <p:tgtEl>
                                          <p:spTgt spid="11270">
                                            <p:txEl>
                                              <p:pRg st="1" end="1"/>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11270">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11270">
                                            <p:txEl>
                                              <p:pRg st="2" end="2"/>
                                            </p:txEl>
                                          </p:spTgt>
                                        </p:tgtEl>
                                        <p:attrNameLst>
                                          <p:attrName>style.visibility</p:attrName>
                                        </p:attrNameLst>
                                      </p:cBhvr>
                                      <p:to>
                                        <p:strVal val="visible"/>
                                      </p:to>
                                    </p:set>
                                    <p:anim calcmode="lin" valueType="num">
                                      <p:cBhvr additive="base">
                                        <p:cTn id="19" dur="300" fill="hold"/>
                                        <p:tgtEl>
                                          <p:spTgt spid="11270">
                                            <p:txEl>
                                              <p:pRg st="2" end="2"/>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11270">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wd">
                                    <p:tmPct val="100000"/>
                                  </p:iterate>
                                  <p:childTnLst>
                                    <p:set>
                                      <p:cBhvr>
                                        <p:cTn id="24" dur="1" fill="hold">
                                          <p:stCondLst>
                                            <p:cond delay="0"/>
                                          </p:stCondLst>
                                        </p:cTn>
                                        <p:tgtEl>
                                          <p:spTgt spid="11270">
                                            <p:txEl>
                                              <p:pRg st="3" end="3"/>
                                            </p:txEl>
                                          </p:spTgt>
                                        </p:tgtEl>
                                        <p:attrNameLst>
                                          <p:attrName>style.visibility</p:attrName>
                                        </p:attrNameLst>
                                      </p:cBhvr>
                                      <p:to>
                                        <p:strVal val="visible"/>
                                      </p:to>
                                    </p:set>
                                    <p:anim calcmode="lin" valueType="num">
                                      <p:cBhvr additive="base">
                                        <p:cTn id="25" dur="300" fill="hold"/>
                                        <p:tgtEl>
                                          <p:spTgt spid="11270">
                                            <p:txEl>
                                              <p:pRg st="3" end="3"/>
                                            </p:txEl>
                                          </p:spTgt>
                                        </p:tgtEl>
                                        <p:attrNameLst>
                                          <p:attrName>ppt_x</p:attrName>
                                        </p:attrNameLst>
                                      </p:cBhvr>
                                      <p:tavLst>
                                        <p:tav tm="0">
                                          <p:val>
                                            <p:strVal val="1+#ppt_w/2"/>
                                          </p:val>
                                        </p:tav>
                                        <p:tav tm="100000">
                                          <p:val>
                                            <p:strVal val="#ppt_x"/>
                                          </p:val>
                                        </p:tav>
                                      </p:tavLst>
                                    </p:anim>
                                    <p:anim calcmode="lin" valueType="num">
                                      <p:cBhvr additive="base">
                                        <p:cTn id="26" dur="300" fill="hold"/>
                                        <p:tgtEl>
                                          <p:spTgt spid="11270">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0"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ext Box 3"/>
          <p:cNvSpPr txBox="1">
            <a:spLocks noChangeArrowheads="1"/>
          </p:cNvSpPr>
          <p:nvPr/>
        </p:nvSpPr>
        <p:spPr bwMode="auto">
          <a:xfrm>
            <a:off x="228600" y="304800"/>
            <a:ext cx="868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tr-TR" altLang="tr-TR" sz="2400"/>
          </a:p>
        </p:txBody>
      </p:sp>
      <p:sp>
        <p:nvSpPr>
          <p:cNvPr id="12292" name="Text Box 4"/>
          <p:cNvSpPr txBox="1">
            <a:spLocks noChangeArrowheads="1"/>
          </p:cNvSpPr>
          <p:nvPr/>
        </p:nvSpPr>
        <p:spPr bwMode="auto">
          <a:xfrm>
            <a:off x="304800" y="381000"/>
            <a:ext cx="8534400" cy="5999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tr-TR" altLang="tr-TR" sz="2200" b="1" u="sng">
                <a:solidFill>
                  <a:srgbClr val="99CCFF"/>
                </a:solidFill>
              </a:rPr>
              <a:t>2-) Zincirlenme :</a:t>
            </a:r>
            <a:r>
              <a:rPr lang="tr-TR" altLang="tr-TR" sz="2200">
                <a:solidFill>
                  <a:srgbClr val="99CCFF"/>
                </a:solidFill>
              </a:rPr>
              <a:t> Kelime grubunda veya cümlede aynı eklerin zincirleme olarak birbirine bağlanması demektir. </a:t>
            </a:r>
          </a:p>
          <a:p>
            <a:pPr algn="just"/>
            <a:endParaRPr lang="tr-TR" altLang="tr-TR" sz="2200">
              <a:solidFill>
                <a:srgbClr val="99CCFF"/>
              </a:solidFill>
            </a:endParaRPr>
          </a:p>
          <a:p>
            <a:pPr algn="just"/>
            <a:r>
              <a:rPr lang="tr-TR" altLang="tr-TR" sz="2200">
                <a:solidFill>
                  <a:srgbClr val="99CCFF"/>
                </a:solidFill>
              </a:rPr>
              <a:t>“Selçuk Üniversitesinin Fen - Edebiyat Fakültesinin Doğu Dilleri ve Edebiyatları Bölümünün Fars Dili ve Edebiyatı Ana Bilim Dalı Öğretim Üyesi...”</a:t>
            </a:r>
          </a:p>
          <a:p>
            <a:pPr algn="just"/>
            <a:endParaRPr lang="tr-TR" altLang="tr-TR" sz="2200">
              <a:solidFill>
                <a:srgbClr val="99CCFF"/>
              </a:solidFill>
            </a:endParaRPr>
          </a:p>
          <a:p>
            <a:pPr algn="just"/>
            <a:r>
              <a:rPr lang="tr-TR" altLang="tr-TR" sz="2200">
                <a:solidFill>
                  <a:srgbClr val="99CCFF"/>
                </a:solidFill>
              </a:rPr>
              <a:t>“Kapıyı açıp, ayakkabılarını çıkarıp, salona yürüyüp koltuğa oturdu.” </a:t>
            </a:r>
          </a:p>
          <a:p>
            <a:pPr algn="just"/>
            <a:endParaRPr lang="tr-TR" altLang="tr-TR" sz="2200">
              <a:solidFill>
                <a:srgbClr val="99CCFF"/>
              </a:solidFill>
            </a:endParaRPr>
          </a:p>
          <a:p>
            <a:pPr algn="just"/>
            <a:r>
              <a:rPr lang="tr-TR" altLang="tr-TR" sz="2200" b="1">
                <a:solidFill>
                  <a:srgbClr val="99CCFF"/>
                </a:solidFill>
              </a:rPr>
              <a:t> </a:t>
            </a:r>
            <a:r>
              <a:rPr lang="tr-TR" altLang="tr-TR" sz="2200" b="1" u="sng">
                <a:solidFill>
                  <a:srgbClr val="99CCFF"/>
                </a:solidFill>
              </a:rPr>
              <a:t>3-) Tekrar Sıklığı :</a:t>
            </a:r>
            <a:r>
              <a:rPr lang="tr-TR" altLang="tr-TR" sz="2200">
                <a:solidFill>
                  <a:srgbClr val="99CCFF"/>
                </a:solidFill>
              </a:rPr>
              <a:t> Bir cümlede aynı sözü lüzumsuz yere sıkça tekrarlamak demektir. </a:t>
            </a:r>
          </a:p>
          <a:p>
            <a:pPr algn="just"/>
            <a:endParaRPr lang="tr-TR" altLang="tr-TR" sz="2200">
              <a:solidFill>
                <a:srgbClr val="99CCFF"/>
              </a:solidFill>
            </a:endParaRPr>
          </a:p>
          <a:p>
            <a:pPr algn="just"/>
            <a:r>
              <a:rPr lang="tr-TR" altLang="tr-TR" sz="2200">
                <a:solidFill>
                  <a:srgbClr val="99CCFF"/>
                </a:solidFill>
              </a:rPr>
              <a:t>“Televizyon programları içerisinde, Türkçe’yi doğru kullanmayı öğütleyen ve dil yanışlarından bahseden programlara çok az rastlanmaktadır.”</a:t>
            </a:r>
          </a:p>
          <a:p>
            <a:pPr algn="l"/>
            <a:endParaRPr lang="tr-TR" altLang="tr-TR" sz="2200">
              <a:solidFill>
                <a:srgbClr val="99CCFF"/>
              </a:solidFill>
            </a:endParaRPr>
          </a:p>
          <a:p>
            <a:pPr>
              <a:spcBef>
                <a:spcPct val="50000"/>
              </a:spcBef>
            </a:pPr>
            <a:endParaRPr lang="tr-TR" altLang="tr-TR" sz="240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12292">
                                            <p:txEl>
                                              <p:pRg st="0" end="0"/>
                                            </p:txEl>
                                          </p:spTgt>
                                        </p:tgtEl>
                                        <p:attrNameLst>
                                          <p:attrName>style.visibility</p:attrName>
                                        </p:attrNameLst>
                                      </p:cBhvr>
                                      <p:to>
                                        <p:strVal val="visible"/>
                                      </p:to>
                                    </p:set>
                                    <p:anim calcmode="lin" valueType="num">
                                      <p:cBhvr additive="base">
                                        <p:cTn id="7" dur="300" fill="hold"/>
                                        <p:tgtEl>
                                          <p:spTgt spid="12292">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1229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12292">
                                            <p:txEl>
                                              <p:pRg st="2" end="2"/>
                                            </p:txEl>
                                          </p:spTgt>
                                        </p:tgtEl>
                                        <p:attrNameLst>
                                          <p:attrName>style.visibility</p:attrName>
                                        </p:attrNameLst>
                                      </p:cBhvr>
                                      <p:to>
                                        <p:strVal val="visible"/>
                                      </p:to>
                                    </p:set>
                                    <p:anim calcmode="lin" valueType="num">
                                      <p:cBhvr additive="base">
                                        <p:cTn id="13" dur="300" fill="hold"/>
                                        <p:tgtEl>
                                          <p:spTgt spid="12292">
                                            <p:txEl>
                                              <p:pRg st="2" end="2"/>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12292">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12292">
                                            <p:txEl>
                                              <p:pRg st="4" end="4"/>
                                            </p:txEl>
                                          </p:spTgt>
                                        </p:tgtEl>
                                        <p:attrNameLst>
                                          <p:attrName>style.visibility</p:attrName>
                                        </p:attrNameLst>
                                      </p:cBhvr>
                                      <p:to>
                                        <p:strVal val="visible"/>
                                      </p:to>
                                    </p:set>
                                    <p:anim calcmode="lin" valueType="num">
                                      <p:cBhvr additive="base">
                                        <p:cTn id="19" dur="300" fill="hold"/>
                                        <p:tgtEl>
                                          <p:spTgt spid="12292">
                                            <p:txEl>
                                              <p:pRg st="4" end="4"/>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12292">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wd">
                                    <p:tmPct val="100000"/>
                                  </p:iterate>
                                  <p:childTnLst>
                                    <p:set>
                                      <p:cBhvr>
                                        <p:cTn id="24" dur="1" fill="hold">
                                          <p:stCondLst>
                                            <p:cond delay="0"/>
                                          </p:stCondLst>
                                        </p:cTn>
                                        <p:tgtEl>
                                          <p:spTgt spid="12292">
                                            <p:txEl>
                                              <p:pRg st="6" end="6"/>
                                            </p:txEl>
                                          </p:spTgt>
                                        </p:tgtEl>
                                        <p:attrNameLst>
                                          <p:attrName>style.visibility</p:attrName>
                                        </p:attrNameLst>
                                      </p:cBhvr>
                                      <p:to>
                                        <p:strVal val="visible"/>
                                      </p:to>
                                    </p:set>
                                    <p:anim calcmode="lin" valueType="num">
                                      <p:cBhvr additive="base">
                                        <p:cTn id="25" dur="300" fill="hold"/>
                                        <p:tgtEl>
                                          <p:spTgt spid="12292">
                                            <p:txEl>
                                              <p:pRg st="6" end="6"/>
                                            </p:txEl>
                                          </p:spTgt>
                                        </p:tgtEl>
                                        <p:attrNameLst>
                                          <p:attrName>ppt_x</p:attrName>
                                        </p:attrNameLst>
                                      </p:cBhvr>
                                      <p:tavLst>
                                        <p:tav tm="0">
                                          <p:val>
                                            <p:strVal val="1+#ppt_w/2"/>
                                          </p:val>
                                        </p:tav>
                                        <p:tav tm="100000">
                                          <p:val>
                                            <p:strVal val="#ppt_x"/>
                                          </p:val>
                                        </p:tav>
                                      </p:tavLst>
                                    </p:anim>
                                    <p:anim calcmode="lin" valueType="num">
                                      <p:cBhvr additive="base">
                                        <p:cTn id="26" dur="300" fill="hold"/>
                                        <p:tgtEl>
                                          <p:spTgt spid="12292">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iterate type="wd">
                                    <p:tmPct val="100000"/>
                                  </p:iterate>
                                  <p:childTnLst>
                                    <p:set>
                                      <p:cBhvr>
                                        <p:cTn id="30" dur="1" fill="hold">
                                          <p:stCondLst>
                                            <p:cond delay="0"/>
                                          </p:stCondLst>
                                        </p:cTn>
                                        <p:tgtEl>
                                          <p:spTgt spid="12292">
                                            <p:txEl>
                                              <p:pRg st="8" end="8"/>
                                            </p:txEl>
                                          </p:spTgt>
                                        </p:tgtEl>
                                        <p:attrNameLst>
                                          <p:attrName>style.visibility</p:attrName>
                                        </p:attrNameLst>
                                      </p:cBhvr>
                                      <p:to>
                                        <p:strVal val="visible"/>
                                      </p:to>
                                    </p:set>
                                    <p:anim calcmode="lin" valueType="num">
                                      <p:cBhvr additive="base">
                                        <p:cTn id="31" dur="300" fill="hold"/>
                                        <p:tgtEl>
                                          <p:spTgt spid="12292">
                                            <p:txEl>
                                              <p:pRg st="8" end="8"/>
                                            </p:txEl>
                                          </p:spTgt>
                                        </p:tgtEl>
                                        <p:attrNameLst>
                                          <p:attrName>ppt_x</p:attrName>
                                        </p:attrNameLst>
                                      </p:cBhvr>
                                      <p:tavLst>
                                        <p:tav tm="0">
                                          <p:val>
                                            <p:strVal val="1+#ppt_w/2"/>
                                          </p:val>
                                        </p:tav>
                                        <p:tav tm="100000">
                                          <p:val>
                                            <p:strVal val="#ppt_x"/>
                                          </p:val>
                                        </p:tav>
                                      </p:tavLst>
                                    </p:anim>
                                    <p:anim calcmode="lin" valueType="num">
                                      <p:cBhvr additive="base">
                                        <p:cTn id="32" dur="300" fill="hold"/>
                                        <p:tgtEl>
                                          <p:spTgt spid="12292">
                                            <p:txEl>
                                              <p:pRg st="8" end="8"/>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304800" y="304800"/>
            <a:ext cx="8534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tr-TR" altLang="tr-TR" sz="2200" b="1">
                <a:solidFill>
                  <a:srgbClr val="99CCFF"/>
                </a:solidFill>
              </a:rPr>
              <a:t> </a:t>
            </a:r>
            <a:endParaRPr lang="tr-TR" altLang="tr-TR" sz="2200">
              <a:solidFill>
                <a:srgbClr val="99CCFF"/>
              </a:solidFill>
            </a:endParaRPr>
          </a:p>
        </p:txBody>
      </p:sp>
      <p:sp>
        <p:nvSpPr>
          <p:cNvPr id="13316" name="Text Box 4"/>
          <p:cNvSpPr txBox="1">
            <a:spLocks noChangeArrowheads="1"/>
          </p:cNvSpPr>
          <p:nvPr/>
        </p:nvSpPr>
        <p:spPr bwMode="auto">
          <a:xfrm>
            <a:off x="304800" y="228600"/>
            <a:ext cx="8534400" cy="612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tr-TR" altLang="tr-TR" sz="2200" b="1">
                <a:solidFill>
                  <a:srgbClr val="99CCFF"/>
                </a:solidFill>
                <a:effectLst>
                  <a:outerShdw blurRad="38100" dist="38100" dir="2700000" algn="tl">
                    <a:srgbClr val="000000"/>
                  </a:outerShdw>
                </a:effectLst>
              </a:rPr>
              <a:t> </a:t>
            </a:r>
            <a:r>
              <a:rPr lang="tr-TR" altLang="tr-TR" sz="2200" b="1" u="sng">
                <a:solidFill>
                  <a:srgbClr val="99CCFF"/>
                </a:solidFill>
                <a:effectLst>
                  <a:outerShdw blurRad="38100" dist="38100" dir="2700000" algn="tl">
                    <a:srgbClr val="000000"/>
                  </a:outerShdw>
                </a:effectLst>
              </a:rPr>
              <a:t>B) Anlam Kusurları :</a:t>
            </a:r>
            <a:r>
              <a:rPr lang="tr-TR" altLang="tr-TR" sz="2200" b="1">
                <a:solidFill>
                  <a:srgbClr val="99CCFF"/>
                </a:solidFill>
                <a:effectLst>
                  <a:outerShdw blurRad="38100" dist="38100" dir="2700000" algn="tl">
                    <a:srgbClr val="000000"/>
                  </a:outerShdw>
                </a:effectLst>
              </a:rPr>
              <a:t> </a:t>
            </a:r>
            <a:r>
              <a:rPr lang="tr-TR" altLang="tr-TR" sz="2200">
                <a:solidFill>
                  <a:srgbClr val="99CCFF"/>
                </a:solidFill>
              </a:rPr>
              <a:t>Bir cümlenin anlaşılmasını zorlaştıran kusurlardır. Bu kusurların başlıcaları şunlardır : </a:t>
            </a:r>
          </a:p>
          <a:p>
            <a:pPr algn="l"/>
            <a:endParaRPr lang="tr-TR" altLang="tr-TR" sz="2200" b="1" u="sng">
              <a:solidFill>
                <a:srgbClr val="99CCFF"/>
              </a:solidFill>
            </a:endParaRPr>
          </a:p>
          <a:p>
            <a:pPr algn="l"/>
            <a:r>
              <a:rPr lang="tr-TR" altLang="tr-TR" sz="2200" b="1" u="sng">
                <a:solidFill>
                  <a:srgbClr val="99CCFF"/>
                </a:solidFill>
              </a:rPr>
              <a:t>1-) Anlamca Birbirine Yakın Kelimeleri Bir Arada Kullanmak :</a:t>
            </a:r>
            <a:r>
              <a:rPr lang="tr-TR" altLang="tr-TR" sz="2200" b="1">
                <a:solidFill>
                  <a:srgbClr val="99CCFF"/>
                </a:solidFill>
              </a:rPr>
              <a:t> </a:t>
            </a:r>
          </a:p>
          <a:p>
            <a:pPr algn="just"/>
            <a:endParaRPr lang="tr-TR" altLang="tr-TR" sz="2200">
              <a:solidFill>
                <a:srgbClr val="99CCFF"/>
              </a:solidFill>
            </a:endParaRPr>
          </a:p>
          <a:p>
            <a:pPr algn="just"/>
            <a:r>
              <a:rPr lang="tr-TR" altLang="tr-TR" sz="2200">
                <a:solidFill>
                  <a:srgbClr val="99CCFF"/>
                </a:solidFill>
              </a:rPr>
              <a:t>“Eldeki malûmatları, ipuçlarını bir araya getirdiğimizde; gayet faydalı, faydalı olduğu kadar da yararlı bilgiler elde ettik.” </a:t>
            </a:r>
          </a:p>
          <a:p>
            <a:pPr algn="just"/>
            <a:endParaRPr lang="tr-TR" altLang="tr-TR" sz="2200">
              <a:solidFill>
                <a:srgbClr val="99CCFF"/>
              </a:solidFill>
            </a:endParaRPr>
          </a:p>
          <a:p>
            <a:pPr algn="just"/>
            <a:r>
              <a:rPr lang="tr-TR" altLang="tr-TR" sz="2200">
                <a:solidFill>
                  <a:srgbClr val="99CCFF"/>
                </a:solidFill>
              </a:rPr>
              <a:t>“Bab-ı Âli’nin yüksek kapısından firar edip kaçarken, yek süvari bir atlıya tesadüfen rast geldi.” </a:t>
            </a:r>
          </a:p>
          <a:p>
            <a:pPr algn="just"/>
            <a:r>
              <a:rPr lang="tr-TR" altLang="tr-TR" sz="2200">
                <a:solidFill>
                  <a:srgbClr val="99CCFF"/>
                </a:solidFill>
              </a:rPr>
              <a:t> </a:t>
            </a:r>
          </a:p>
          <a:p>
            <a:pPr algn="just"/>
            <a:r>
              <a:rPr lang="tr-TR" altLang="tr-TR" sz="2200">
                <a:solidFill>
                  <a:srgbClr val="99CCFF"/>
                </a:solidFill>
              </a:rPr>
              <a:t>     Ayrıca, eş anlamlı veya anlamca birbirine yakın kelimeleri, deyimlerde ve atasözlerinde birbirlerinin yerine kullanmak da doğru değildir: </a:t>
            </a:r>
          </a:p>
          <a:p>
            <a:pPr algn="just"/>
            <a:r>
              <a:rPr lang="tr-TR" altLang="tr-TR" sz="2200">
                <a:solidFill>
                  <a:srgbClr val="99CCFF"/>
                </a:solidFill>
              </a:rPr>
              <a:t>Kara mürekkep ( siyah mürekkep ), Siyah talih ( kara talih ), Tanrı aşkına   ( Allah aşkına ), Tanrı’ya ısmarladık ( Allah’a ısmarladık ), Yüreksiz          ( kalpsiz ), Başsız ( kafasız ), Beyaz akçe siyah gün içindir. ( Ak akçe kara gün içindir.), Zaman nakittir. ( Vakit paradır. ), Sakla samanı gelir vakti. ( Sakla samanı gelir zamanı. )...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13316">
                                            <p:txEl>
                                              <p:pRg st="0" end="0"/>
                                            </p:txEl>
                                          </p:spTgt>
                                        </p:tgtEl>
                                        <p:attrNameLst>
                                          <p:attrName>style.visibility</p:attrName>
                                        </p:attrNameLst>
                                      </p:cBhvr>
                                      <p:to>
                                        <p:strVal val="visible"/>
                                      </p:to>
                                    </p:set>
                                    <p:anim calcmode="lin" valueType="num">
                                      <p:cBhvr additive="base">
                                        <p:cTn id="7" dur="300" fill="hold"/>
                                        <p:tgtEl>
                                          <p:spTgt spid="13316">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1331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13316">
                                            <p:txEl>
                                              <p:pRg st="2" end="2"/>
                                            </p:txEl>
                                          </p:spTgt>
                                        </p:tgtEl>
                                        <p:attrNameLst>
                                          <p:attrName>style.visibility</p:attrName>
                                        </p:attrNameLst>
                                      </p:cBhvr>
                                      <p:to>
                                        <p:strVal val="visible"/>
                                      </p:to>
                                    </p:set>
                                    <p:anim calcmode="lin" valueType="num">
                                      <p:cBhvr additive="base">
                                        <p:cTn id="13" dur="300" fill="hold"/>
                                        <p:tgtEl>
                                          <p:spTgt spid="13316">
                                            <p:txEl>
                                              <p:pRg st="2" end="2"/>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13316">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13316">
                                            <p:txEl>
                                              <p:pRg st="4" end="4"/>
                                            </p:txEl>
                                          </p:spTgt>
                                        </p:tgtEl>
                                        <p:attrNameLst>
                                          <p:attrName>style.visibility</p:attrName>
                                        </p:attrNameLst>
                                      </p:cBhvr>
                                      <p:to>
                                        <p:strVal val="visible"/>
                                      </p:to>
                                    </p:set>
                                    <p:anim calcmode="lin" valueType="num">
                                      <p:cBhvr additive="base">
                                        <p:cTn id="19" dur="300" fill="hold"/>
                                        <p:tgtEl>
                                          <p:spTgt spid="13316">
                                            <p:txEl>
                                              <p:pRg st="4" end="4"/>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13316">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wd">
                                    <p:tmPct val="100000"/>
                                  </p:iterate>
                                  <p:childTnLst>
                                    <p:set>
                                      <p:cBhvr>
                                        <p:cTn id="24" dur="1" fill="hold">
                                          <p:stCondLst>
                                            <p:cond delay="0"/>
                                          </p:stCondLst>
                                        </p:cTn>
                                        <p:tgtEl>
                                          <p:spTgt spid="13316">
                                            <p:txEl>
                                              <p:pRg st="6" end="6"/>
                                            </p:txEl>
                                          </p:spTgt>
                                        </p:tgtEl>
                                        <p:attrNameLst>
                                          <p:attrName>style.visibility</p:attrName>
                                        </p:attrNameLst>
                                      </p:cBhvr>
                                      <p:to>
                                        <p:strVal val="visible"/>
                                      </p:to>
                                    </p:set>
                                    <p:anim calcmode="lin" valueType="num">
                                      <p:cBhvr additive="base">
                                        <p:cTn id="25" dur="300" fill="hold"/>
                                        <p:tgtEl>
                                          <p:spTgt spid="13316">
                                            <p:txEl>
                                              <p:pRg st="6" end="6"/>
                                            </p:txEl>
                                          </p:spTgt>
                                        </p:tgtEl>
                                        <p:attrNameLst>
                                          <p:attrName>ppt_x</p:attrName>
                                        </p:attrNameLst>
                                      </p:cBhvr>
                                      <p:tavLst>
                                        <p:tav tm="0">
                                          <p:val>
                                            <p:strVal val="1+#ppt_w/2"/>
                                          </p:val>
                                        </p:tav>
                                        <p:tav tm="100000">
                                          <p:val>
                                            <p:strVal val="#ppt_x"/>
                                          </p:val>
                                        </p:tav>
                                      </p:tavLst>
                                    </p:anim>
                                    <p:anim calcmode="lin" valueType="num">
                                      <p:cBhvr additive="base">
                                        <p:cTn id="26" dur="300" fill="hold"/>
                                        <p:tgtEl>
                                          <p:spTgt spid="13316">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iterate type="wd">
                                    <p:tmPct val="100000"/>
                                  </p:iterate>
                                  <p:childTnLst>
                                    <p:set>
                                      <p:cBhvr>
                                        <p:cTn id="30" dur="1" fill="hold">
                                          <p:stCondLst>
                                            <p:cond delay="0"/>
                                          </p:stCondLst>
                                        </p:cTn>
                                        <p:tgtEl>
                                          <p:spTgt spid="13316">
                                            <p:txEl>
                                              <p:pRg st="7" end="7"/>
                                            </p:txEl>
                                          </p:spTgt>
                                        </p:tgtEl>
                                        <p:attrNameLst>
                                          <p:attrName>style.visibility</p:attrName>
                                        </p:attrNameLst>
                                      </p:cBhvr>
                                      <p:to>
                                        <p:strVal val="visible"/>
                                      </p:to>
                                    </p:set>
                                    <p:anim calcmode="lin" valueType="num">
                                      <p:cBhvr additive="base">
                                        <p:cTn id="31" dur="300" fill="hold"/>
                                        <p:tgtEl>
                                          <p:spTgt spid="13316">
                                            <p:txEl>
                                              <p:pRg st="7" end="7"/>
                                            </p:txEl>
                                          </p:spTgt>
                                        </p:tgtEl>
                                        <p:attrNameLst>
                                          <p:attrName>ppt_x</p:attrName>
                                        </p:attrNameLst>
                                      </p:cBhvr>
                                      <p:tavLst>
                                        <p:tav tm="0">
                                          <p:val>
                                            <p:strVal val="1+#ppt_w/2"/>
                                          </p:val>
                                        </p:tav>
                                        <p:tav tm="100000">
                                          <p:val>
                                            <p:strVal val="#ppt_x"/>
                                          </p:val>
                                        </p:tav>
                                      </p:tavLst>
                                    </p:anim>
                                    <p:anim calcmode="lin" valueType="num">
                                      <p:cBhvr additive="base">
                                        <p:cTn id="32" dur="300" fill="hold"/>
                                        <p:tgtEl>
                                          <p:spTgt spid="13316">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3" fill="hold" grpId="0" nodeType="clickEffect">
                                  <p:stCondLst>
                                    <p:cond delay="0"/>
                                  </p:stCondLst>
                                  <p:iterate type="wd">
                                    <p:tmPct val="100000"/>
                                  </p:iterate>
                                  <p:childTnLst>
                                    <p:set>
                                      <p:cBhvr>
                                        <p:cTn id="36" dur="1" fill="hold">
                                          <p:stCondLst>
                                            <p:cond delay="0"/>
                                          </p:stCondLst>
                                        </p:cTn>
                                        <p:tgtEl>
                                          <p:spTgt spid="13316">
                                            <p:txEl>
                                              <p:pRg st="8" end="8"/>
                                            </p:txEl>
                                          </p:spTgt>
                                        </p:tgtEl>
                                        <p:attrNameLst>
                                          <p:attrName>style.visibility</p:attrName>
                                        </p:attrNameLst>
                                      </p:cBhvr>
                                      <p:to>
                                        <p:strVal val="visible"/>
                                      </p:to>
                                    </p:set>
                                    <p:anim calcmode="lin" valueType="num">
                                      <p:cBhvr additive="base">
                                        <p:cTn id="37" dur="300" fill="hold"/>
                                        <p:tgtEl>
                                          <p:spTgt spid="13316">
                                            <p:txEl>
                                              <p:pRg st="8" end="8"/>
                                            </p:txEl>
                                          </p:spTgt>
                                        </p:tgtEl>
                                        <p:attrNameLst>
                                          <p:attrName>ppt_x</p:attrName>
                                        </p:attrNameLst>
                                      </p:cBhvr>
                                      <p:tavLst>
                                        <p:tav tm="0">
                                          <p:val>
                                            <p:strVal val="1+#ppt_w/2"/>
                                          </p:val>
                                        </p:tav>
                                        <p:tav tm="100000">
                                          <p:val>
                                            <p:strVal val="#ppt_x"/>
                                          </p:val>
                                        </p:tav>
                                      </p:tavLst>
                                    </p:anim>
                                    <p:anim calcmode="lin" valueType="num">
                                      <p:cBhvr additive="base">
                                        <p:cTn id="38" dur="300" fill="hold"/>
                                        <p:tgtEl>
                                          <p:spTgt spid="13316">
                                            <p:txEl>
                                              <p:pRg st="8" end="8"/>
                                            </p:txEl>
                                          </p:spTgt>
                                        </p:tgtEl>
                                        <p:attrNameLst>
                                          <p:attrName>ppt_y</p:attrName>
                                        </p:attrNameLst>
                                      </p:cBhvr>
                                      <p:tavLst>
                                        <p:tav tm="0">
                                          <p:val>
                                            <p:strVal val="0-#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3" fill="hold" grpId="0" nodeType="clickEffect">
                                  <p:stCondLst>
                                    <p:cond delay="0"/>
                                  </p:stCondLst>
                                  <p:iterate type="wd">
                                    <p:tmPct val="100000"/>
                                  </p:iterate>
                                  <p:childTnLst>
                                    <p:set>
                                      <p:cBhvr>
                                        <p:cTn id="42" dur="1" fill="hold">
                                          <p:stCondLst>
                                            <p:cond delay="0"/>
                                          </p:stCondLst>
                                        </p:cTn>
                                        <p:tgtEl>
                                          <p:spTgt spid="13316">
                                            <p:txEl>
                                              <p:pRg st="9" end="9"/>
                                            </p:txEl>
                                          </p:spTgt>
                                        </p:tgtEl>
                                        <p:attrNameLst>
                                          <p:attrName>style.visibility</p:attrName>
                                        </p:attrNameLst>
                                      </p:cBhvr>
                                      <p:to>
                                        <p:strVal val="visible"/>
                                      </p:to>
                                    </p:set>
                                    <p:anim calcmode="lin" valueType="num">
                                      <p:cBhvr additive="base">
                                        <p:cTn id="43" dur="300" fill="hold"/>
                                        <p:tgtEl>
                                          <p:spTgt spid="13316">
                                            <p:txEl>
                                              <p:pRg st="9" end="9"/>
                                            </p:txEl>
                                          </p:spTgt>
                                        </p:tgtEl>
                                        <p:attrNameLst>
                                          <p:attrName>ppt_x</p:attrName>
                                        </p:attrNameLst>
                                      </p:cBhvr>
                                      <p:tavLst>
                                        <p:tav tm="0">
                                          <p:val>
                                            <p:strVal val="1+#ppt_w/2"/>
                                          </p:val>
                                        </p:tav>
                                        <p:tav tm="100000">
                                          <p:val>
                                            <p:strVal val="#ppt_x"/>
                                          </p:val>
                                        </p:tav>
                                      </p:tavLst>
                                    </p:anim>
                                    <p:anim calcmode="lin" valueType="num">
                                      <p:cBhvr additive="base">
                                        <p:cTn id="44" dur="300" fill="hold"/>
                                        <p:tgtEl>
                                          <p:spTgt spid="13316">
                                            <p:txEl>
                                              <p:pRg st="9" end="9"/>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457200" y="381000"/>
            <a:ext cx="8229600" cy="612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tr-TR" altLang="tr-TR" sz="2200" b="1">
                <a:solidFill>
                  <a:srgbClr val="99CCFF"/>
                </a:solidFill>
              </a:rPr>
              <a:t>  </a:t>
            </a:r>
            <a:r>
              <a:rPr lang="tr-TR" altLang="tr-TR" sz="2200" b="1" u="sng">
                <a:solidFill>
                  <a:srgbClr val="99CCFF"/>
                </a:solidFill>
              </a:rPr>
              <a:t>2-) Kullanıştan Düşmüş Kelime ve Tamlamaları Kullanmak: </a:t>
            </a:r>
          </a:p>
          <a:p>
            <a:pPr algn="just"/>
            <a:endParaRPr lang="tr-TR" altLang="tr-TR" sz="2200">
              <a:solidFill>
                <a:srgbClr val="99CCFF"/>
              </a:solidFill>
            </a:endParaRPr>
          </a:p>
          <a:p>
            <a:pPr algn="just"/>
            <a:r>
              <a:rPr lang="tr-TR" altLang="tr-TR" sz="2200">
                <a:solidFill>
                  <a:srgbClr val="99CCFF"/>
                </a:solidFill>
              </a:rPr>
              <a:t>Yazıklı ( günahkâr ), sağaltman ( doktor ), bark ( apartman ), gözgü       ( ayna ), selce ( istiridye ), zaviye tan-mütekabile tan-ı dahile tan ( iç ters açılar ) v.b. </a:t>
            </a:r>
          </a:p>
          <a:p>
            <a:pPr algn="just"/>
            <a:r>
              <a:rPr lang="tr-TR" altLang="tr-TR" sz="2200">
                <a:solidFill>
                  <a:srgbClr val="99CCFF"/>
                </a:solidFill>
              </a:rPr>
              <a:t>      Dilimizin, telâffuzunu değiştirdiği bazı kelimeleri aslî şekilleriyle kullanmak da doğru değildir. </a:t>
            </a:r>
          </a:p>
          <a:p>
            <a:pPr algn="just"/>
            <a:r>
              <a:rPr lang="tr-TR" altLang="tr-TR" sz="2200">
                <a:solidFill>
                  <a:srgbClr val="99CCFF"/>
                </a:solidFill>
              </a:rPr>
              <a:t>Müşkil ( müşkül ), mümkin ( mümkün ), terceme ( tercüme ), kitab       ( kitap ), club ( kulüp ), cart ( kart ), auto ( oto ), laser ( lâzer ) v.b.</a:t>
            </a:r>
          </a:p>
          <a:p>
            <a:pPr algn="l"/>
            <a:endParaRPr lang="tr-TR" altLang="tr-TR" sz="2200">
              <a:solidFill>
                <a:srgbClr val="99CCFF"/>
              </a:solidFill>
            </a:endParaRPr>
          </a:p>
          <a:p>
            <a:pPr algn="just"/>
            <a:r>
              <a:rPr lang="tr-TR" altLang="tr-TR" sz="2200" b="1">
                <a:solidFill>
                  <a:srgbClr val="99CCFF"/>
                </a:solidFill>
              </a:rPr>
              <a:t>  </a:t>
            </a:r>
            <a:r>
              <a:rPr lang="tr-TR" altLang="tr-TR" sz="2200" b="1" u="sng">
                <a:solidFill>
                  <a:srgbClr val="99CCFF"/>
                </a:solidFill>
              </a:rPr>
              <a:t>3-) Bir kelimenin Türkçe’si varken, yabancı dillerden alınan karşılığını kullanmak: </a:t>
            </a:r>
          </a:p>
          <a:p>
            <a:pPr algn="just"/>
            <a:endParaRPr lang="tr-TR" altLang="tr-TR" sz="2200">
              <a:solidFill>
                <a:srgbClr val="99CCFF"/>
              </a:solidFill>
            </a:endParaRPr>
          </a:p>
          <a:p>
            <a:pPr algn="just"/>
            <a:r>
              <a:rPr lang="tr-TR" altLang="tr-TR" sz="2200">
                <a:solidFill>
                  <a:srgbClr val="99CCFF"/>
                </a:solidFill>
              </a:rPr>
              <a:t>Generation ( kuşak ), moncher ( azizim ), fair - play ( dostluk ) hello     ( merhaba ), showroom ( teşhir salonu ), shopping center ( alış veriş merkezi ), gross market ( büyük alış veriş merkezi ), consensus              ( uzlaşma ) , mösyö ( bay ) , hat - tick ( bir maçta üç gol atmak ), discount market ( indirim marketi ), final four ( çeyrek final ) v.b.</a:t>
            </a:r>
            <a:endParaRPr lang="tr-TR" altLang="tr-TR" sz="240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wd">
                                    <p:tmPct val="100000"/>
                                  </p:iterate>
                                  <p:childTnLst>
                                    <p:set>
                                      <p:cBhvr>
                                        <p:cTn id="6" dur="1" fill="hold">
                                          <p:stCondLst>
                                            <p:cond delay="0"/>
                                          </p:stCondLst>
                                        </p:cTn>
                                        <p:tgtEl>
                                          <p:spTgt spid="14338">
                                            <p:txEl>
                                              <p:pRg st="0" end="0"/>
                                            </p:txEl>
                                          </p:spTgt>
                                        </p:tgtEl>
                                        <p:attrNameLst>
                                          <p:attrName>style.visibility</p:attrName>
                                        </p:attrNameLst>
                                      </p:cBhvr>
                                      <p:to>
                                        <p:strVal val="visible"/>
                                      </p:to>
                                    </p:set>
                                    <p:anim calcmode="lin" valueType="num">
                                      <p:cBhvr additive="base">
                                        <p:cTn id="7" dur="300" fill="hold"/>
                                        <p:tgtEl>
                                          <p:spTgt spid="14338">
                                            <p:txEl>
                                              <p:pRg st="0" end="0"/>
                                            </p:txEl>
                                          </p:spTgt>
                                        </p:tgtEl>
                                        <p:attrNameLst>
                                          <p:attrName>ppt_x</p:attrName>
                                        </p:attrNameLst>
                                      </p:cBhvr>
                                      <p:tavLst>
                                        <p:tav tm="0">
                                          <p:val>
                                            <p:strVal val="1+#ppt_w/2"/>
                                          </p:val>
                                        </p:tav>
                                        <p:tav tm="100000">
                                          <p:val>
                                            <p:strVal val="#ppt_x"/>
                                          </p:val>
                                        </p:tav>
                                      </p:tavLst>
                                    </p:anim>
                                    <p:anim calcmode="lin" valueType="num">
                                      <p:cBhvr additive="base">
                                        <p:cTn id="8" dur="300" fill="hold"/>
                                        <p:tgtEl>
                                          <p:spTgt spid="14338">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wd">
                                    <p:tmPct val="100000"/>
                                  </p:iterate>
                                  <p:childTnLst>
                                    <p:set>
                                      <p:cBhvr>
                                        <p:cTn id="12" dur="1" fill="hold">
                                          <p:stCondLst>
                                            <p:cond delay="0"/>
                                          </p:stCondLst>
                                        </p:cTn>
                                        <p:tgtEl>
                                          <p:spTgt spid="14338">
                                            <p:txEl>
                                              <p:pRg st="2" end="2"/>
                                            </p:txEl>
                                          </p:spTgt>
                                        </p:tgtEl>
                                        <p:attrNameLst>
                                          <p:attrName>style.visibility</p:attrName>
                                        </p:attrNameLst>
                                      </p:cBhvr>
                                      <p:to>
                                        <p:strVal val="visible"/>
                                      </p:to>
                                    </p:set>
                                    <p:anim calcmode="lin" valueType="num">
                                      <p:cBhvr additive="base">
                                        <p:cTn id="13" dur="300" fill="hold"/>
                                        <p:tgtEl>
                                          <p:spTgt spid="14338">
                                            <p:txEl>
                                              <p:pRg st="2" end="2"/>
                                            </p:txEl>
                                          </p:spTgt>
                                        </p:tgtEl>
                                        <p:attrNameLst>
                                          <p:attrName>ppt_x</p:attrName>
                                        </p:attrNameLst>
                                      </p:cBhvr>
                                      <p:tavLst>
                                        <p:tav tm="0">
                                          <p:val>
                                            <p:strVal val="1+#ppt_w/2"/>
                                          </p:val>
                                        </p:tav>
                                        <p:tav tm="100000">
                                          <p:val>
                                            <p:strVal val="#ppt_x"/>
                                          </p:val>
                                        </p:tav>
                                      </p:tavLst>
                                    </p:anim>
                                    <p:anim calcmode="lin" valueType="num">
                                      <p:cBhvr additive="base">
                                        <p:cTn id="14" dur="300" fill="hold"/>
                                        <p:tgtEl>
                                          <p:spTgt spid="14338">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wd">
                                    <p:tmPct val="100000"/>
                                  </p:iterate>
                                  <p:childTnLst>
                                    <p:set>
                                      <p:cBhvr>
                                        <p:cTn id="18" dur="1" fill="hold">
                                          <p:stCondLst>
                                            <p:cond delay="0"/>
                                          </p:stCondLst>
                                        </p:cTn>
                                        <p:tgtEl>
                                          <p:spTgt spid="14338">
                                            <p:txEl>
                                              <p:pRg st="3" end="3"/>
                                            </p:txEl>
                                          </p:spTgt>
                                        </p:tgtEl>
                                        <p:attrNameLst>
                                          <p:attrName>style.visibility</p:attrName>
                                        </p:attrNameLst>
                                      </p:cBhvr>
                                      <p:to>
                                        <p:strVal val="visible"/>
                                      </p:to>
                                    </p:set>
                                    <p:anim calcmode="lin" valueType="num">
                                      <p:cBhvr additive="base">
                                        <p:cTn id="19" dur="300" fill="hold"/>
                                        <p:tgtEl>
                                          <p:spTgt spid="14338">
                                            <p:txEl>
                                              <p:pRg st="3" end="3"/>
                                            </p:txEl>
                                          </p:spTgt>
                                        </p:tgtEl>
                                        <p:attrNameLst>
                                          <p:attrName>ppt_x</p:attrName>
                                        </p:attrNameLst>
                                      </p:cBhvr>
                                      <p:tavLst>
                                        <p:tav tm="0">
                                          <p:val>
                                            <p:strVal val="1+#ppt_w/2"/>
                                          </p:val>
                                        </p:tav>
                                        <p:tav tm="100000">
                                          <p:val>
                                            <p:strVal val="#ppt_x"/>
                                          </p:val>
                                        </p:tav>
                                      </p:tavLst>
                                    </p:anim>
                                    <p:anim calcmode="lin" valueType="num">
                                      <p:cBhvr additive="base">
                                        <p:cTn id="20" dur="300" fill="hold"/>
                                        <p:tgtEl>
                                          <p:spTgt spid="14338">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wd">
                                    <p:tmPct val="100000"/>
                                  </p:iterate>
                                  <p:childTnLst>
                                    <p:set>
                                      <p:cBhvr>
                                        <p:cTn id="24" dur="1" fill="hold">
                                          <p:stCondLst>
                                            <p:cond delay="0"/>
                                          </p:stCondLst>
                                        </p:cTn>
                                        <p:tgtEl>
                                          <p:spTgt spid="14338">
                                            <p:txEl>
                                              <p:pRg st="4" end="4"/>
                                            </p:txEl>
                                          </p:spTgt>
                                        </p:tgtEl>
                                        <p:attrNameLst>
                                          <p:attrName>style.visibility</p:attrName>
                                        </p:attrNameLst>
                                      </p:cBhvr>
                                      <p:to>
                                        <p:strVal val="visible"/>
                                      </p:to>
                                    </p:set>
                                    <p:anim calcmode="lin" valueType="num">
                                      <p:cBhvr additive="base">
                                        <p:cTn id="25" dur="300" fill="hold"/>
                                        <p:tgtEl>
                                          <p:spTgt spid="14338">
                                            <p:txEl>
                                              <p:pRg st="4" end="4"/>
                                            </p:txEl>
                                          </p:spTgt>
                                        </p:tgtEl>
                                        <p:attrNameLst>
                                          <p:attrName>ppt_x</p:attrName>
                                        </p:attrNameLst>
                                      </p:cBhvr>
                                      <p:tavLst>
                                        <p:tav tm="0">
                                          <p:val>
                                            <p:strVal val="1+#ppt_w/2"/>
                                          </p:val>
                                        </p:tav>
                                        <p:tav tm="100000">
                                          <p:val>
                                            <p:strVal val="#ppt_x"/>
                                          </p:val>
                                        </p:tav>
                                      </p:tavLst>
                                    </p:anim>
                                    <p:anim calcmode="lin" valueType="num">
                                      <p:cBhvr additive="base">
                                        <p:cTn id="26" dur="300" fill="hold"/>
                                        <p:tgtEl>
                                          <p:spTgt spid="14338">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iterate type="wd">
                                    <p:tmPct val="100000"/>
                                  </p:iterate>
                                  <p:childTnLst>
                                    <p:set>
                                      <p:cBhvr>
                                        <p:cTn id="30" dur="1" fill="hold">
                                          <p:stCondLst>
                                            <p:cond delay="0"/>
                                          </p:stCondLst>
                                        </p:cTn>
                                        <p:tgtEl>
                                          <p:spTgt spid="14338">
                                            <p:txEl>
                                              <p:pRg st="6" end="6"/>
                                            </p:txEl>
                                          </p:spTgt>
                                        </p:tgtEl>
                                        <p:attrNameLst>
                                          <p:attrName>style.visibility</p:attrName>
                                        </p:attrNameLst>
                                      </p:cBhvr>
                                      <p:to>
                                        <p:strVal val="visible"/>
                                      </p:to>
                                    </p:set>
                                    <p:anim calcmode="lin" valueType="num">
                                      <p:cBhvr additive="base">
                                        <p:cTn id="31" dur="300" fill="hold"/>
                                        <p:tgtEl>
                                          <p:spTgt spid="14338">
                                            <p:txEl>
                                              <p:pRg st="6" end="6"/>
                                            </p:txEl>
                                          </p:spTgt>
                                        </p:tgtEl>
                                        <p:attrNameLst>
                                          <p:attrName>ppt_x</p:attrName>
                                        </p:attrNameLst>
                                      </p:cBhvr>
                                      <p:tavLst>
                                        <p:tav tm="0">
                                          <p:val>
                                            <p:strVal val="1+#ppt_w/2"/>
                                          </p:val>
                                        </p:tav>
                                        <p:tav tm="100000">
                                          <p:val>
                                            <p:strVal val="#ppt_x"/>
                                          </p:val>
                                        </p:tav>
                                      </p:tavLst>
                                    </p:anim>
                                    <p:anim calcmode="lin" valueType="num">
                                      <p:cBhvr additive="base">
                                        <p:cTn id="32" dur="300" fill="hold"/>
                                        <p:tgtEl>
                                          <p:spTgt spid="14338">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3" fill="hold" grpId="0" nodeType="clickEffect">
                                  <p:stCondLst>
                                    <p:cond delay="0"/>
                                  </p:stCondLst>
                                  <p:iterate type="wd">
                                    <p:tmPct val="100000"/>
                                  </p:iterate>
                                  <p:childTnLst>
                                    <p:set>
                                      <p:cBhvr>
                                        <p:cTn id="36" dur="1" fill="hold">
                                          <p:stCondLst>
                                            <p:cond delay="0"/>
                                          </p:stCondLst>
                                        </p:cTn>
                                        <p:tgtEl>
                                          <p:spTgt spid="14338">
                                            <p:txEl>
                                              <p:pRg st="8" end="8"/>
                                            </p:txEl>
                                          </p:spTgt>
                                        </p:tgtEl>
                                        <p:attrNameLst>
                                          <p:attrName>style.visibility</p:attrName>
                                        </p:attrNameLst>
                                      </p:cBhvr>
                                      <p:to>
                                        <p:strVal val="visible"/>
                                      </p:to>
                                    </p:set>
                                    <p:anim calcmode="lin" valueType="num">
                                      <p:cBhvr additive="base">
                                        <p:cTn id="37" dur="300" fill="hold"/>
                                        <p:tgtEl>
                                          <p:spTgt spid="14338">
                                            <p:txEl>
                                              <p:pRg st="8" end="8"/>
                                            </p:txEl>
                                          </p:spTgt>
                                        </p:tgtEl>
                                        <p:attrNameLst>
                                          <p:attrName>ppt_x</p:attrName>
                                        </p:attrNameLst>
                                      </p:cBhvr>
                                      <p:tavLst>
                                        <p:tav tm="0">
                                          <p:val>
                                            <p:strVal val="1+#ppt_w/2"/>
                                          </p:val>
                                        </p:tav>
                                        <p:tav tm="100000">
                                          <p:val>
                                            <p:strVal val="#ppt_x"/>
                                          </p:val>
                                        </p:tav>
                                      </p:tavLst>
                                    </p:anim>
                                    <p:anim calcmode="lin" valueType="num">
                                      <p:cBhvr additive="base">
                                        <p:cTn id="38" dur="300" fill="hold"/>
                                        <p:tgtEl>
                                          <p:spTgt spid="14338">
                                            <p:txEl>
                                              <p:pRg st="8" end="8"/>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build="p" autoUpdateAnimBg="0"/>
    </p:bldLst>
  </p:timing>
</p:sld>
</file>

<file path=ppt/theme/theme1.xml><?xml version="1.0" encoding="utf-8"?>
<a:theme xmlns:a="http://schemas.openxmlformats.org/drawingml/2006/main" name="Darbe.pot">
  <a:themeElements>
    <a:clrScheme name="Darbe.po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Darbe.po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tr-TR" altLang="tr-TR" sz="26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tr-TR" altLang="tr-TR" sz="26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arbe.pot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Darbe.po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Darbe.pot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Darbe.pot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Darbe.pot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Darbe.pot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Office\Templates\Sunu Tasarımları\DARBE.POT</Template>
  <TotalTime>935</TotalTime>
  <Words>3707</Words>
  <Application>Microsoft Office PowerPoint</Application>
  <PresentationFormat>Ekran Gösterisi (4:3)</PresentationFormat>
  <Paragraphs>349</Paragraphs>
  <Slides>50</Slides>
  <Notes>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50</vt:i4>
      </vt:variant>
    </vt:vector>
  </HeadingPairs>
  <TitlesOfParts>
    <vt:vector size="53" baseType="lpstr">
      <vt:lpstr>Times New Roman</vt:lpstr>
      <vt:lpstr>Verdana</vt:lpstr>
      <vt:lpstr>Darbe.pot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Başlığı Yok</dc:title>
  <dc:creator>kerem</dc:creator>
  <cp:lastModifiedBy>alemiegitim</cp:lastModifiedBy>
  <cp:revision>19</cp:revision>
  <dcterms:created xsi:type="dcterms:W3CDTF">2003-02-09T06:28:08Z</dcterms:created>
  <dcterms:modified xsi:type="dcterms:W3CDTF">2019-03-30T11:53:22Z</dcterms:modified>
</cp:coreProperties>
</file>