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289"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1EAAC-CD74-4B3F-83D8-79F3F83A421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99C208-1601-47F2-9C00-8B6EF586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2BC22F-0F4A-4273-AD0F-82B0491BF5B6}"/>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E42E6556-FAAE-4200-9F7F-2E101D6EBB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7F2EA3-7616-4506-94BF-C9108A6E659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8555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441B17-EC8B-46E3-9797-38BA359C8A4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F106DE2-6806-461C-AB4F-59EA72C9987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834727-3A6A-4AD4-BCC2-9888CE294E43}"/>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7043366-D58F-4618-A018-2A245E640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84D9A1-7CB4-411E-AADC-06AA6B510F3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32142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F01D766-18FD-4B7A-AC45-6BD7BF336F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2686AC9-79B1-4970-A185-D05F99B67A7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B6F3CA-994E-43B1-94B5-57752697C2A4}"/>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90E6AEA-1812-4276-BCBF-0D81510EC6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85960E-6EDC-4C2E-97B1-8A632FA444E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60263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A6F874-50A4-4C09-9A54-850CEEDAA2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2903258-B594-483A-A28C-D5E74158906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898F37-8D18-401F-8042-2528649CE33B}"/>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4EDA450E-5B95-4DC9-90A3-819D943EBA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71C054-DA67-49F6-A3C3-1E5168E2073A}"/>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3714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2E32C2-8E93-4B5D-B695-98E5AFADF29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EE63027-CD90-47AD-839D-3B890D6E7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67E0710-E045-42A9-BAA3-5B8671D4D91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A8237047-F385-4DDB-9554-1CCEDAFF28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9BFC94-CFBB-4111-AE3C-EB2B5BCFB820}"/>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80022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0BDD58-BFCB-4F9F-8608-AF19FEDB0B3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2D1EF92-EAE2-4E1F-AC8F-2481352B703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2EA55E8-9F67-4942-840F-14DF61E365E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42ACBD-1D91-42BD-9937-ACDC46BAA07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FCE741DF-9E8A-43CD-A8AF-4CDB801F65C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45D567-6084-42F0-946B-4D3835B82B01}"/>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37572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C8E51C-BF96-4628-A44E-E296E31AEBE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1BB4A08-673D-4711-8B30-1BD4E3D04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2574A89-B990-4D8B-B79D-04A34C35655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E6782D-F009-446A-A568-A93FBD903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8142E0D-8471-4B90-9620-5C325E3FE2F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BB53688-7C25-4182-B95A-1D240223B1E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8" name="Alt Bilgi Yer Tutucusu 7">
            <a:extLst>
              <a:ext uri="{FF2B5EF4-FFF2-40B4-BE49-F238E27FC236}">
                <a16:creationId xmlns:a16="http://schemas.microsoft.com/office/drawing/2014/main" id="{50985B66-BC9E-4F5F-9EF2-140438DDB5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D6EC85E-48F2-40A9-93CC-C878D065C44D}"/>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55978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62501E-7D9A-4AE9-B62B-2A55BD985CD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7D1C198-7C9C-432D-BF3C-44D5C8A7654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4" name="Alt Bilgi Yer Tutucusu 3">
            <a:extLst>
              <a:ext uri="{FF2B5EF4-FFF2-40B4-BE49-F238E27FC236}">
                <a16:creationId xmlns:a16="http://schemas.microsoft.com/office/drawing/2014/main" id="{1972D79F-39E6-4CDB-980E-C5569248184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53951AC-AF55-40B1-B1F6-89F581CEE198}"/>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5255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F2FA17D-4297-4E00-AB68-AD76FC94BFAC}"/>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3" name="Alt Bilgi Yer Tutucusu 2">
            <a:extLst>
              <a:ext uri="{FF2B5EF4-FFF2-40B4-BE49-F238E27FC236}">
                <a16:creationId xmlns:a16="http://schemas.microsoft.com/office/drawing/2014/main" id="{239927F3-758D-4CA5-A8AB-6A2421308EE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E219901-B671-462E-8935-E8B3C4D00149}"/>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27482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C92D6D-8CEF-42C6-B776-B3D077E286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59AF72-1343-4D82-9D8D-55F854DA4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6C853F-1207-4711-8758-B740A646D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95477CC-F092-4802-AAFA-9D5B5C79FDC5}"/>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028DC2A2-C9A0-48FC-A0F9-811AC8991E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035D4F-406C-4866-946D-20921199588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90367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02B60-6E09-416E-8DA8-C4B6B9E5C66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F7C603-1EC6-458E-AD32-6D7C63BB8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2E6509F-2FA8-4056-870D-7F59ACEE0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5149E01-5D9C-43B5-9368-2FDD57C354F2}"/>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1F58E733-9F35-40B0-9AA6-6C4C599F2C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EAE168B-617A-4ED4-8CCD-A02ACD035A4B}"/>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79194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DE67E99-E452-452B-B2FB-0C7E57E83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F443AC-6F4A-44DA-B40B-5AEC7D49D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633DB4-63F7-4FBF-95E9-E51E8A40E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CE9BD93D-C1E2-47CE-9A0E-B2CD6BD5E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E83747D-8C51-46BE-AABF-13D4F12B7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24638-72E7-4347-9597-28FCC7934490}" type="slidenum">
              <a:rPr lang="tr-TR" smtClean="0"/>
              <a:t>‹#›</a:t>
            </a:fld>
            <a:endParaRPr lang="tr-TR"/>
          </a:p>
        </p:txBody>
      </p:sp>
    </p:spTree>
    <p:extLst>
      <p:ext uri="{BB962C8B-B14F-4D97-AF65-F5344CB8AC3E}">
        <p14:creationId xmlns:p14="http://schemas.microsoft.com/office/powerpoint/2010/main" val="29736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Sözcükte Anlam</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Karma- 3</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15 Soru</a:t>
            </a:r>
            <a:endParaRPr lang="tr-TR" dirty="0">
              <a:solidFill>
                <a:schemeClr val="tx2"/>
              </a:solidFill>
            </a:endParaRPr>
          </a:p>
        </p:txBody>
      </p:sp>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6049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a:t>
            </a:r>
            <a:r>
              <a:rPr lang="tr-TR" sz="2400" dirty="0">
                <a:effectLst/>
                <a:latin typeface="Calibri" panose="020F0502020204030204" pitchFamily="34" charset="0"/>
                <a:ea typeface="Calibri" panose="020F0502020204030204" pitchFamily="34" charset="0"/>
                <a:cs typeface="Times New Roman" panose="02020603050405020304" pitchFamily="18" charset="0"/>
              </a:rPr>
              <a:t> “Somut anlamlı bir sözcük soyut bir anlam kazanabilir. Örneğin:  'Can çok yürekli bir çocuktur. '' cümlesinde 'yürek' sözcüğü normalde somut bir sözcükken bu cümlede 'korkusuz, cesur'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“yol”</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sözcüğünde benzer bir şekilde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Yarın sabah erkenden yola çıkmalıyız.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Köye ulaşmak için bu yolu takip edin.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Soruyu farklı bir yolla çözdüm.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Sel bu yoldaki köprüyü yıkmış. </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81449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a:t>
            </a:r>
            <a:r>
              <a:rPr lang="tr-TR" sz="2400" dirty="0">
                <a:effectLst/>
                <a:latin typeface="Calibri" panose="020F0502020204030204" pitchFamily="34" charset="0"/>
                <a:ea typeface="Calibri" panose="020F0502020204030204" pitchFamily="34" charset="0"/>
                <a:cs typeface="Times New Roman" panose="02020603050405020304" pitchFamily="18" charset="0"/>
              </a:rPr>
              <a:t> “Somut anlamlı bir sözcük soyut bir anlam kazanabilir. Örneğin:  'Can çok yürekli bir çocuktur. '' cümlesinde 'yürek' sözcüğü normalde somut bir sözcükken bu cümlede 'korkusuz, cesur'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“yol”</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sözcüğünde benzer bir şekilde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Yarın sabah erkenden yola çıkmalıyız.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Köye ulaşmak için bu yolu takip edin.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Soruyu farklı bir yolla çözdüm.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Sel bu yoldaki köprüyü yıkmış. </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3581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“kitap”</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genel anlamlı olarak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Kitapsız bir ev olmamalı bence.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Hediye ettiğin kitabı bitirdim.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Bu kitabı kesinlikle öneriyorum.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Kitabını evde mi unuttun?</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738196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“kitap”</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genel anlamlı olarak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Kitapsız bir ev olmamalı bence.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Hediye ettiğin kitabı bitirdim.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Bu kitabı kesinlikle öneriyorum.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Kitabını evde mi unuttun?</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518331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a:effectLst/>
                <a:latin typeface="Calibri" panose="020F0502020204030204" pitchFamily="34" charset="0"/>
                <a:ea typeface="Calibri" panose="020F0502020204030204" pitchFamily="34" charset="0"/>
                <a:cs typeface="Times New Roman" panose="02020603050405020304" pitchFamily="18" charset="0"/>
              </a:rPr>
              <a:t>Suyun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derinliği</a:t>
            </a:r>
            <a:r>
              <a:rPr lang="tr-TR" sz="2400" dirty="0">
                <a:effectLst/>
                <a:latin typeface="Calibri" panose="020F0502020204030204" pitchFamily="34" charset="0"/>
                <a:ea typeface="Calibri" panose="020F0502020204030204" pitchFamily="34" charset="0"/>
                <a:cs typeface="Times New Roman" panose="02020603050405020304" pitchFamily="18" charset="0"/>
              </a:rPr>
              <a:t> boyumu geçti.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Derin</a:t>
            </a:r>
            <a:r>
              <a:rPr lang="tr-TR" sz="2400" dirty="0">
                <a:effectLst/>
                <a:latin typeface="Calibri" panose="020F0502020204030204" pitchFamily="34" charset="0"/>
                <a:ea typeface="Calibri" panose="020F0502020204030204" pitchFamily="34" charset="0"/>
                <a:cs typeface="Times New Roman" panose="02020603050405020304" pitchFamily="18" charset="0"/>
              </a:rPr>
              <a:t> düşünceler içindeydi.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a:effectLst/>
                <a:latin typeface="Calibri" panose="020F0502020204030204" pitchFamily="34" charset="0"/>
                <a:ea typeface="Calibri" panose="020F0502020204030204" pitchFamily="34" charset="0"/>
                <a:cs typeface="Times New Roman" panose="02020603050405020304" pitchFamily="18" charset="0"/>
              </a:rPr>
              <a:t>Ne kadar da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ağır</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çanta almışsın.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Ağır</a:t>
            </a:r>
            <a:r>
              <a:rPr lang="tr-TR" sz="2400" dirty="0">
                <a:effectLst/>
                <a:latin typeface="Calibri" panose="020F0502020204030204" pitchFamily="34" charset="0"/>
                <a:ea typeface="Calibri" panose="020F0502020204030204" pitchFamily="34" charset="0"/>
                <a:cs typeface="Times New Roman" panose="02020603050405020304" pitchFamily="18" charset="0"/>
              </a:rPr>
              <a:t> sözleri onu çok incitti.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a:effectLst/>
                <a:latin typeface="Calibri" panose="020F0502020204030204" pitchFamily="34" charset="0"/>
                <a:ea typeface="Calibri" panose="020F0502020204030204" pitchFamily="34" charset="0"/>
                <a:cs typeface="Times New Roman" panose="02020603050405020304" pitchFamily="18" charset="0"/>
              </a:rPr>
              <a:t>Bu işten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iyi</a:t>
            </a:r>
            <a:r>
              <a:rPr lang="tr-TR" sz="2400" dirty="0">
                <a:effectLst/>
                <a:latin typeface="Calibri" panose="020F0502020204030204" pitchFamily="34" charset="0"/>
                <a:ea typeface="Calibri" panose="020F0502020204030204" pitchFamily="34" charset="0"/>
                <a:cs typeface="Times New Roman" panose="02020603050405020304" pitchFamily="18" charset="0"/>
              </a:rPr>
              <a:t> para kazandık.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a:effectLst/>
                <a:latin typeface="Calibri" panose="020F0502020204030204" pitchFamily="34" charset="0"/>
                <a:ea typeface="Calibri" panose="020F0502020204030204" pitchFamily="34" charset="0"/>
                <a:cs typeface="Times New Roman" panose="02020603050405020304" pitchFamily="18" charset="0"/>
              </a:rPr>
              <a:t>Ne kadar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iyi</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insansın.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a:effectLst/>
                <a:latin typeface="Calibri" panose="020F0502020204030204" pitchFamily="34" charset="0"/>
                <a:ea typeface="Calibri" panose="020F0502020204030204" pitchFamily="34" charset="0"/>
                <a:cs typeface="Times New Roman" panose="02020603050405020304" pitchFamily="18" charset="0"/>
              </a:rPr>
              <a:t>Bu iş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incelik</a:t>
            </a:r>
            <a:r>
              <a:rPr lang="tr-TR" sz="2400" dirty="0">
                <a:effectLst/>
                <a:latin typeface="Calibri" panose="020F0502020204030204" pitchFamily="34" charset="0"/>
                <a:ea typeface="Calibri" panose="020F0502020204030204" pitchFamily="34" charset="0"/>
                <a:cs typeface="Times New Roman" panose="02020603050405020304" pitchFamily="18" charset="0"/>
              </a:rPr>
              <a:t> istiyor.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İnce</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alayla güldü.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Yukarıdaki cümlelerde hangi sözcük hem nitel hem de nicel anlamıyla bir arada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iyi				B) ince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ağır				D) derin</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67480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a:effectLst/>
                <a:latin typeface="Calibri" panose="020F0502020204030204" pitchFamily="34" charset="0"/>
                <a:ea typeface="Calibri" panose="020F0502020204030204" pitchFamily="34" charset="0"/>
                <a:cs typeface="Times New Roman" panose="02020603050405020304" pitchFamily="18" charset="0"/>
              </a:rPr>
              <a:t>Suyun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derinliği</a:t>
            </a:r>
            <a:r>
              <a:rPr lang="tr-TR" sz="2400" dirty="0">
                <a:effectLst/>
                <a:latin typeface="Calibri" panose="020F0502020204030204" pitchFamily="34" charset="0"/>
                <a:ea typeface="Calibri" panose="020F0502020204030204" pitchFamily="34" charset="0"/>
                <a:cs typeface="Times New Roman" panose="02020603050405020304" pitchFamily="18" charset="0"/>
              </a:rPr>
              <a:t> boyumu geçti.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Derin</a:t>
            </a:r>
            <a:r>
              <a:rPr lang="tr-TR" sz="2400" dirty="0">
                <a:effectLst/>
                <a:latin typeface="Calibri" panose="020F0502020204030204" pitchFamily="34" charset="0"/>
                <a:ea typeface="Calibri" panose="020F0502020204030204" pitchFamily="34" charset="0"/>
                <a:cs typeface="Times New Roman" panose="02020603050405020304" pitchFamily="18" charset="0"/>
              </a:rPr>
              <a:t> düşünceler içindeydi.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a:effectLst/>
                <a:latin typeface="Calibri" panose="020F0502020204030204" pitchFamily="34" charset="0"/>
                <a:ea typeface="Calibri" panose="020F0502020204030204" pitchFamily="34" charset="0"/>
                <a:cs typeface="Times New Roman" panose="02020603050405020304" pitchFamily="18" charset="0"/>
              </a:rPr>
              <a:t>Ne kadar da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ağır</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çanta almışsın.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Ağır</a:t>
            </a:r>
            <a:r>
              <a:rPr lang="tr-TR" sz="2400" dirty="0">
                <a:effectLst/>
                <a:latin typeface="Calibri" panose="020F0502020204030204" pitchFamily="34" charset="0"/>
                <a:ea typeface="Calibri" panose="020F0502020204030204" pitchFamily="34" charset="0"/>
                <a:cs typeface="Times New Roman" panose="02020603050405020304" pitchFamily="18" charset="0"/>
              </a:rPr>
              <a:t> sözleri onu çok incitti.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a:effectLst/>
                <a:latin typeface="Calibri" panose="020F0502020204030204" pitchFamily="34" charset="0"/>
                <a:ea typeface="Calibri" panose="020F0502020204030204" pitchFamily="34" charset="0"/>
                <a:cs typeface="Times New Roman" panose="02020603050405020304" pitchFamily="18" charset="0"/>
              </a:rPr>
              <a:t>Bu işten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iyi</a:t>
            </a:r>
            <a:r>
              <a:rPr lang="tr-TR" sz="2400" dirty="0">
                <a:effectLst/>
                <a:latin typeface="Calibri" panose="020F0502020204030204" pitchFamily="34" charset="0"/>
                <a:ea typeface="Calibri" panose="020F0502020204030204" pitchFamily="34" charset="0"/>
                <a:cs typeface="Times New Roman" panose="02020603050405020304" pitchFamily="18" charset="0"/>
              </a:rPr>
              <a:t> para kazandık.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a:effectLst/>
                <a:latin typeface="Calibri" panose="020F0502020204030204" pitchFamily="34" charset="0"/>
                <a:ea typeface="Calibri" panose="020F0502020204030204" pitchFamily="34" charset="0"/>
                <a:cs typeface="Times New Roman" panose="02020603050405020304" pitchFamily="18" charset="0"/>
              </a:rPr>
              <a:t>Ne kadar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iyi</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insansın.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dirty="0">
                <a:effectLst/>
                <a:latin typeface="Calibri" panose="020F0502020204030204" pitchFamily="34" charset="0"/>
                <a:ea typeface="Calibri" panose="020F0502020204030204" pitchFamily="34" charset="0"/>
                <a:cs typeface="Times New Roman" panose="02020603050405020304" pitchFamily="18" charset="0"/>
              </a:rPr>
              <a:t>Bu iş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incelik</a:t>
            </a:r>
            <a:r>
              <a:rPr lang="tr-TR" sz="2400" dirty="0">
                <a:effectLst/>
                <a:latin typeface="Calibri" panose="020F0502020204030204" pitchFamily="34" charset="0"/>
                <a:ea typeface="Calibri" panose="020F0502020204030204" pitchFamily="34" charset="0"/>
                <a:cs typeface="Times New Roman" panose="02020603050405020304" pitchFamily="18" charset="0"/>
              </a:rPr>
              <a:t> istiyor.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latin typeface="Calibri" panose="020F0502020204030204" pitchFamily="34" charset="0"/>
                <a:ea typeface="Calibri" panose="020F0502020204030204" pitchFamily="34" charset="0"/>
                <a:cs typeface="Calibri" panose="020F0502020204030204" pitchFamily="34"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İnce</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alayla güldü.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Yukarıdaki cümlelerde hangi sözcük hem nitel hem de nicel anlamıyla bir arada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iyi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ince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ağır				D) derin</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51211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Aşağıdaki cümlelerin hangisinde somut anlamlı bir sözcük soyut anlam kazanacak şekilde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Ne yapıp edip sınavı kazanacağım.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Selden sonra her şeylerini kaybettiler.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Bu iş dünden beri kafamı kurcalıyor.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İhtiyar adam sakin sakin uzaklaştı.</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14181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Aşağıdaki cümlelerin hangisinde somut anlamlı bir sözcük soyut anlam kazanacak şekilde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Ne yapıp edip sınavı kazanacağım.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Selden sonra her şeylerini kaybettiler.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Bu iş dünden beri kafamı kurcalıyor.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İhtiyar adam sakin sakin uzaklaştı.</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22101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Aşağıdaki ikilemelerden hangisi yansıma sözcüklerden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oluşmamıştır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Üst kattan tıkır tıkır sesler geliyordu.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Pırıl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pırıl</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evlat yetiştirmişsiniz.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Çay bir saattir fokur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fokur</a:t>
            </a:r>
            <a:r>
              <a:rPr lang="tr-TR" sz="2400" dirty="0">
                <a:effectLst/>
                <a:latin typeface="Calibri" panose="020F0502020204030204" pitchFamily="34" charset="0"/>
                <a:ea typeface="Calibri" panose="020F0502020204030204" pitchFamily="34" charset="0"/>
                <a:cs typeface="Times New Roman" panose="02020603050405020304" pitchFamily="18" charset="0"/>
              </a:rPr>
              <a:t> kaynıyor.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Fısır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fısır</a:t>
            </a:r>
            <a:r>
              <a:rPr lang="tr-TR" sz="2400" dirty="0">
                <a:effectLst/>
                <a:latin typeface="Calibri" panose="020F0502020204030204" pitchFamily="34" charset="0"/>
                <a:ea typeface="Calibri" panose="020F0502020204030204" pitchFamily="34" charset="0"/>
                <a:cs typeface="Times New Roman" panose="02020603050405020304" pitchFamily="18" charset="0"/>
              </a:rPr>
              <a:t> konuşup durmayın lütfen.</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75061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Aşağıdaki ikilemelerden hangisi yansıma sözcüklerden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oluşmamıştır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Üst kattan tıkır tıkır sesler geliyordu.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Pırıl </a:t>
            </a:r>
            <a:r>
              <a:rPr lang="tr-TR" sz="24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pırıl</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bir evlat yetiştirmişsiniz.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Çay bir saattir fokur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fokur</a:t>
            </a:r>
            <a:r>
              <a:rPr lang="tr-TR" sz="2400" dirty="0">
                <a:effectLst/>
                <a:latin typeface="Calibri" panose="020F0502020204030204" pitchFamily="34" charset="0"/>
                <a:ea typeface="Calibri" panose="020F0502020204030204" pitchFamily="34" charset="0"/>
                <a:cs typeface="Times New Roman" panose="02020603050405020304" pitchFamily="18" charset="0"/>
              </a:rPr>
              <a:t> kaynıyor.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Fısır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fısır</a:t>
            </a:r>
            <a:r>
              <a:rPr lang="tr-TR" sz="2400" dirty="0">
                <a:effectLst/>
                <a:latin typeface="Calibri" panose="020F0502020204030204" pitchFamily="34" charset="0"/>
                <a:ea typeface="Calibri" panose="020F0502020204030204" pitchFamily="34" charset="0"/>
                <a:cs typeface="Times New Roman" panose="02020603050405020304" pitchFamily="18" charset="0"/>
              </a:rPr>
              <a:t> konuşup durmayın lütfen.</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913338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effectLst/>
                <a:latin typeface="Calibri" panose="020F0502020204030204" pitchFamily="34" charset="0"/>
                <a:ea typeface="Calibri" panose="020F0502020204030204" pitchFamily="34" charset="0"/>
                <a:cs typeface="Times New Roman" panose="02020603050405020304" pitchFamily="18" charset="0"/>
              </a:rPr>
              <a:t> “Benzetme amacı olmadan bir sözcüğün ilgili olduğu başka bir sözcük yerine kullanılmasına ad aktarması denir. Örneğin: 'Bu olay üzerine bütün köy ayaklandı.'  cümlesinde 'bütün köy' ifadesi 'köy halkı' yerine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Buna göre aşağıdaki cümlelerin hangisinde bir ad aktarması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O evine son derece bağlı bir insandır.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Sınıf piknik gününü heyecanla bekliyordu.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İstanbul’dan kalkan uçak az önce Ankara’ya indi.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Seyirciler golü coşkuyla alkışladı.</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7155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10.</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duyuyla algılanabilen kavram ya da varlığın başka bir duyuya aktarılarak algılanmasına duyu aktarımı denir. Örneğin: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Tatlı bir rüzgâr </a:t>
            </a:r>
            <a:r>
              <a:rPr lang="tr-TR" sz="2400" dirty="0">
                <a:effectLst/>
                <a:latin typeface="Calibri" panose="020F0502020204030204" pitchFamily="34" charset="0"/>
                <a:ea typeface="Calibri" panose="020F0502020204030204" pitchFamily="34" charset="0"/>
                <a:cs typeface="Times New Roman" panose="02020603050405020304" pitchFamily="18" charset="0"/>
              </a:rPr>
              <a:t>esiyordu sahilde.' cümlesinde tatma duyusundan dokunma duyusuna aktarma yapılmıştır.”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Buna göre aşağıdaki cümlelerin hangisinde bir duyu aktarımı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yapılmamıştır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A)Müdür toplantıda son derece sert konuştu.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Keskin bir küf kokusu odayı kapladı.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Yumuşak sesiyle hoş bir türkü söyledi.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Saygısız tavırlarıyla herkesi kızdırdı.</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12397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10.</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duyuyla algılanabilen kavram ya da varlığın başka bir duyuya aktarılarak algılanmasına duyu aktarımı denir. Örneğin: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Tatlı bir rüzgâr </a:t>
            </a:r>
            <a:r>
              <a:rPr lang="tr-TR" sz="2400" dirty="0">
                <a:effectLst/>
                <a:latin typeface="Calibri" panose="020F0502020204030204" pitchFamily="34" charset="0"/>
                <a:ea typeface="Calibri" panose="020F0502020204030204" pitchFamily="34" charset="0"/>
                <a:cs typeface="Times New Roman" panose="02020603050405020304" pitchFamily="18" charset="0"/>
              </a:rPr>
              <a:t>esiyordu sahilde.' cümlesinde tatma duyusundan dokunma duyusuna aktarma yapılmıştır.”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Buna göre aşağıdaki cümlelerin hangisinde bir duyu aktarımı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yapılmamıştır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A)Müdür toplantıda son derece sert konuştu.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Keskin bir küf kokusu odayı kapladı.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Yumuşak sesiyle hoş bir türkü söyledi.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Saygısız tavırlarıyla herkesi kızdırdı.</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28056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 Aşağıdaki cümlelerin hangisindeki ikilemeyi oluşturan sözcükler tek başlarına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kullanılamaz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Abur cubur yemeye bir son vermelisin.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Ağır ağır bahçeye doğru yürüdü.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Aşağı yukarı kırk yaşlarında görünüyordu.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Bir işi de doğru dürüst halledemezsin.</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8967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 Aşağıdaki cümlelerin hangisindeki ikilemeyi oluşturan sözcükler tek başlarına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kullanılamaz</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Abur cubur yemeye bir son vermelisin.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Ağır ağır bahçeye doğru yürüdü.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Aşağı yukarı kırk yaşlarında görünüyordu.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Bir işi de doğru dürüst halledemezsin.</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765254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 Aşağıdaki cümlelerin hangisinde somut bir sözcük ek alarak soyut bir anlam kazanmıştır?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Sana hiçbir kötülük yapmadım.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Balkondaki çiçeklik ne kadar güzelmiş.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Bu kadar da yüzsüz olunmaz ki!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Bitkileri susuz bırakma lütfen.</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133706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 Aşağıdaki cümlelerin hangisinde somut bir sözcük ek alarak soyut bir anlam kazanmıştır?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Sana hiçbir kötülük yapmadım.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Balkondaki çiçeklik ne kadar güzelmiş.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Bu kadar da yüzsüz olunmaz ki!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Bitkileri susuz bırakma lütfen.</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708984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varlığın ya da kavramın birden fazla sözcükle ifade edilmesine dolaylama denir. 'Aslan' yerine 'ormanlar kralı' demek ya da 'kaleci' yerine 'file bekçisi' demek birer dolaylama örneğidir.”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Buna göre aşağıdaki cümlelerden hangisinde dolaylama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Yeni eğitim döneminin kitapları basılmış.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10 Kasımda ulu önderi saygıyla andık.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Dün gün boyu Mehmet Akif’i okudum.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O en iyi yazarlarımızdan biridir.</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248690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a:t>
            </a:r>
            <a:r>
              <a:rPr lang="tr-TR" sz="2400" dirty="0">
                <a:effectLst/>
                <a:latin typeface="Calibri" panose="020F0502020204030204" pitchFamily="34" charset="0"/>
                <a:ea typeface="Calibri" panose="020F0502020204030204" pitchFamily="34" charset="0"/>
                <a:cs typeface="Times New Roman" panose="02020603050405020304" pitchFamily="18" charset="0"/>
              </a:rPr>
              <a:t> “Bir varlığın ya da kavramın birden fazla sözcükle ifade edilmesine dolaylama denir. 'Aslan' yerine 'ormanlar kralı' demek ya da 'kaleci' yerine 'file bekçisi' demek birer dolaylama örneğidir.”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Buna göre aşağıdaki cümlelerden hangisinde dolaylama vardır?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Yeni eğitim döneminin kitapları basılmış.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a:t>
            </a:r>
            <a:r>
              <a:rPr lang="tr-TR" sz="24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10 Kasımda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ulu önderi saygıyla andık.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Dün gün boyu Mehmet Akif’i okudum. </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O en iyi yazarlarımızdan biridir.</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169623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"hafif"</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kelimesi nicel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Hafif bir yemeğin ardından yola koyulduk.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Hafif bir ceza ile bu işten paçayı kurtardı.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Hafif bir iş olunca kolayca hallediverdim.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Hafif bir valizle havaalanına giriş yaptım.</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56670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"hafif"</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kelimesi nicel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Hafif bir yemeğin ardından yola koyulduk.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Hafif bir ceza ile bu işten paçayı kurtardı.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Hafif bir iş olunca kolayca hallediverdim.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Hafif bir valizle havaalanına giriş yaptım.</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39376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effectLst/>
                <a:latin typeface="Calibri" panose="020F0502020204030204" pitchFamily="34" charset="0"/>
                <a:ea typeface="Calibri" panose="020F0502020204030204" pitchFamily="34" charset="0"/>
                <a:cs typeface="Times New Roman" panose="02020603050405020304" pitchFamily="18" charset="0"/>
              </a:rPr>
              <a:t> “Benzetme amacı olmadan bir sözcüğün ilgili olduğu başka bir sözcük yerine kullanılmasına ad aktarması denir. Örneğin: 'Bu olay üzerine bütün köy ayaklandı.'  cümlesinde 'bütün köy' ifadesi 'köy halkı' yerine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Buna göre aşağıdaki cümlelerin hangisinde bir ad aktarması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O evine son derece bağlı bir insandır.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Sınıf piknik gününü heyecanla bekliyordu.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İstanbul’dan kalkan uçak az önce Ankara’ya indi.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Seyirciler golü coşkuyla alkışladı.</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7232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15. Aşağıdaki cümlelerde geçen ikilemelerden hangisi farklı bir yolla oluşturulmuştur?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Er geç haklı olduğumu anlayacaksın.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Acı tatlı birçok anıyı birlikte andık.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Bu halimizi görünce eş dost ne der?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İleri geri konuşup duruyor işte.</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54474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15. Aşağıdaki cümlelerde geçen ikilemelerden hangisi farklı bir yolla oluşturulmuştur?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Er geç haklı olduğumu anlayacaksın.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Acı tatlı birçok anıyı birlikte andık.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Bu halimizi görünce eş dost ne der?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İleri geri konuşup duruyor işte.</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69448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Hazırlayan: AHMET ÖZAYSIN</a:t>
            </a:r>
            <a:endParaRPr lang="tr-TR"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up 15">
            <a:extLst>
              <a:ext uri="{FF2B5EF4-FFF2-40B4-BE49-F238E27FC236}">
                <a16:creationId xmlns:a16="http://schemas.microsoft.com/office/drawing/2014/main" id="{246D5D61-1911-4BF1-B501-70ABDF00C0F3}"/>
              </a:ext>
            </a:extLst>
          </p:cNvPr>
          <p:cNvGrpSpPr/>
          <p:nvPr/>
        </p:nvGrpSpPr>
        <p:grpSpPr>
          <a:xfrm>
            <a:off x="11228831" y="6059557"/>
            <a:ext cx="893193" cy="682488"/>
            <a:chOff x="8939255" y="4509052"/>
            <a:chExt cx="893193" cy="682488"/>
          </a:xfrm>
        </p:grpSpPr>
        <p:pic>
          <p:nvPicPr>
            <p:cNvPr id="10" name="Grafik 9" descr="Parmak izi">
              <a:extLst>
                <a:ext uri="{FF2B5EF4-FFF2-40B4-BE49-F238E27FC236}">
                  <a16:creationId xmlns:a16="http://schemas.microsoft.com/office/drawing/2014/main" id="{A9AA0B28-64DD-4449-97A0-747C5B559C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11" name="Dikdörtgen 10">
              <a:extLst>
                <a:ext uri="{FF2B5EF4-FFF2-40B4-BE49-F238E27FC236}">
                  <a16:creationId xmlns:a16="http://schemas.microsoft.com/office/drawing/2014/main" id="{67A99E79-C117-4E69-90F8-D02407128413}"/>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2147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 Aşağıdaki cümlelerden hangisinde yansımadan türemiş bir sözcük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Sınıftan büyük bir gürültü duyuldu.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Küçük kedinin boğazında bir hırıltı var.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Duvardaki girinti dikkatini çekmedi mi?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Yaşlı adam büyük bir sarsıntı geçirdi.</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09592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 Aşağıdaki cümlelerden hangisinde yansımadan türemiş bir sözcük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Sınıftan büyük bir gürültü duyuldu.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Küçük kedinin boğazında bir hırıltı var.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Duvardaki girinti dikkatini çekmedi mi?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Yaşlı adam büyük bir sarsıntı geçirdi.</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97758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 Aşağıdaki cümlelerde geçen ikilemelerden hangisi farklı bir yolla oluşturulmuştur?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Düşe kalka bugünlere gelebildik.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Eski püskü eşyalarını internette satmış.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Adam eğri büğrü bir patikada yürüyordu.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Ödev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mödev</a:t>
            </a:r>
            <a:r>
              <a:rPr lang="tr-TR" sz="2400" dirty="0">
                <a:effectLst/>
                <a:latin typeface="Calibri" panose="020F0502020204030204" pitchFamily="34" charset="0"/>
                <a:ea typeface="Calibri" panose="020F0502020204030204" pitchFamily="34" charset="0"/>
                <a:cs typeface="Times New Roman" panose="02020603050405020304" pitchFamily="18" charset="0"/>
              </a:rPr>
              <a:t> yapmayacağım diye tutturdu.</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31402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 Aşağıdaki cümlelerde geçen ikilemelerden hangisi farklı bir yolla oluşturulmuştur?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Düşe kalka bugünlere gelebildik.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Eski püskü eşyalarını internette satmış.</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Adam eğri büğrü bir patikada yürüyordu.</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Ödev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mödev</a:t>
            </a:r>
            <a:r>
              <a:rPr lang="tr-TR" sz="2400" dirty="0">
                <a:effectLst/>
                <a:latin typeface="Calibri" panose="020F0502020204030204" pitchFamily="34" charset="0"/>
                <a:ea typeface="Calibri" panose="020F0502020204030204" pitchFamily="34" charset="0"/>
                <a:cs typeface="Times New Roman" panose="02020603050405020304" pitchFamily="18" charset="0"/>
              </a:rPr>
              <a:t> yapmayacağım diye tutturdu.</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18179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a:t>
            </a:r>
            <a:r>
              <a:rPr lang="tr-TR" sz="2400" dirty="0">
                <a:effectLst/>
                <a:latin typeface="Calibri" panose="020F0502020204030204" pitchFamily="34" charset="0"/>
                <a:ea typeface="Calibri" panose="020F0502020204030204" pitchFamily="34" charset="0"/>
                <a:cs typeface="Times New Roman" panose="02020603050405020304" pitchFamily="18" charset="0"/>
              </a:rPr>
              <a:t>” Duvarları ve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tavanı</a:t>
            </a:r>
            <a:r>
              <a:rPr lang="tr-TR" sz="2400" dirty="0">
                <a:effectLst/>
                <a:latin typeface="Calibri" panose="020F0502020204030204" pitchFamily="34" charset="0"/>
                <a:ea typeface="Calibri" panose="020F0502020204030204" pitchFamily="34" charset="0"/>
                <a:cs typeface="Times New Roman" panose="02020603050405020304" pitchFamily="18" charset="0"/>
              </a:rPr>
              <a:t>(1) uzun bir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kışın</a:t>
            </a:r>
            <a:r>
              <a:rPr lang="tr-TR" sz="2400" dirty="0">
                <a:effectLst/>
                <a:latin typeface="Calibri" panose="020F0502020204030204" pitchFamily="34" charset="0"/>
                <a:ea typeface="Calibri" panose="020F0502020204030204" pitchFamily="34" charset="0"/>
                <a:cs typeface="Times New Roman" panose="02020603050405020304" pitchFamily="18" charset="0"/>
              </a:rPr>
              <a:t>(2) etkisiyle kararmış bu yer odasında hapis gibi duran bodur ve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çirkin</a:t>
            </a:r>
            <a:r>
              <a:rPr lang="tr-TR" sz="2400" dirty="0">
                <a:effectLst/>
                <a:latin typeface="Calibri" panose="020F0502020204030204" pitchFamily="34" charset="0"/>
                <a:ea typeface="Calibri" panose="020F0502020204030204" pitchFamily="34" charset="0"/>
                <a:cs typeface="Times New Roman" panose="02020603050405020304" pitchFamily="18" charset="0"/>
              </a:rPr>
              <a:t>(3)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ocak</a:t>
            </a:r>
            <a:r>
              <a:rPr lang="tr-TR" sz="2400" dirty="0">
                <a:effectLst/>
                <a:latin typeface="Calibri" panose="020F0502020204030204" pitchFamily="34" charset="0"/>
                <a:ea typeface="Calibri" panose="020F0502020204030204" pitchFamily="34" charset="0"/>
                <a:cs typeface="Times New Roman" panose="02020603050405020304" pitchFamily="18" charset="0"/>
              </a:rPr>
              <a:t>(4), içindeki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odunları</a:t>
            </a:r>
            <a:r>
              <a:rPr lang="tr-TR" sz="2400" dirty="0">
                <a:effectLst/>
                <a:latin typeface="Calibri" panose="020F0502020204030204" pitchFamily="34" charset="0"/>
                <a:ea typeface="Calibri" panose="020F0502020204030204" pitchFamily="34" charset="0"/>
                <a:cs typeface="Times New Roman" panose="02020603050405020304" pitchFamily="18" charset="0"/>
              </a:rPr>
              <a:t>(5) sanki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hiddetle</a:t>
            </a:r>
            <a:r>
              <a:rPr lang="tr-TR" sz="2400" dirty="0">
                <a:effectLst/>
                <a:latin typeface="Calibri" panose="020F0502020204030204" pitchFamily="34" charset="0"/>
                <a:ea typeface="Calibri" panose="020F0502020204030204" pitchFamily="34" charset="0"/>
                <a:cs typeface="Times New Roman" panose="02020603050405020304" pitchFamily="18" charset="0"/>
              </a:rPr>
              <a:t>(6) yakıyor, bir an evvel yutmaya çalışıyordu.”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numaralandırılmış sözcüklerden hangileri soyut anlamlıdır?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2 ve 3			B) 3 ve 5</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5 ve 6			D) 3 ve 6</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18823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15000"/>
              </a:lnSpc>
              <a:spcAft>
                <a:spcPts val="10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a:t>
            </a:r>
            <a:r>
              <a:rPr lang="tr-TR" sz="2400" dirty="0">
                <a:effectLst/>
                <a:latin typeface="Calibri" panose="020F0502020204030204" pitchFamily="34" charset="0"/>
                <a:ea typeface="Calibri" panose="020F0502020204030204" pitchFamily="34" charset="0"/>
                <a:cs typeface="Times New Roman" panose="02020603050405020304" pitchFamily="18" charset="0"/>
              </a:rPr>
              <a:t>” Duvarları ve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tavanı</a:t>
            </a:r>
            <a:r>
              <a:rPr lang="tr-TR" sz="2400" dirty="0">
                <a:effectLst/>
                <a:latin typeface="Calibri" panose="020F0502020204030204" pitchFamily="34" charset="0"/>
                <a:ea typeface="Calibri" panose="020F0502020204030204" pitchFamily="34" charset="0"/>
                <a:cs typeface="Times New Roman" panose="02020603050405020304" pitchFamily="18" charset="0"/>
              </a:rPr>
              <a:t>(1) uzun bir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kışın</a:t>
            </a:r>
            <a:r>
              <a:rPr lang="tr-TR" sz="2400" dirty="0">
                <a:effectLst/>
                <a:latin typeface="Calibri" panose="020F0502020204030204" pitchFamily="34" charset="0"/>
                <a:ea typeface="Calibri" panose="020F0502020204030204" pitchFamily="34" charset="0"/>
                <a:cs typeface="Times New Roman" panose="02020603050405020304" pitchFamily="18" charset="0"/>
              </a:rPr>
              <a:t>(2) etkisiyle kararmış bu yer odasında hapis gibi duran bodur ve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çirkin</a:t>
            </a:r>
            <a:r>
              <a:rPr lang="tr-TR" sz="2400" dirty="0">
                <a:effectLst/>
                <a:latin typeface="Calibri" panose="020F0502020204030204" pitchFamily="34" charset="0"/>
                <a:ea typeface="Calibri" panose="020F0502020204030204" pitchFamily="34" charset="0"/>
                <a:cs typeface="Times New Roman" panose="02020603050405020304" pitchFamily="18" charset="0"/>
              </a:rPr>
              <a:t>(3)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ocak</a:t>
            </a:r>
            <a:r>
              <a:rPr lang="tr-TR" sz="2400" dirty="0">
                <a:effectLst/>
                <a:latin typeface="Calibri" panose="020F0502020204030204" pitchFamily="34" charset="0"/>
                <a:ea typeface="Calibri" panose="020F0502020204030204" pitchFamily="34" charset="0"/>
                <a:cs typeface="Times New Roman" panose="02020603050405020304" pitchFamily="18" charset="0"/>
              </a:rPr>
              <a:t>(4), içindeki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odunları</a:t>
            </a:r>
            <a:r>
              <a:rPr lang="tr-TR" sz="2400" dirty="0">
                <a:effectLst/>
                <a:latin typeface="Calibri" panose="020F0502020204030204" pitchFamily="34" charset="0"/>
                <a:ea typeface="Calibri" panose="020F0502020204030204" pitchFamily="34" charset="0"/>
                <a:cs typeface="Times New Roman" panose="02020603050405020304" pitchFamily="18" charset="0"/>
              </a:rPr>
              <a:t>(5) sanki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hiddetle</a:t>
            </a:r>
            <a:r>
              <a:rPr lang="tr-TR" sz="2400" dirty="0">
                <a:effectLst/>
                <a:latin typeface="Calibri" panose="020F0502020204030204" pitchFamily="34" charset="0"/>
                <a:ea typeface="Calibri" panose="020F0502020204030204" pitchFamily="34" charset="0"/>
                <a:cs typeface="Times New Roman" panose="02020603050405020304" pitchFamily="18" charset="0"/>
              </a:rPr>
              <a:t>(6) yakıyor, bir an evvel yutmaya çalışıyordu.”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cümlesinde numaralandırılmış sözcüklerden hangileri soyut anlamlıdır?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2 ve 3			B) 3 ve 5</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5 ve 6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3 ve 6</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7533090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2080</Words>
  <Application>Microsoft Office PowerPoint</Application>
  <PresentationFormat>Geniş ekran</PresentationFormat>
  <Paragraphs>64</Paragraphs>
  <Slides>32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Bookman Old Style</vt:lpstr>
      <vt:lpstr>Calibri</vt:lpstr>
      <vt:lpstr>Calibri Light</vt:lpstr>
      <vt:lpstr>Office Teması</vt:lpstr>
      <vt:lpstr>Sözcükte Anlam Karma- 3 15 Soru</vt:lpstr>
      <vt:lpstr>1. “Benzetme amacı olmadan bir sözcüğün ilgili olduğu başka bir sözcük yerine kullanılmasına ad aktarması denir. Örneğin: 'Bu olay üzerine bütün köy ayaklandı.'  cümlesinde 'bütün köy' ifadesi 'köy halkı' yerine kullanılmıştır.” Buna göre aşağıdaki cümlelerin hangisinde bir ad aktarması yoktur? A) O evine son derece bağlı bir insandır. B) Sınıf piknik gününü heyecanla bekliyordu. C) İstanbul’dan kalkan uçak az önce Ankara’ya indi. D) Seyirciler golü coşkuyla alkışladı.</vt:lpstr>
      <vt:lpstr>1. “Benzetme amacı olmadan bir sözcüğün ilgili olduğu başka bir sözcük yerine kullanılmasına ad aktarması denir. Örneğin: 'Bu olay üzerine bütün köy ayaklandı.'  cümlesinde 'bütün köy' ifadesi 'köy halkı' yerine kullanılmıştır.” Buna göre aşağıdaki cümlelerin hangisinde bir ad aktarması yoktur? A) O evine son derece bağlı bir insandır. B) Sınıf piknik gününü heyecanla bekliyordu. C) İstanbul’dan kalkan uçak az önce Ankara’ya indi. D) Seyirciler golü coşkuyla alkışladı.</vt:lpstr>
      <vt:lpstr>2. Aşağıdaki cümlelerden hangisinde yansımadan türemiş bir sözcük kullanılmıştır? A) Sınıftan büyük bir gürültü duyuldu. B) Küçük kedinin boğazında bir hırıltı var. C) Duvardaki girinti dikkatini çekmedi mi? D) Yaşlı adam büyük bir sarsıntı geçirdi.</vt:lpstr>
      <vt:lpstr>2. Aşağıdaki cümlelerden hangisinde yansımadan türemiş bir sözcük kullanılmıştır? A) Sınıftan büyük bir gürültü duyuldu. B) Küçük kedinin boğazında bir hırıltı var. C) Duvardaki girinti dikkatini çekmedi mi? D) Yaşlı adam büyük bir sarsıntı geçirdi.</vt:lpstr>
      <vt:lpstr>3. Aşağıdaki cümlelerde geçen ikilemelerden hangisi farklı bir yolla oluşturulmuştur? A) Düşe kalka bugünlere gelebildik. B) Eski püskü eşyalarını internette satmış. C) Adam eğri büğrü bir patikada yürüyordu. D) Ödev mödev yapmayacağım diye tutturdu.</vt:lpstr>
      <vt:lpstr>3. Aşağıdaki cümlelerde geçen ikilemelerden hangisi farklı bir yolla oluşturulmuştur? A) Düşe kalka bugünlere gelebildik. B) Eski püskü eşyalarını internette satmış. C) Adam eğri büğrü bir patikada yürüyordu. D) Ödev mödev yapmayacağım diye tutturdu.</vt:lpstr>
      <vt:lpstr>4.” Duvarları ve tavanı(1) uzun bir kışın(2) etkisiyle kararmış bu yer odasında hapis gibi duran bodur ve çirkin(3) ocak(4), içindeki odunları(5) sanki hiddetle(6) yakıyor, bir an evvel yutmaya çalışıyordu.” cümlesinde numaralandırılmış sözcüklerden hangileri soyut anlamlıdır? A) 2 ve 3   B) 3 ve 5 C) 5 ve 6   D) 3 ve 6</vt:lpstr>
      <vt:lpstr>4.” Duvarları ve tavanı(1) uzun bir kışın(2) etkisiyle kararmış bu yer odasında hapis gibi duran bodur ve çirkin(3) ocak(4), içindeki odunları(5) sanki hiddetle(6) yakıyor, bir an evvel yutmaya çalışıyordu.” cümlesinde numaralandırılmış sözcüklerden hangileri soyut anlamlıdır? A) 2 ve 3   B) 3 ve 5 C) 5 ve 6   D) 3 ve 6</vt:lpstr>
      <vt:lpstr>5. “Somut anlamlı bir sözcük soyut bir anlam kazanabilir. Örneğin:  'Can çok yürekli bir çocuktur. '' cümlesinde 'yürek' sözcüğü normalde somut bir sözcükken bu cümlede 'korkusuz, cesur' anlamında kullanılmıştır.” Aşağıdaki cümlelerin hangisinde “yol” sözcüğünde benzer bir şekilde kullanılmıştır? A) Yarın sabah erkenden yola çıkmalıyız. B) Köye ulaşmak için bu yolu takip edin. C) Soruyu farklı bir yolla çözdüm. D) Sel bu yoldaki köprüyü yıkmış. </vt:lpstr>
      <vt:lpstr>5. “Somut anlamlı bir sözcük soyut bir anlam kazanabilir. Örneğin:  'Can çok yürekli bir çocuktur. '' cümlesinde 'yürek' sözcüğü normalde somut bir sözcükken bu cümlede 'korkusuz, cesur' anlamında kullanılmıştır.” Aşağıdaki cümlelerin hangisinde “yol” sözcüğünde benzer bir şekilde kullanılmıştır? A) Yarın sabah erkenden yola çıkmalıyız. B) Köye ulaşmak için bu yolu takip edin. C) Soruyu farklı bir yolla çözdüm. D) Sel bu yoldaki köprüyü yıkmış. </vt:lpstr>
      <vt:lpstr>6. Aşağıdaki cümlelerin hangisinde “kitap” sözcüğü genel anlamlı olarak kullanılmıştır? A) Kitapsız bir ev olmamalı bence. B) Hediye ettiğin kitabı bitirdim. C) Bu kitabı kesinlikle öneriyorum. D) Kitabını evde mi unuttun?</vt:lpstr>
      <vt:lpstr>6. Aşağıdaki cümlelerin hangisinde “kitap” sözcüğü genel anlamlı olarak kullanılmıştır? A) Kitapsız bir ev olmamalı bence. B) Hediye ettiğin kitabı bitirdim. C) Bu kitabı kesinlikle öneriyorum. D) Kitabını evde mi unuttun?</vt:lpstr>
      <vt:lpstr>7.  ▫ Suyun derinliği boyumu geçti.  ▫ Derin düşünceler içindeydi.  ◦ Ne kadar da ağır bir çanta almışsın.  ◦ Ağır sözleri onu çok incitti.  ▫ Bu işten iyi para kazandık.  ▫ Ne kadar iyi bir insansın.  ◦ Bu iş incelik istiyor.  ◦ İnce bir alayla güldü. Yukarıdaki cümlelerde hangi sözcük hem nitel hem de nicel anlamıyla bir arada kullanılmamıştır? A) iyi    B) ince C) ağır    D) derin</vt:lpstr>
      <vt:lpstr>7.  ▫ Suyun derinliği boyumu geçti.  ▫ Derin düşünceler içindeydi.  ◦ Ne kadar da ağır bir çanta almışsın.  ◦ Ağır sözleri onu çok incitti.  ▫ Bu işten iyi para kazandık.  ▫ Ne kadar iyi bir insansın.  ◦ Bu iş incelik istiyor.  ◦ İnce bir alayla güldü. Yukarıdaki cümlelerde hangi sözcük hem nitel hem de nicel anlamıyla bir arada kullanılmamıştır? A) iyi    B) ince C) ağır    D) derin</vt:lpstr>
      <vt:lpstr>8. Aşağıdaki cümlelerin hangisinde somut anlamlı bir sözcük soyut anlam kazanacak şekilde kullanılmıştır? A) Ne yapıp edip sınavı kazanacağım. B) Selden sonra her şeylerini kaybettiler. C) Bu iş dünden beri kafamı kurcalıyor. D) İhtiyar adam sakin sakin uzaklaştı.</vt:lpstr>
      <vt:lpstr>8. Aşağıdaki cümlelerin hangisinde somut anlamlı bir sözcük soyut anlam kazanacak şekilde kullanılmıştır? A) Ne yapıp edip sınavı kazanacağım. B) Selden sonra her şeylerini kaybettiler. C) Bu iş dünden beri kafamı kurcalıyor. D) İhtiyar adam sakin sakin uzaklaştı.</vt:lpstr>
      <vt:lpstr>9. Aşağıdaki ikilemelerden hangisi yansıma sözcüklerden oluşmamıştır? A) Üst kattan tıkır tıkır sesler geliyordu. B) Pırıl pırıl bir evlat yetiştirmişsiniz. C) Çay bir saattir fokur fokur kaynıyor. D) Fısır fısır konuşup durmayın lütfen.</vt:lpstr>
      <vt:lpstr>9. Aşağıdaki ikilemelerden hangisi yansıma sözcüklerden oluşmamıştır? A) Üst kattan tıkır tıkır sesler geliyordu. B) Pırıl pırıl bir evlat yetiştirmişsiniz. C) Çay bir saattir fokur fokur kaynıyor. D) Fısır fısır konuşup durmayın lütfen.</vt:lpstr>
      <vt:lpstr>10. “Bir duyuyla algılanabilen kavram ya da varlığın başka bir duyuya aktarılarak algılanmasına duyu aktarımı denir. Örneğin: 'Tatlı bir rüzgâr esiyordu sahilde.' cümlesinde tatma duyusundan dokunma duyusuna aktarma yapılmıştır.” Buna göre aşağıdaki cümlelerin hangisinde bir duyu aktarımı yapılmamıştır? A)Müdür toplantıda son derece sert konuştu. B) Keskin bir küf kokusu odayı kapladı. C) Yumuşak sesiyle hoş bir türkü söyledi. D) Saygısız tavırlarıyla herkesi kızdırdı.</vt:lpstr>
      <vt:lpstr>10. “Bir duyuyla algılanabilen kavram ya da varlığın başka bir duyuya aktarılarak algılanmasına duyu aktarımı denir. Örneğin: 'Tatlı bir rüzgâr esiyordu sahilde.' cümlesinde tatma duyusundan dokunma duyusuna aktarma yapılmıştır.” Buna göre aşağıdaki cümlelerin hangisinde bir duyu aktarımı yapılmamıştır? A)Müdür toplantıda son derece sert konuştu. B) Keskin bir küf kokusu odayı kapladı. C) Yumuşak sesiyle hoş bir türkü söyledi. D) Saygısız tavırlarıyla herkesi kızdırdı.</vt:lpstr>
      <vt:lpstr>11. Aşağıdaki cümlelerin hangisindeki ikilemeyi oluşturan sözcükler tek başlarına kullanılamaz? A) Abur cubur yemeye bir son vermelisin. B) Ağır ağır bahçeye doğru yürüdü. C) Aşağı yukarı kırk yaşlarında görünüyordu. D) Bir işi de doğru dürüst halledemezsin.</vt:lpstr>
      <vt:lpstr>11. Aşağıdaki cümlelerin hangisindeki ikilemeyi oluşturan sözcükler tek başlarına kullanılamaz? A) Abur cubur yemeye bir son vermelisin. B) Ağır ağır bahçeye doğru yürüdü. C) Aşağı yukarı kırk yaşlarında görünüyordu. D) Bir işi de doğru dürüst halledemezsin.</vt:lpstr>
      <vt:lpstr>12. Aşağıdaki cümlelerin hangisinde somut bir sözcük ek alarak soyut bir anlam kazanmıştır? A) Sana hiçbir kötülük yapmadım. B) Balkondaki çiçeklik ne kadar güzelmiş. C) Bu kadar da yüzsüz olunmaz ki! D) Bitkileri susuz bırakma lütfen.</vt:lpstr>
      <vt:lpstr>12. Aşağıdaki cümlelerin hangisinde somut bir sözcük ek alarak soyut bir anlam kazanmıştır? A) Sana hiçbir kötülük yapmadım. B) Balkondaki çiçeklik ne kadar güzelmiş. C) Bu kadar da yüzsüz olunmaz ki! D) Bitkileri susuz bırakma lütfen.</vt:lpstr>
      <vt:lpstr>13. “Bir varlığın ya da kavramın birden fazla sözcükle ifade edilmesine dolaylama denir. 'Aslan' yerine 'ormanlar kralı' demek ya da 'kaleci' yerine 'file bekçisi' demek birer dolaylama örneğidir.” Buna göre aşağıdaki cümlelerden hangisinde dolaylama vardır? A) Yeni eğitim döneminin kitapları basılmış. B) 10 Kasımda ulu önderi saygıyla andık. C) Dün gün boyu Mehmet Akif’i okudum.  D) O en iyi yazarlarımızdan biridir.</vt:lpstr>
      <vt:lpstr>13. “Bir varlığın ya da kavramın birden fazla sözcükle ifade edilmesine dolaylama denir. 'Aslan' yerine 'ormanlar kralı' demek ya da 'kaleci' yerine 'file bekçisi' demek birer dolaylama örneğidir.” Buna göre aşağıdaki cümlelerden hangisinde dolaylama vardır? A) Yeni eğitim döneminin kitapları basılmış. B) 10 Kasımda ulu önderi saygıyla andık. C) Dün gün boyu Mehmet Akif’i okudum.  D) O en iyi yazarlarımızdan biridir.</vt:lpstr>
      <vt:lpstr>14. Aşağıdaki cümlelerin hangisinde "hafif" kelimesi nicel anlamda kullanılmıştır? A) Hafif bir yemeğin ardından yola koyulduk. B) Hafif bir ceza ile bu işten paçayı kurtardı. C) Hafif bir iş olunca kolayca hallediverdim. D) Hafif bir valizle havaalanına giriş yaptım.</vt:lpstr>
      <vt:lpstr>14. Aşağıdaki cümlelerin hangisinde "hafif" kelimesi nicel anlamda kullanılmıştır? A) Hafif bir yemeğin ardından yola koyulduk. B) Hafif bir ceza ile bu işten paçayı kurtardı. C) Hafif bir iş olunca kolayca hallediverdim. D) Hafif bir valizle havaalanına giriş yaptım.</vt:lpstr>
      <vt:lpstr>15. Aşağıdaki cümlelerde geçen ikilemelerden hangisi farklı bir yolla oluşturulmuştur? A) Er geç haklı olduğumu anlayacaksın. B) Acı tatlı birçok anıyı birlikte andık. C) Bu halimizi görünce eş dost ne der? D) İleri geri konuşup duruyor işte.</vt:lpstr>
      <vt:lpstr>15. Aşağıdaki cümlelerde geçen ikilemelerden hangisi farklı bir yolla oluşturulmuştur? A) Er geç haklı olduğumu anlayacaksın. B) Acı tatlı birçok anıyı birlikte andık. C) Bu halimizi görünce eş dost ne der? D) İleri geri konuşup duruyor işte.</vt:lpstr>
      <vt:lpstr>Hazırlayan: AHMET ÖZAYSIN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Aşağıdaki cümlelerde altı çizili sözcüklerden hangisi terim anlamıyla kullanılmıştır? A) Oyunun ikinci perdesine ancak yetişebildim. B) Bana oyun oynadığını düşünüyorum. C) Çocukların oyunu bitince çıkarız. D) Bilgisayar oyunları çok fazla vaktini alıyor. </dc:title>
  <dc:creator>HP</dc:creator>
  <cp:lastModifiedBy>HP</cp:lastModifiedBy>
  <cp:revision>51</cp:revision>
  <dcterms:created xsi:type="dcterms:W3CDTF">2021-02-17T12:59:31Z</dcterms:created>
  <dcterms:modified xsi:type="dcterms:W3CDTF">2021-02-17T17:27:40Z</dcterms:modified>
</cp:coreProperties>
</file>