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56" r:id="rId3"/>
    <p:sldId id="257"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28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51EAAC-CD74-4B3F-83D8-79F3F83A421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E99C208-1601-47F2-9C00-8B6EF586FB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62BC22F-0F4A-4273-AD0F-82B0491BF5B6}"/>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5" name="Alt Bilgi Yer Tutucusu 4">
            <a:extLst>
              <a:ext uri="{FF2B5EF4-FFF2-40B4-BE49-F238E27FC236}">
                <a16:creationId xmlns:a16="http://schemas.microsoft.com/office/drawing/2014/main" id="{E42E6556-FAAE-4200-9F7F-2E101D6EBB4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57F2EA3-7616-4506-94BF-C9108A6E659E}"/>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2855510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441B17-EC8B-46E3-9797-38BA359C8A4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F106DE2-6806-461C-AB4F-59EA72C9987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F834727-3A6A-4AD4-BCC2-9888CE294E43}"/>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5" name="Alt Bilgi Yer Tutucusu 4">
            <a:extLst>
              <a:ext uri="{FF2B5EF4-FFF2-40B4-BE49-F238E27FC236}">
                <a16:creationId xmlns:a16="http://schemas.microsoft.com/office/drawing/2014/main" id="{67043366-D58F-4618-A018-2A245E640E3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184D9A1-7CB4-411E-AADC-06AA6B510F3E}"/>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1321423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F01D766-18FD-4B7A-AC45-6BD7BF336FF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2686AC9-79B1-4970-A185-D05F99B67A7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0B6F3CA-994E-43B1-94B5-57752697C2A4}"/>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5" name="Alt Bilgi Yer Tutucusu 4">
            <a:extLst>
              <a:ext uri="{FF2B5EF4-FFF2-40B4-BE49-F238E27FC236}">
                <a16:creationId xmlns:a16="http://schemas.microsoft.com/office/drawing/2014/main" id="{690E6AEA-1812-4276-BCBF-0D81510EC69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A85960E-6EDC-4C2E-97B1-8A632FA444E6}"/>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60263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A6F874-50A4-4C09-9A54-850CEEDAA2B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2903258-B594-483A-A28C-D5E74158906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898F37-8D18-401F-8042-2528649CE33B}"/>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5" name="Alt Bilgi Yer Tutucusu 4">
            <a:extLst>
              <a:ext uri="{FF2B5EF4-FFF2-40B4-BE49-F238E27FC236}">
                <a16:creationId xmlns:a16="http://schemas.microsoft.com/office/drawing/2014/main" id="{4EDA450E-5B95-4DC9-90A3-819D943EBAF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071C054-DA67-49F6-A3C3-1E5168E2073A}"/>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2371405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2E32C2-8E93-4B5D-B695-98E5AFADF29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EE63027-CD90-47AD-839D-3B890D6E70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67E0710-E045-42A9-BAA3-5B8671D4D919}"/>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5" name="Alt Bilgi Yer Tutucusu 4">
            <a:extLst>
              <a:ext uri="{FF2B5EF4-FFF2-40B4-BE49-F238E27FC236}">
                <a16:creationId xmlns:a16="http://schemas.microsoft.com/office/drawing/2014/main" id="{A8237047-F385-4DDB-9554-1CCEDAFF28F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59BFC94-CFBB-4111-AE3C-EB2B5BCFB820}"/>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800224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0BDD58-BFCB-4F9F-8608-AF19FEDB0B3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2D1EF92-EAE2-4E1F-AC8F-2481352B703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2EA55E8-9F67-4942-840F-14DF61E365E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D42ACBD-1D91-42BD-9937-ACDC46BAA079}"/>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6" name="Alt Bilgi Yer Tutucusu 5">
            <a:extLst>
              <a:ext uri="{FF2B5EF4-FFF2-40B4-BE49-F238E27FC236}">
                <a16:creationId xmlns:a16="http://schemas.microsoft.com/office/drawing/2014/main" id="{FCE741DF-9E8A-43CD-A8AF-4CDB801F65C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545D567-6084-42F0-946B-4D3835B82B01}"/>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3375723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C8E51C-BF96-4628-A44E-E296E31AEBE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1BB4A08-673D-4711-8B30-1BD4E3D04A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2574A89-B990-4D8B-B79D-04A34C35655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FE6782D-F009-446A-A568-A93FBD903C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8142E0D-8471-4B90-9620-5C325E3FE2F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BB53688-7C25-4182-B95A-1D240223B1E7}"/>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8" name="Alt Bilgi Yer Tutucusu 7">
            <a:extLst>
              <a:ext uri="{FF2B5EF4-FFF2-40B4-BE49-F238E27FC236}">
                <a16:creationId xmlns:a16="http://schemas.microsoft.com/office/drawing/2014/main" id="{50985B66-BC9E-4F5F-9EF2-140438DDB5C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D6EC85E-48F2-40A9-93CC-C878D065C44D}"/>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355978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62501E-7D9A-4AE9-B62B-2A55BD985CD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7D1C198-7C9C-432D-BF3C-44D5C8A76547}"/>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4" name="Alt Bilgi Yer Tutucusu 3">
            <a:extLst>
              <a:ext uri="{FF2B5EF4-FFF2-40B4-BE49-F238E27FC236}">
                <a16:creationId xmlns:a16="http://schemas.microsoft.com/office/drawing/2014/main" id="{1972D79F-39E6-4CDB-980E-C5569248184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53951AC-AF55-40B1-B1F6-89F581CEE198}"/>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2525591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F2FA17D-4297-4E00-AB68-AD76FC94BFAC}"/>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3" name="Alt Bilgi Yer Tutucusu 2">
            <a:extLst>
              <a:ext uri="{FF2B5EF4-FFF2-40B4-BE49-F238E27FC236}">
                <a16:creationId xmlns:a16="http://schemas.microsoft.com/office/drawing/2014/main" id="{239927F3-758D-4CA5-A8AB-6A2421308EE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E219901-B671-462E-8935-E8B3C4D00149}"/>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3274824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C92D6D-8CEF-42C6-B776-B3D077E286E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659AF72-1343-4D82-9D8D-55F854DA41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B6C853F-1207-4711-8758-B740A646D0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95477CC-F092-4802-AAFA-9D5B5C79FDC5}"/>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6" name="Alt Bilgi Yer Tutucusu 5">
            <a:extLst>
              <a:ext uri="{FF2B5EF4-FFF2-40B4-BE49-F238E27FC236}">
                <a16:creationId xmlns:a16="http://schemas.microsoft.com/office/drawing/2014/main" id="{028DC2A2-C9A0-48FC-A0F9-811AC8991EB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035D4F-406C-4866-946D-209211995886}"/>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3903676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202B60-6E09-416E-8DA8-C4B6B9E5C66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FF7C603-1EC6-458E-AD32-6D7C63BB8D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2E6509F-2FA8-4056-870D-7F59ACEE0C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5149E01-5D9C-43B5-9368-2FDD57C354F2}"/>
              </a:ext>
            </a:extLst>
          </p:cNvPr>
          <p:cNvSpPr>
            <a:spLocks noGrp="1"/>
          </p:cNvSpPr>
          <p:nvPr>
            <p:ph type="dt" sz="half" idx="10"/>
          </p:nvPr>
        </p:nvSpPr>
        <p:spPr/>
        <p:txBody>
          <a:bodyPr/>
          <a:lstStyle/>
          <a:p>
            <a:fld id="{B3053312-9F10-4330-89D5-FD2E4386929C}" type="datetimeFigureOut">
              <a:rPr lang="tr-TR" smtClean="0"/>
              <a:t>17.02.2021</a:t>
            </a:fld>
            <a:endParaRPr lang="tr-TR"/>
          </a:p>
        </p:txBody>
      </p:sp>
      <p:sp>
        <p:nvSpPr>
          <p:cNvPr id="6" name="Alt Bilgi Yer Tutucusu 5">
            <a:extLst>
              <a:ext uri="{FF2B5EF4-FFF2-40B4-BE49-F238E27FC236}">
                <a16:creationId xmlns:a16="http://schemas.microsoft.com/office/drawing/2014/main" id="{1F58E733-9F35-40B0-9AA6-6C4C599F2C9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EAE168B-617A-4ED4-8CCD-A02ACD035A4B}"/>
              </a:ext>
            </a:extLst>
          </p:cNvPr>
          <p:cNvSpPr>
            <a:spLocks noGrp="1"/>
          </p:cNvSpPr>
          <p:nvPr>
            <p:ph type="sldNum" sz="quarter" idx="12"/>
          </p:nvPr>
        </p:nvSpPr>
        <p:spPr/>
        <p:txBody>
          <a:bodyPr/>
          <a:lstStyle/>
          <a:p>
            <a:fld id="{63024638-72E7-4347-9597-28FCC7934490}" type="slidenum">
              <a:rPr lang="tr-TR" smtClean="0"/>
              <a:t>‹#›</a:t>
            </a:fld>
            <a:endParaRPr lang="tr-TR"/>
          </a:p>
        </p:txBody>
      </p:sp>
    </p:spTree>
    <p:extLst>
      <p:ext uri="{BB962C8B-B14F-4D97-AF65-F5344CB8AC3E}">
        <p14:creationId xmlns:p14="http://schemas.microsoft.com/office/powerpoint/2010/main" val="1791949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DE67E99-E452-452B-B2FB-0C7E57E832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F443AC-6F4A-44DA-B40B-5AEC7D49DD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9633DB4-63F7-4FBF-95E9-E51E8A40EF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053312-9F10-4330-89D5-FD2E4386929C}" type="datetimeFigureOut">
              <a:rPr lang="tr-TR" smtClean="0"/>
              <a:t>17.02.2021</a:t>
            </a:fld>
            <a:endParaRPr lang="tr-TR"/>
          </a:p>
        </p:txBody>
      </p:sp>
      <p:sp>
        <p:nvSpPr>
          <p:cNvPr id="5" name="Alt Bilgi Yer Tutucusu 4">
            <a:extLst>
              <a:ext uri="{FF2B5EF4-FFF2-40B4-BE49-F238E27FC236}">
                <a16:creationId xmlns:a16="http://schemas.microsoft.com/office/drawing/2014/main" id="{CE9BD93D-C1E2-47CE-9A0E-B2CD6BD5E5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E83747D-8C51-46BE-AABF-13D4F12B77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024638-72E7-4347-9597-28FCC7934490}" type="slidenum">
              <a:rPr lang="tr-TR" smtClean="0"/>
              <a:t>‹#›</a:t>
            </a:fld>
            <a:endParaRPr lang="tr-TR"/>
          </a:p>
        </p:txBody>
      </p:sp>
    </p:spTree>
    <p:extLst>
      <p:ext uri="{BB962C8B-B14F-4D97-AF65-F5344CB8AC3E}">
        <p14:creationId xmlns:p14="http://schemas.microsoft.com/office/powerpoint/2010/main" val="2973612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nSpc>
                <a:spcPct val="107000"/>
              </a:lnSpc>
              <a:spcAft>
                <a:spcPts val="800"/>
              </a:spcAft>
            </a:pPr>
            <a:r>
              <a:rPr lang="tr-TR" b="1" dirty="0">
                <a:effectLst/>
                <a:latin typeface="Calibri" panose="020F0502020204030204" pitchFamily="34" charset="0"/>
                <a:ea typeface="Calibri" panose="020F0502020204030204" pitchFamily="34" charset="0"/>
                <a:cs typeface="Times New Roman" panose="02020603050405020304" pitchFamily="18" charset="0"/>
              </a:rPr>
              <a:t>Sözcükte Anlam</a:t>
            </a:r>
            <a:br>
              <a:rPr lang="tr-TR" b="1" dirty="0">
                <a:effectLst/>
                <a:latin typeface="Calibri" panose="020F0502020204030204" pitchFamily="34" charset="0"/>
                <a:ea typeface="Calibri" panose="020F0502020204030204" pitchFamily="34" charset="0"/>
                <a:cs typeface="Times New Roman" panose="02020603050405020304" pitchFamily="18" charset="0"/>
              </a:rPr>
            </a:br>
            <a:r>
              <a:rPr lang="tr-TR" b="1" dirty="0">
                <a:effectLst/>
                <a:latin typeface="Calibri" panose="020F0502020204030204" pitchFamily="34" charset="0"/>
                <a:ea typeface="Calibri" panose="020F0502020204030204" pitchFamily="34" charset="0"/>
                <a:cs typeface="Times New Roman" panose="02020603050405020304" pitchFamily="18" charset="0"/>
              </a:rPr>
              <a:t>Karma- 2</a:t>
            </a:r>
            <a:br>
              <a:rPr lang="tr-TR" b="1" dirty="0">
                <a:effectLst/>
                <a:latin typeface="Calibri" panose="020F0502020204030204" pitchFamily="34" charset="0"/>
                <a:ea typeface="Calibri" panose="020F0502020204030204" pitchFamily="34" charset="0"/>
                <a:cs typeface="Times New Roman" panose="02020603050405020304" pitchFamily="18" charset="0"/>
              </a:rPr>
            </a:br>
            <a:r>
              <a:rPr lang="tr-TR" b="1" dirty="0">
                <a:effectLst/>
                <a:latin typeface="Calibri" panose="020F0502020204030204" pitchFamily="34" charset="0"/>
                <a:ea typeface="Calibri" panose="020F0502020204030204" pitchFamily="34" charset="0"/>
                <a:cs typeface="Times New Roman" panose="02020603050405020304" pitchFamily="18" charset="0"/>
              </a:rPr>
              <a:t>11 Soru</a:t>
            </a:r>
            <a:endParaRPr lang="tr-TR" dirty="0">
              <a:solidFill>
                <a:schemeClr val="tx2"/>
              </a:solidFill>
            </a:endParaRPr>
          </a:p>
        </p:txBody>
      </p:sp>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4160491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5.</a:t>
            </a:r>
            <a:r>
              <a:rPr lang="tr-TR" sz="2400" dirty="0">
                <a:effectLst/>
                <a:latin typeface="Calibri" panose="020F0502020204030204" pitchFamily="34" charset="0"/>
                <a:ea typeface="Calibri" panose="020F0502020204030204" pitchFamily="34" charset="0"/>
                <a:cs typeface="Times New Roman" panose="02020603050405020304" pitchFamily="18" charset="0"/>
              </a:rPr>
              <a:t> 	1. Bu pantolon belimi çok sıktı.</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2. Bu çocuğu çok sıkıyorlar.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3. Yangına su sıkmakta çok geç kaldılar.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Aşağıdakilerden hangisi numaralandırılmış cümlelerdeki </a:t>
            </a:r>
            <a:r>
              <a:rPr lang="tr-TR" sz="2400" dirty="0">
                <a:effectLst/>
                <a:latin typeface="Calibri" panose="020F0502020204030204" pitchFamily="34" charset="0"/>
                <a:ea typeface="Calibri" panose="020F0502020204030204" pitchFamily="34" charset="0"/>
                <a:cs typeface="Times New Roman" panose="02020603050405020304" pitchFamily="18" charset="0"/>
              </a:rPr>
              <a:t>“sıkmak”</a:t>
            </a:r>
            <a:r>
              <a:rPr lang="tr-TR" sz="2400" b="1" dirty="0">
                <a:effectLst/>
                <a:latin typeface="Calibri" panose="020F0502020204030204" pitchFamily="34" charset="0"/>
                <a:ea typeface="Calibri" panose="020F0502020204030204" pitchFamily="34" charset="0"/>
                <a:cs typeface="Times New Roman" panose="02020603050405020304" pitchFamily="18" charset="0"/>
              </a:rPr>
              <a:t> sözcüğünün anlamlarından biri </a:t>
            </a:r>
            <a:r>
              <a:rPr lang="tr-TR" sz="2400" b="1" u="sng" dirty="0">
                <a:effectLst/>
                <a:latin typeface="Calibri" panose="020F0502020204030204" pitchFamily="34" charset="0"/>
                <a:ea typeface="Calibri" panose="020F0502020204030204" pitchFamily="34" charset="0"/>
                <a:cs typeface="Times New Roman" panose="02020603050405020304" pitchFamily="18" charset="0"/>
              </a:rPr>
              <a:t>değildir</a:t>
            </a:r>
            <a:r>
              <a:rPr lang="tr-TR" sz="2400" b="1" dirty="0">
                <a:effectLst/>
                <a:latin typeface="Calibri" panose="020F0502020204030204" pitchFamily="34" charset="0"/>
                <a:ea typeface="Calibri" panose="020F0502020204030204" pitchFamily="34" charset="0"/>
                <a:cs typeface="Times New Roman" panose="02020603050405020304" pitchFamily="18" charset="0"/>
              </a:rPr>
              <a:t>?</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Basınçlı bir araçla fışkırtmak, püskürtmek.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B) Bir şeyin suyunu basınçla çıkarıp akıtmak.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Baskı altına almak, üzmek, bunaltmak, zorlamak.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Dar gelmek.</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2843863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5.</a:t>
            </a:r>
            <a:r>
              <a:rPr lang="tr-TR" sz="2400" dirty="0">
                <a:effectLst/>
                <a:latin typeface="Calibri" panose="020F0502020204030204" pitchFamily="34" charset="0"/>
                <a:ea typeface="Calibri" panose="020F0502020204030204" pitchFamily="34" charset="0"/>
                <a:cs typeface="Times New Roman" panose="02020603050405020304" pitchFamily="18" charset="0"/>
              </a:rPr>
              <a:t> 	1. Bu pantolon belimi çok sıktı.</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2. Bu çocuğu çok sıkıyorlar.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3. Yangına su sıkmakta çok geç kaldılar.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Aşağıdakilerden hangisi numaralandırılmış cümlelerdeki </a:t>
            </a:r>
            <a:r>
              <a:rPr lang="tr-TR" sz="2400" dirty="0">
                <a:effectLst/>
                <a:latin typeface="Calibri" panose="020F0502020204030204" pitchFamily="34" charset="0"/>
                <a:ea typeface="Calibri" panose="020F0502020204030204" pitchFamily="34" charset="0"/>
                <a:cs typeface="Times New Roman" panose="02020603050405020304" pitchFamily="18" charset="0"/>
              </a:rPr>
              <a:t>“sıkmak”</a:t>
            </a:r>
            <a:r>
              <a:rPr lang="tr-TR" sz="2400" b="1" dirty="0">
                <a:effectLst/>
                <a:latin typeface="Calibri" panose="020F0502020204030204" pitchFamily="34" charset="0"/>
                <a:ea typeface="Calibri" panose="020F0502020204030204" pitchFamily="34" charset="0"/>
                <a:cs typeface="Times New Roman" panose="02020603050405020304" pitchFamily="18" charset="0"/>
              </a:rPr>
              <a:t> sözcüğünün anlamlarından biri </a:t>
            </a:r>
            <a:r>
              <a:rPr lang="tr-TR" sz="2400" b="1" u="sng" dirty="0">
                <a:effectLst/>
                <a:latin typeface="Calibri" panose="020F0502020204030204" pitchFamily="34" charset="0"/>
                <a:ea typeface="Calibri" panose="020F0502020204030204" pitchFamily="34" charset="0"/>
                <a:cs typeface="Times New Roman" panose="02020603050405020304" pitchFamily="18" charset="0"/>
              </a:rPr>
              <a:t>değildir</a:t>
            </a:r>
            <a:r>
              <a:rPr lang="tr-TR" sz="2400" b="1" dirty="0">
                <a:effectLst/>
                <a:latin typeface="Calibri" panose="020F0502020204030204" pitchFamily="34" charset="0"/>
                <a:ea typeface="Calibri" panose="020F0502020204030204" pitchFamily="34" charset="0"/>
                <a:cs typeface="Times New Roman" panose="02020603050405020304" pitchFamily="18" charset="0"/>
              </a:rPr>
              <a:t>?</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Basınçlı bir araçla fışkırtmak, püskürtmek.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Bir şeyin suyunu basınçla çıkarıp akıtmak.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Baskı altına almak, üzmek, bunaltmak, zorlamak.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Dar gelmek.</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2676368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6. Aşağıdaki cümlelerin hangisinde </a:t>
            </a:r>
            <a:r>
              <a:rPr lang="tr-TR" sz="2400" dirty="0">
                <a:effectLst/>
                <a:latin typeface="Calibri" panose="020F0502020204030204" pitchFamily="34" charset="0"/>
                <a:ea typeface="Calibri" panose="020F0502020204030204" pitchFamily="34" charset="0"/>
                <a:cs typeface="Times New Roman" panose="02020603050405020304" pitchFamily="18" charset="0"/>
              </a:rPr>
              <a:t>“gelmek”</a:t>
            </a:r>
            <a:r>
              <a:rPr lang="tr-TR" sz="2400" b="1" dirty="0">
                <a:effectLst/>
                <a:latin typeface="Calibri" panose="020F0502020204030204" pitchFamily="34" charset="0"/>
                <a:ea typeface="Calibri" panose="020F0502020204030204" pitchFamily="34" charset="0"/>
                <a:cs typeface="Times New Roman" panose="02020603050405020304" pitchFamily="18" charset="0"/>
              </a:rPr>
              <a:t> sözcüğü </a:t>
            </a:r>
            <a:r>
              <a:rPr lang="tr-TR" sz="2400" dirty="0">
                <a:effectLst/>
                <a:latin typeface="Calibri" panose="020F0502020204030204" pitchFamily="34" charset="0"/>
                <a:ea typeface="Calibri" panose="020F0502020204030204" pitchFamily="34" charset="0"/>
                <a:cs typeface="Times New Roman" panose="02020603050405020304" pitchFamily="18" charset="0"/>
              </a:rPr>
              <a:t>“katılmak, eklenmek”</a:t>
            </a:r>
            <a:r>
              <a:rPr lang="tr-TR" sz="2400" b="1" dirty="0">
                <a:effectLst/>
                <a:latin typeface="Calibri" panose="020F0502020204030204" pitchFamily="34" charset="0"/>
                <a:ea typeface="Calibri" panose="020F0502020204030204" pitchFamily="34" charset="0"/>
                <a:cs typeface="Times New Roman" panose="02020603050405020304" pitchFamily="18" charset="0"/>
              </a:rPr>
              <a:t> anlamında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Türkçede ekler kelimelerin sonuna gelir.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B) Çocuğun boyu omzuma kadar geliyor.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Dün arkadaşlarım ziyarete geldiler.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Ondan kimseye kötülük gelmez.</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3805271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6. Aşağıdaki cümlelerin hangisinde </a:t>
            </a:r>
            <a:r>
              <a:rPr lang="tr-TR" sz="2400" dirty="0">
                <a:effectLst/>
                <a:latin typeface="Calibri" panose="020F0502020204030204" pitchFamily="34" charset="0"/>
                <a:ea typeface="Calibri" panose="020F0502020204030204" pitchFamily="34" charset="0"/>
                <a:cs typeface="Times New Roman" panose="02020603050405020304" pitchFamily="18" charset="0"/>
              </a:rPr>
              <a:t>“gelmek”</a:t>
            </a:r>
            <a:r>
              <a:rPr lang="tr-TR" sz="2400" b="1" dirty="0">
                <a:effectLst/>
                <a:latin typeface="Calibri" panose="020F0502020204030204" pitchFamily="34" charset="0"/>
                <a:ea typeface="Calibri" panose="020F0502020204030204" pitchFamily="34" charset="0"/>
                <a:cs typeface="Times New Roman" panose="02020603050405020304" pitchFamily="18" charset="0"/>
              </a:rPr>
              <a:t> sözcüğü </a:t>
            </a:r>
            <a:r>
              <a:rPr lang="tr-TR" sz="2400" dirty="0">
                <a:effectLst/>
                <a:latin typeface="Calibri" panose="020F0502020204030204" pitchFamily="34" charset="0"/>
                <a:ea typeface="Calibri" panose="020F0502020204030204" pitchFamily="34" charset="0"/>
                <a:cs typeface="Times New Roman" panose="02020603050405020304" pitchFamily="18" charset="0"/>
              </a:rPr>
              <a:t>“katılmak, eklenmek”</a:t>
            </a:r>
            <a:r>
              <a:rPr lang="tr-TR" sz="2400" b="1" dirty="0">
                <a:effectLst/>
                <a:latin typeface="Calibri" panose="020F0502020204030204" pitchFamily="34" charset="0"/>
                <a:ea typeface="Calibri" panose="020F0502020204030204" pitchFamily="34" charset="0"/>
                <a:cs typeface="Times New Roman" panose="02020603050405020304" pitchFamily="18" charset="0"/>
              </a:rPr>
              <a:t> anlamında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 Türkçede ekler kelimelerin sonuna gelir.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B) Çocuğun boyu omzuma kadar geliyor.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Dün arkadaşlarım ziyarete geldiler.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Ondan kimseye kötülük gelmez.</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3034692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7. </a:t>
            </a:r>
            <a:r>
              <a:rPr lang="tr-TR" sz="2400" dirty="0">
                <a:effectLst/>
                <a:latin typeface="Calibri" panose="020F0502020204030204" pitchFamily="34" charset="0"/>
                <a:ea typeface="Calibri" panose="020F0502020204030204" pitchFamily="34" charset="0"/>
                <a:cs typeface="Times New Roman" panose="02020603050405020304" pitchFamily="18" charset="0"/>
              </a:rPr>
              <a:t>“Her geçen gün daha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ağırbaşlı</a:t>
            </a:r>
            <a:r>
              <a:rPr lang="tr-TR" sz="2400" dirty="0">
                <a:effectLst/>
                <a:latin typeface="Calibri" panose="020F0502020204030204" pitchFamily="34" charset="0"/>
                <a:ea typeface="Calibri" panose="020F0502020204030204" pitchFamily="34" charset="0"/>
                <a:cs typeface="Times New Roman" panose="02020603050405020304" pitchFamily="18" charset="0"/>
              </a:rPr>
              <a:t> bir çocuk oluyor.” </a:t>
            </a:r>
            <a:r>
              <a:rPr lang="tr-TR" sz="2400" b="1" dirty="0">
                <a:effectLst/>
                <a:latin typeface="Calibri" panose="020F0502020204030204" pitchFamily="34" charset="0"/>
                <a:ea typeface="Calibri" panose="020F0502020204030204" pitchFamily="34" charset="0"/>
                <a:cs typeface="Times New Roman" panose="02020603050405020304" pitchFamily="18" charset="0"/>
              </a:rPr>
              <a:t>cümlesinde altı çizili sözcüğün yerine aşağıdaki hangisi getirilirse cümle olumsuz bir anlam kazanır?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oturaklı			B) ölçülü</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olgun			D) hoppa</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2865147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7. </a:t>
            </a:r>
            <a:r>
              <a:rPr lang="tr-TR" sz="2400" dirty="0">
                <a:effectLst/>
                <a:latin typeface="Calibri" panose="020F0502020204030204" pitchFamily="34" charset="0"/>
                <a:ea typeface="Calibri" panose="020F0502020204030204" pitchFamily="34" charset="0"/>
                <a:cs typeface="Times New Roman" panose="02020603050405020304" pitchFamily="18" charset="0"/>
              </a:rPr>
              <a:t>“Her geçen gün daha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ağırbaşlı</a:t>
            </a:r>
            <a:r>
              <a:rPr lang="tr-TR" sz="2400" dirty="0">
                <a:effectLst/>
                <a:latin typeface="Calibri" panose="020F0502020204030204" pitchFamily="34" charset="0"/>
                <a:ea typeface="Calibri" panose="020F0502020204030204" pitchFamily="34" charset="0"/>
                <a:cs typeface="Times New Roman" panose="02020603050405020304" pitchFamily="18" charset="0"/>
              </a:rPr>
              <a:t> bir çocuk oluyor.” </a:t>
            </a:r>
            <a:r>
              <a:rPr lang="tr-TR" sz="2400" b="1" dirty="0">
                <a:effectLst/>
                <a:latin typeface="Calibri" panose="020F0502020204030204" pitchFamily="34" charset="0"/>
                <a:ea typeface="Calibri" panose="020F0502020204030204" pitchFamily="34" charset="0"/>
                <a:cs typeface="Times New Roman" panose="02020603050405020304" pitchFamily="18" charset="0"/>
              </a:rPr>
              <a:t>cümlesinde altı çizili sözcüğün yerine aşağıdaki hangisi getirilirse cümle olumsuz bir anlam kazanır?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oturaklı			B) ölçülü</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olgun			</a:t>
            </a: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 hoppa</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1490278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8.</a:t>
            </a:r>
            <a:r>
              <a:rPr lang="tr-TR" sz="2400" dirty="0">
                <a:effectLst/>
                <a:latin typeface="Calibri" panose="020F0502020204030204" pitchFamily="34" charset="0"/>
                <a:ea typeface="Calibri" panose="020F0502020204030204" pitchFamily="34" charset="0"/>
                <a:cs typeface="Times New Roman" panose="02020603050405020304" pitchFamily="18" charset="0"/>
              </a:rPr>
              <a:t> 	1. Doktor stetoskop ile vücudunu dinledi.</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2. Bu konuya farklı bir açıyla yaklaşmalısın.</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3. İsim tamlamaları üçe ayrılır.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4. Öğretmen şarkının notlarını yazıyor.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Numaralandırılmış cümlelerde kullanılan terim anlamlı sözcükler aşağıdaki alanlardan hangisine ait </a:t>
            </a:r>
            <a:r>
              <a:rPr lang="tr-TR" sz="2400" b="1" u="sng" dirty="0">
                <a:effectLst/>
                <a:latin typeface="Calibri" panose="020F0502020204030204" pitchFamily="34" charset="0"/>
                <a:ea typeface="Calibri" panose="020F0502020204030204" pitchFamily="34" charset="0"/>
                <a:cs typeface="Times New Roman" panose="02020603050405020304" pitchFamily="18" charset="0"/>
              </a:rPr>
              <a:t>olamaz</a:t>
            </a:r>
            <a:r>
              <a:rPr lang="tr-TR" sz="2400" b="1" dirty="0">
                <a:effectLst/>
                <a:latin typeface="Calibri" panose="020F0502020204030204" pitchFamily="34" charset="0"/>
                <a:ea typeface="Calibri" panose="020F0502020204030204" pitchFamily="34" charset="0"/>
                <a:cs typeface="Times New Roman" panose="02020603050405020304" pitchFamily="18" charset="0"/>
              </a:rPr>
              <a:t>?</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Dilbilgisi			B) Tıp</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Matematik			D) Müzik</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1496439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8.</a:t>
            </a:r>
            <a:r>
              <a:rPr lang="tr-TR" sz="2400" dirty="0">
                <a:effectLst/>
                <a:latin typeface="Calibri" panose="020F0502020204030204" pitchFamily="34" charset="0"/>
                <a:ea typeface="Calibri" panose="020F0502020204030204" pitchFamily="34" charset="0"/>
                <a:cs typeface="Times New Roman" panose="02020603050405020304" pitchFamily="18" charset="0"/>
              </a:rPr>
              <a:t> 	1. Doktor stetoskop ile vücudunu dinledi.</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2. Bu konuya farklı bir açıyla yaklaşmalısın.</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3. İsim tamlamaları üçe ayrılır.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4. Öğretmen şarkının notlarını yazıyor.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Numaralandırılmış cümlelerde kullanılan terim anlamlı sözcükler aşağıdaki alanlardan hangisine ait </a:t>
            </a:r>
            <a:r>
              <a:rPr lang="tr-TR" sz="2400" b="1" u="sng" dirty="0">
                <a:effectLst/>
                <a:latin typeface="Calibri" panose="020F0502020204030204" pitchFamily="34" charset="0"/>
                <a:ea typeface="Calibri" panose="020F0502020204030204" pitchFamily="34" charset="0"/>
                <a:cs typeface="Times New Roman" panose="02020603050405020304" pitchFamily="18" charset="0"/>
              </a:rPr>
              <a:t>olamaz</a:t>
            </a:r>
            <a:r>
              <a:rPr lang="tr-TR" sz="2400" b="1" dirty="0">
                <a:effectLst/>
                <a:latin typeface="Calibri" panose="020F0502020204030204" pitchFamily="34" charset="0"/>
                <a:ea typeface="Calibri" panose="020F0502020204030204" pitchFamily="34" charset="0"/>
                <a:cs typeface="Times New Roman" panose="02020603050405020304" pitchFamily="18" charset="0"/>
              </a:rPr>
              <a:t>?</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Dilbilgisi			B) Tıp</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 Matematik	</a:t>
            </a:r>
            <a:r>
              <a:rPr lang="tr-TR" sz="2400" dirty="0">
                <a:effectLst/>
                <a:latin typeface="Calibri" panose="020F0502020204030204" pitchFamily="34" charset="0"/>
                <a:ea typeface="Calibri" panose="020F0502020204030204" pitchFamily="34" charset="0"/>
                <a:cs typeface="Times New Roman" panose="02020603050405020304" pitchFamily="18" charset="0"/>
              </a:rPr>
              <a:t>		D) Müzik</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1759318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9.</a:t>
            </a:r>
            <a:r>
              <a:rPr lang="tr-TR" sz="2400" dirty="0">
                <a:effectLst/>
                <a:latin typeface="Calibri" panose="020F0502020204030204" pitchFamily="34" charset="0"/>
                <a:ea typeface="Calibri" panose="020F0502020204030204" pitchFamily="34" charset="0"/>
                <a:cs typeface="Times New Roman" panose="02020603050405020304" pitchFamily="18" charset="0"/>
              </a:rPr>
              <a:t> 	1. Bu işin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kokusu</a:t>
            </a:r>
            <a:r>
              <a:rPr lang="tr-TR" sz="2400" dirty="0">
                <a:effectLst/>
                <a:latin typeface="Calibri" panose="020F0502020204030204" pitchFamily="34" charset="0"/>
                <a:ea typeface="Calibri" panose="020F0502020204030204" pitchFamily="34" charset="0"/>
                <a:cs typeface="Times New Roman" panose="02020603050405020304" pitchFamily="18" charset="0"/>
              </a:rPr>
              <a:t> yakında çıkar bence.</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2. İki noktadan tek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doğru</a:t>
            </a:r>
            <a:r>
              <a:rPr lang="tr-TR" sz="2400" dirty="0">
                <a:effectLst/>
                <a:latin typeface="Calibri" panose="020F0502020204030204" pitchFamily="34" charset="0"/>
                <a:ea typeface="Calibri" panose="020F0502020204030204" pitchFamily="34" charset="0"/>
                <a:cs typeface="Times New Roman" panose="02020603050405020304" pitchFamily="18" charset="0"/>
              </a:rPr>
              <a:t> geçer.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3. Ağacın muhteşem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kokusu</a:t>
            </a:r>
            <a:r>
              <a:rPr lang="tr-TR" sz="2400" dirty="0">
                <a:effectLst/>
                <a:latin typeface="Calibri" panose="020F0502020204030204" pitchFamily="34" charset="0"/>
                <a:ea typeface="Calibri" panose="020F0502020204030204" pitchFamily="34" charset="0"/>
                <a:cs typeface="Times New Roman" panose="02020603050405020304" pitchFamily="18" charset="0"/>
              </a:rPr>
              <a:t> bizi büyüledi.</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4.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Doğru</a:t>
            </a:r>
            <a:r>
              <a:rPr lang="tr-TR" sz="2400" dirty="0">
                <a:effectLst/>
                <a:latin typeface="Calibri" panose="020F0502020204030204" pitchFamily="34" charset="0"/>
                <a:ea typeface="Calibri" panose="020F0502020204030204" pitchFamily="34" charset="0"/>
                <a:cs typeface="Times New Roman" panose="02020603050405020304" pitchFamily="18" charset="0"/>
              </a:rPr>
              <a:t> bir haber veren gazete kalmadı.</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Numaralandırılmış cümlelerdeki altı çizili sözcüklerin anlam özellikleri aşağıdakilerden hangisinde sırasıyla verilmiştir?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Gerçek - Mecaz - Terim - Mecaz</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B) Mecaz - Terim - Gerçek - Gerçek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Gerçek - Gerçek - Mecaz - Terim</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Mecaz - Gerçek - Mecaz - Terim</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992937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9.</a:t>
            </a:r>
            <a:r>
              <a:rPr lang="tr-TR" sz="2400" dirty="0">
                <a:effectLst/>
                <a:latin typeface="Calibri" panose="020F0502020204030204" pitchFamily="34" charset="0"/>
                <a:ea typeface="Calibri" panose="020F0502020204030204" pitchFamily="34" charset="0"/>
                <a:cs typeface="Times New Roman" panose="02020603050405020304" pitchFamily="18" charset="0"/>
              </a:rPr>
              <a:t> 	1. Bu işin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kokusu</a:t>
            </a:r>
            <a:r>
              <a:rPr lang="tr-TR" sz="2400" dirty="0">
                <a:effectLst/>
                <a:latin typeface="Calibri" panose="020F0502020204030204" pitchFamily="34" charset="0"/>
                <a:ea typeface="Calibri" panose="020F0502020204030204" pitchFamily="34" charset="0"/>
                <a:cs typeface="Times New Roman" panose="02020603050405020304" pitchFamily="18" charset="0"/>
              </a:rPr>
              <a:t> yakında çıkar bence.</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2. İki noktadan tek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doğru</a:t>
            </a:r>
            <a:r>
              <a:rPr lang="tr-TR" sz="2400" dirty="0">
                <a:effectLst/>
                <a:latin typeface="Calibri" panose="020F0502020204030204" pitchFamily="34" charset="0"/>
                <a:ea typeface="Calibri" panose="020F0502020204030204" pitchFamily="34" charset="0"/>
                <a:cs typeface="Times New Roman" panose="02020603050405020304" pitchFamily="18" charset="0"/>
              </a:rPr>
              <a:t> geçer.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3. Ağacın muhteşem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kokusu</a:t>
            </a:r>
            <a:r>
              <a:rPr lang="tr-TR" sz="2400" dirty="0">
                <a:effectLst/>
                <a:latin typeface="Calibri" panose="020F0502020204030204" pitchFamily="34" charset="0"/>
                <a:ea typeface="Calibri" panose="020F0502020204030204" pitchFamily="34" charset="0"/>
                <a:cs typeface="Times New Roman" panose="02020603050405020304" pitchFamily="18" charset="0"/>
              </a:rPr>
              <a:t> bizi büyüledi.</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4.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Doğru</a:t>
            </a:r>
            <a:r>
              <a:rPr lang="tr-TR" sz="2400" dirty="0">
                <a:effectLst/>
                <a:latin typeface="Calibri" panose="020F0502020204030204" pitchFamily="34" charset="0"/>
                <a:ea typeface="Calibri" panose="020F0502020204030204" pitchFamily="34" charset="0"/>
                <a:cs typeface="Times New Roman" panose="02020603050405020304" pitchFamily="18" charset="0"/>
              </a:rPr>
              <a:t> bir haber veren gazete kalmadı.</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Numaralandırılmış cümlelerdeki altı çizili sözcüklerin anlam özellikleri aşağıdakilerden hangisinde sırasıyla verilmiştir?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Gerçek - Mecaz - Terim - Mecaz</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Mecaz - Terim - Gerçek - Gerçek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Gerçek - Gerçek - Mecaz - Terim</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Mecaz - Gerçek - Mecaz - Terim</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2712162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07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1.</a:t>
            </a:r>
            <a:r>
              <a:rPr lang="tr-TR" sz="2400" dirty="0">
                <a:effectLst/>
                <a:latin typeface="Calibri" panose="020F0502020204030204" pitchFamily="34" charset="0"/>
                <a:ea typeface="Calibri" panose="020F0502020204030204" pitchFamily="34" charset="0"/>
                <a:cs typeface="Times New Roman" panose="02020603050405020304" pitchFamily="18" charset="0"/>
              </a:rPr>
              <a:t> 	1. Odaya yemek kokusu doldu.</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2. Bu hafta sonu da sahiller dolmuş.</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3. Görev sürem yıl sonunda doluyor.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4. Kulüp kontenjanı maalesef doldu.</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Numaralandırılmış cümlelerde </a:t>
            </a:r>
            <a:r>
              <a:rPr lang="tr-TR" sz="2400" dirty="0">
                <a:effectLst/>
                <a:latin typeface="Calibri" panose="020F0502020204030204" pitchFamily="34" charset="0"/>
                <a:ea typeface="Calibri" panose="020F0502020204030204" pitchFamily="34" charset="0"/>
                <a:cs typeface="Times New Roman" panose="02020603050405020304" pitchFamily="18" charset="0"/>
              </a:rPr>
              <a:t>“dolmak”</a:t>
            </a:r>
            <a:r>
              <a:rPr lang="tr-TR" sz="2400" b="1" dirty="0">
                <a:effectLst/>
                <a:latin typeface="Calibri" panose="020F0502020204030204" pitchFamily="34" charset="0"/>
                <a:ea typeface="Calibri" panose="020F0502020204030204" pitchFamily="34" charset="0"/>
                <a:cs typeface="Times New Roman" panose="02020603050405020304" pitchFamily="18" charset="0"/>
              </a:rPr>
              <a:t> sözcüğü kaç farklı anlamda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4				B) 3</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2				D) 1</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3871550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10. </a:t>
            </a:r>
            <a:r>
              <a:rPr lang="tr-TR" sz="2400" dirty="0">
                <a:effectLst/>
                <a:latin typeface="Calibri" panose="020F0502020204030204" pitchFamily="34" charset="0"/>
                <a:ea typeface="Calibri" panose="020F0502020204030204" pitchFamily="34" charset="0"/>
                <a:cs typeface="Times New Roman" panose="02020603050405020304" pitchFamily="18" charset="0"/>
              </a:rPr>
              <a:t>“Bu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kötü</a:t>
            </a:r>
            <a:r>
              <a:rPr lang="tr-TR" sz="2400" dirty="0">
                <a:effectLst/>
                <a:latin typeface="Calibri" panose="020F0502020204030204" pitchFamily="34" charset="0"/>
                <a:ea typeface="Calibri" panose="020F0502020204030204" pitchFamily="34" charset="0"/>
                <a:cs typeface="Times New Roman" panose="02020603050405020304" pitchFamily="18" charset="0"/>
              </a:rPr>
              <a:t> günlerin bir gün geçeceğinden eminim.” </a:t>
            </a:r>
            <a:r>
              <a:rPr lang="tr-TR" sz="2400" b="1" dirty="0">
                <a:effectLst/>
                <a:latin typeface="Calibri" panose="020F0502020204030204" pitchFamily="34" charset="0"/>
                <a:ea typeface="Calibri" panose="020F0502020204030204" pitchFamily="34" charset="0"/>
                <a:cs typeface="Times New Roman" panose="02020603050405020304" pitchFamily="18" charset="0"/>
              </a:rPr>
              <a:t>cümlesindeki altı çizili sözcüğün eş anlamlısı aşağıdaki cümlelerin hangisinde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Teknemiz karaya yanaşmak üzereydi.</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B) Bu kara dönemleri hatırlamak istemiyorum.</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Kara kara düşünüp kendini bitirme.</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Kara atımı ahırdan alıp götürmüşler.</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2941433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10. </a:t>
            </a:r>
            <a:r>
              <a:rPr lang="tr-TR" sz="2400" dirty="0">
                <a:effectLst/>
                <a:latin typeface="Calibri" panose="020F0502020204030204" pitchFamily="34" charset="0"/>
                <a:ea typeface="Calibri" panose="020F0502020204030204" pitchFamily="34" charset="0"/>
                <a:cs typeface="Times New Roman" panose="02020603050405020304" pitchFamily="18" charset="0"/>
              </a:rPr>
              <a:t>“Bu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kötü</a:t>
            </a:r>
            <a:r>
              <a:rPr lang="tr-TR" sz="2400" dirty="0">
                <a:effectLst/>
                <a:latin typeface="Calibri" panose="020F0502020204030204" pitchFamily="34" charset="0"/>
                <a:ea typeface="Calibri" panose="020F0502020204030204" pitchFamily="34" charset="0"/>
                <a:cs typeface="Times New Roman" panose="02020603050405020304" pitchFamily="18" charset="0"/>
              </a:rPr>
              <a:t> günlerin bir gün geçeceğinden eminim.” </a:t>
            </a:r>
            <a:r>
              <a:rPr lang="tr-TR" sz="2400" b="1" dirty="0">
                <a:effectLst/>
                <a:latin typeface="Calibri" panose="020F0502020204030204" pitchFamily="34" charset="0"/>
                <a:ea typeface="Calibri" panose="020F0502020204030204" pitchFamily="34" charset="0"/>
                <a:cs typeface="Times New Roman" panose="02020603050405020304" pitchFamily="18" charset="0"/>
              </a:rPr>
              <a:t>cümlesindeki altı çizili sözcüğün eş anlamlısı aşağıdaki cümlelerin hangisinde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Teknemiz karaya yanaşmak üzereydi.</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Bu kara dönemleri hatırlamak istemiyorum.</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Kara kara düşünüp kendini bitirme.</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Kara atımı ahırdan alıp götürmüşler.</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2312841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1" y="583096"/>
            <a:ext cx="10734827"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11. </a:t>
            </a:r>
            <a:r>
              <a:rPr lang="tr-TR" sz="2400" b="1" dirty="0">
                <a:latin typeface="Calibri" panose="020F0502020204030204" pitchFamily="34" charset="0"/>
                <a:ea typeface="Calibri" panose="020F0502020204030204" pitchFamily="34" charset="0"/>
                <a:cs typeface="Times New Roman" panose="02020603050405020304" pitchFamily="18" charset="0"/>
              </a:rPr>
              <a:t>Aşağı</a:t>
            </a:r>
            <a:r>
              <a:rPr lang="tr-TR" sz="2400" b="1" dirty="0">
                <a:effectLst/>
                <a:latin typeface="Calibri" panose="020F0502020204030204" pitchFamily="34" charset="0"/>
                <a:ea typeface="Calibri" panose="020F0502020204030204" pitchFamily="34" charset="0"/>
                <a:cs typeface="Times New Roman" panose="02020603050405020304" pitchFamily="18" charset="0"/>
              </a:rPr>
              <a:t>da verilen cümlelerde kullanılan deyimlerin anlamları ile ilgili yapılan eşleştirmelerdeki yanlışlık aşağıdakilerden hangileri yer değiştirirse giderilir?</a:t>
            </a:r>
            <a:br>
              <a:rPr lang="tr-TR" sz="1800" b="1" dirty="0">
                <a:latin typeface="Calibri" panose="020F0502020204030204" pitchFamily="34" charset="0"/>
                <a:ea typeface="Calibri" panose="020F0502020204030204" pitchFamily="34" charset="0"/>
                <a:cs typeface="Times New Roman" panose="02020603050405020304" pitchFamily="18" charset="0"/>
              </a:rPr>
            </a:br>
            <a:r>
              <a:rPr lang="tr-TR" sz="1800" b="1" dirty="0">
                <a:latin typeface="Calibri" panose="020F0502020204030204" pitchFamily="34" charset="0"/>
                <a:ea typeface="Calibri" panose="020F0502020204030204" pitchFamily="34" charset="0"/>
                <a:cs typeface="Times New Roman" panose="02020603050405020304" pitchFamily="18" charset="0"/>
              </a:rPr>
              <a:t>	</a:t>
            </a:r>
            <a:r>
              <a:rPr lang="tr-TR" sz="2000" u="sng" dirty="0">
                <a:latin typeface="Calibri" panose="020F0502020204030204" pitchFamily="34" charset="0"/>
                <a:ea typeface="Calibri" panose="020F0502020204030204" pitchFamily="34" charset="0"/>
                <a:cs typeface="Times New Roman" panose="02020603050405020304" pitchFamily="18" charset="0"/>
              </a:rPr>
              <a:t>Cümleler</a:t>
            </a:r>
            <a:r>
              <a:rPr lang="tr-TR" sz="2000" dirty="0">
                <a:latin typeface="Calibri" panose="020F0502020204030204" pitchFamily="34" charset="0"/>
                <a:ea typeface="Calibri" panose="020F0502020204030204" pitchFamily="34" charset="0"/>
                <a:cs typeface="Times New Roman" panose="02020603050405020304" pitchFamily="18" charset="0"/>
              </a:rPr>
              <a:t>				</a:t>
            </a:r>
            <a:r>
              <a:rPr lang="tr-TR" sz="2000" u="sng" dirty="0">
                <a:latin typeface="Calibri" panose="020F0502020204030204" pitchFamily="34" charset="0"/>
                <a:ea typeface="Calibri" panose="020F0502020204030204" pitchFamily="34" charset="0"/>
                <a:cs typeface="Times New Roman" panose="02020603050405020304" pitchFamily="18" charset="0"/>
              </a:rPr>
              <a:t>Deyim Anlamları</a:t>
            </a:r>
            <a:br>
              <a:rPr lang="tr-TR" sz="2000" b="1" dirty="0">
                <a:latin typeface="Calibri" panose="020F0502020204030204" pitchFamily="34" charset="0"/>
                <a:ea typeface="Calibri" panose="020F0502020204030204" pitchFamily="34" charset="0"/>
                <a:cs typeface="Times New Roman" panose="02020603050405020304" pitchFamily="18" charset="0"/>
              </a:rPr>
            </a:br>
            <a:r>
              <a:rPr lang="tr-TR" sz="2000" dirty="0">
                <a:effectLst/>
                <a:latin typeface="Calibri" panose="020F0502020204030204" pitchFamily="34" charset="0"/>
                <a:ea typeface="Calibri" panose="020F0502020204030204" pitchFamily="34" charset="0"/>
                <a:cs typeface="Times New Roman" panose="02020603050405020304" pitchFamily="18" charset="0"/>
              </a:rPr>
              <a:t>Adamı durup dururken ekmeğinden ettiler.</a:t>
            </a:r>
            <a:r>
              <a:rPr lang="tr-TR" sz="2000" dirty="0">
                <a:latin typeface="Calibri" panose="020F0502020204030204" pitchFamily="34" charset="0"/>
                <a:ea typeface="Calibri" panose="020F0502020204030204" pitchFamily="34" charset="0"/>
                <a:cs typeface="Times New Roman" panose="02020603050405020304" pitchFamily="18" charset="0"/>
              </a:rPr>
              <a:t>		</a:t>
            </a:r>
            <a:r>
              <a:rPr lang="tr-TR" sz="2000" dirty="0">
                <a:effectLst/>
                <a:latin typeface="Calibri" panose="020F0502020204030204" pitchFamily="34" charset="0"/>
                <a:ea typeface="Calibri" panose="020F0502020204030204" pitchFamily="34" charset="0"/>
                <a:cs typeface="Times New Roman" panose="02020603050405020304" pitchFamily="18" charset="0"/>
              </a:rPr>
              <a:t>1.İşinden çıkarmak veya atmak.</a:t>
            </a:r>
            <a:br>
              <a:rPr lang="tr-TR" sz="2000" dirty="0">
                <a:latin typeface="Calibri" panose="020F0502020204030204" pitchFamily="34" charset="0"/>
                <a:ea typeface="Calibri" panose="020F0502020204030204" pitchFamily="34" charset="0"/>
                <a:cs typeface="Times New Roman" panose="02020603050405020304" pitchFamily="18" charset="0"/>
              </a:rPr>
            </a:br>
            <a:r>
              <a:rPr lang="tr-TR" sz="2000" dirty="0">
                <a:effectLst/>
                <a:latin typeface="Calibri" panose="020F0502020204030204" pitchFamily="34" charset="0"/>
                <a:ea typeface="Calibri" panose="020F0502020204030204" pitchFamily="34" charset="0"/>
                <a:cs typeface="Times New Roman" panose="02020603050405020304" pitchFamily="18" charset="0"/>
              </a:rPr>
              <a:t>Dükkânı soyup soğana çevirmişler.</a:t>
            </a:r>
            <a:r>
              <a:rPr lang="tr-TR" sz="2000" dirty="0">
                <a:latin typeface="Calibri" panose="020F0502020204030204" pitchFamily="34" charset="0"/>
                <a:ea typeface="Calibri" panose="020F0502020204030204" pitchFamily="34" charset="0"/>
                <a:cs typeface="Times New Roman" panose="02020603050405020304" pitchFamily="18" charset="0"/>
              </a:rPr>
              <a:t>			</a:t>
            </a:r>
            <a:r>
              <a:rPr lang="tr-TR" sz="2000" dirty="0">
                <a:effectLst/>
                <a:latin typeface="Calibri" panose="020F0502020204030204" pitchFamily="34" charset="0"/>
                <a:ea typeface="Calibri" panose="020F0502020204030204" pitchFamily="34" charset="0"/>
                <a:cs typeface="Times New Roman" panose="02020603050405020304" pitchFamily="18" charset="0"/>
              </a:rPr>
              <a:t>2. İftihar etmek, övünç duymak.</a:t>
            </a:r>
            <a:br>
              <a:rPr lang="tr-TR" sz="2000" dirty="0">
                <a:latin typeface="Calibri" panose="020F0502020204030204" pitchFamily="34" charset="0"/>
                <a:ea typeface="Calibri" panose="020F0502020204030204" pitchFamily="34" charset="0"/>
                <a:cs typeface="Times New Roman" panose="02020603050405020304" pitchFamily="18" charset="0"/>
              </a:rPr>
            </a:br>
            <a:r>
              <a:rPr lang="tr-TR" sz="2000" dirty="0">
                <a:effectLst/>
                <a:latin typeface="Calibri" panose="020F0502020204030204" pitchFamily="34" charset="0"/>
                <a:ea typeface="Calibri" panose="020F0502020204030204" pitchFamily="34" charset="0"/>
                <a:cs typeface="Times New Roman" panose="02020603050405020304" pitchFamily="18" charset="0"/>
              </a:rPr>
              <a:t>Kendine bir çekidüzen vermelisin.</a:t>
            </a:r>
            <a:r>
              <a:rPr lang="tr-TR" sz="2000" dirty="0">
                <a:latin typeface="Calibri" panose="020F0502020204030204" pitchFamily="34" charset="0"/>
                <a:ea typeface="Calibri" panose="020F0502020204030204" pitchFamily="34" charset="0"/>
                <a:cs typeface="Times New Roman" panose="02020603050405020304" pitchFamily="18" charset="0"/>
              </a:rPr>
              <a:t>			</a:t>
            </a:r>
            <a:r>
              <a:rPr lang="tr-TR" sz="2000" dirty="0">
                <a:effectLst/>
                <a:latin typeface="Calibri" panose="020F0502020204030204" pitchFamily="34" charset="0"/>
                <a:ea typeface="Calibri" panose="020F0502020204030204" pitchFamily="34" charset="0"/>
                <a:cs typeface="Times New Roman" panose="02020603050405020304" pitchFamily="18" charset="0"/>
              </a:rPr>
              <a:t>3. Karışıklığı, dağınıklığı, başıbozukluğu gidermek.</a:t>
            </a:r>
            <a:br>
              <a:rPr lang="tr-TR" sz="2000" dirty="0">
                <a:effectLst/>
                <a:latin typeface="Calibri" panose="020F0502020204030204" pitchFamily="34" charset="0"/>
                <a:ea typeface="Calibri" panose="020F0502020204030204" pitchFamily="34" charset="0"/>
                <a:cs typeface="Times New Roman" panose="02020603050405020304" pitchFamily="18" charset="0"/>
              </a:rPr>
            </a:br>
            <a:r>
              <a:rPr lang="tr-TR" sz="2000" dirty="0">
                <a:effectLst/>
                <a:latin typeface="Calibri" panose="020F0502020204030204" pitchFamily="34" charset="0"/>
                <a:ea typeface="Calibri" panose="020F0502020204030204" pitchFamily="34" charset="0"/>
                <a:cs typeface="Times New Roman" panose="02020603050405020304" pitchFamily="18" charset="0"/>
              </a:rPr>
              <a:t>Senin başarılarınla göğsüm kabarıyor oğlum.		4. Her şeyini, varını yoğunu elinden almak.</a:t>
            </a:r>
            <a:br>
              <a:rPr lang="tr-TR" sz="20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1 ve 4				B) 2 ve 3</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1 ve 3				D) 2 ve 4</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20332466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2" y="583096"/>
            <a:ext cx="10907364"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11. </a:t>
            </a:r>
            <a:r>
              <a:rPr lang="tr-TR" sz="2400" b="1" dirty="0">
                <a:latin typeface="Calibri" panose="020F0502020204030204" pitchFamily="34" charset="0"/>
                <a:ea typeface="Calibri" panose="020F0502020204030204" pitchFamily="34" charset="0"/>
                <a:cs typeface="Times New Roman" panose="02020603050405020304" pitchFamily="18" charset="0"/>
              </a:rPr>
              <a:t>Aşağı</a:t>
            </a:r>
            <a:r>
              <a:rPr lang="tr-TR" sz="2400" b="1" dirty="0">
                <a:effectLst/>
                <a:latin typeface="Calibri" panose="020F0502020204030204" pitchFamily="34" charset="0"/>
                <a:ea typeface="Calibri" panose="020F0502020204030204" pitchFamily="34" charset="0"/>
                <a:cs typeface="Times New Roman" panose="02020603050405020304" pitchFamily="18" charset="0"/>
              </a:rPr>
              <a:t>da verilen cümlelerde kullanılan deyimlerin anlamları ile ilgili yapılan eşleştirmelerdeki yanlışlık aşağıdakilerden hangileri yer değiştirirse giderilir?</a:t>
            </a:r>
            <a:br>
              <a:rPr lang="tr-TR" sz="2000" b="1" dirty="0">
                <a:latin typeface="Calibri" panose="020F0502020204030204" pitchFamily="34" charset="0"/>
                <a:ea typeface="Calibri" panose="020F0502020204030204" pitchFamily="34" charset="0"/>
                <a:cs typeface="Times New Roman" panose="02020603050405020304" pitchFamily="18" charset="0"/>
              </a:rPr>
            </a:br>
            <a:r>
              <a:rPr lang="tr-TR" sz="2000" b="1" dirty="0">
                <a:latin typeface="Calibri" panose="020F0502020204030204" pitchFamily="34" charset="0"/>
                <a:ea typeface="Calibri" panose="020F0502020204030204" pitchFamily="34" charset="0"/>
                <a:cs typeface="Times New Roman" panose="02020603050405020304" pitchFamily="18" charset="0"/>
              </a:rPr>
              <a:t>	</a:t>
            </a:r>
            <a:r>
              <a:rPr lang="tr-TR" sz="2000" u="sng" dirty="0">
                <a:latin typeface="Calibri" panose="020F0502020204030204" pitchFamily="34" charset="0"/>
                <a:ea typeface="Calibri" panose="020F0502020204030204" pitchFamily="34" charset="0"/>
                <a:cs typeface="Times New Roman" panose="02020603050405020304" pitchFamily="18" charset="0"/>
              </a:rPr>
              <a:t>Cümleler</a:t>
            </a:r>
            <a:r>
              <a:rPr lang="tr-TR" sz="2000" dirty="0">
                <a:latin typeface="Calibri" panose="020F0502020204030204" pitchFamily="34" charset="0"/>
                <a:ea typeface="Calibri" panose="020F0502020204030204" pitchFamily="34" charset="0"/>
                <a:cs typeface="Times New Roman" panose="02020603050405020304" pitchFamily="18" charset="0"/>
              </a:rPr>
              <a:t>				</a:t>
            </a:r>
            <a:r>
              <a:rPr lang="tr-TR" sz="2000" u="sng" dirty="0">
                <a:latin typeface="Calibri" panose="020F0502020204030204" pitchFamily="34" charset="0"/>
                <a:ea typeface="Calibri" panose="020F0502020204030204" pitchFamily="34" charset="0"/>
                <a:cs typeface="Times New Roman" panose="02020603050405020304" pitchFamily="18" charset="0"/>
              </a:rPr>
              <a:t>Deyim Anlamları</a:t>
            </a:r>
            <a:br>
              <a:rPr lang="tr-TR" sz="2000" b="1" dirty="0">
                <a:latin typeface="Calibri" panose="020F0502020204030204" pitchFamily="34" charset="0"/>
                <a:ea typeface="Calibri" panose="020F0502020204030204" pitchFamily="34" charset="0"/>
                <a:cs typeface="Times New Roman" panose="02020603050405020304" pitchFamily="18" charset="0"/>
              </a:rPr>
            </a:br>
            <a:r>
              <a:rPr lang="tr-TR" sz="2000" dirty="0">
                <a:effectLst/>
                <a:latin typeface="Calibri" panose="020F0502020204030204" pitchFamily="34" charset="0"/>
                <a:ea typeface="Calibri" panose="020F0502020204030204" pitchFamily="34" charset="0"/>
                <a:cs typeface="Times New Roman" panose="02020603050405020304" pitchFamily="18" charset="0"/>
              </a:rPr>
              <a:t>Adamı durup dururken ekmeğinden ettiler.</a:t>
            </a:r>
            <a:r>
              <a:rPr lang="tr-TR" sz="2000" dirty="0">
                <a:latin typeface="Calibri" panose="020F0502020204030204" pitchFamily="34" charset="0"/>
                <a:ea typeface="Calibri" panose="020F0502020204030204" pitchFamily="34" charset="0"/>
                <a:cs typeface="Times New Roman" panose="02020603050405020304" pitchFamily="18" charset="0"/>
              </a:rPr>
              <a:t>		</a:t>
            </a:r>
            <a:r>
              <a:rPr lang="tr-TR" sz="2000" dirty="0">
                <a:effectLst/>
                <a:latin typeface="Calibri" panose="020F0502020204030204" pitchFamily="34" charset="0"/>
                <a:ea typeface="Calibri" panose="020F0502020204030204" pitchFamily="34" charset="0"/>
                <a:cs typeface="Times New Roman" panose="02020603050405020304" pitchFamily="18" charset="0"/>
              </a:rPr>
              <a:t>1.İşinden çıkarmak veya atmak.</a:t>
            </a:r>
            <a:br>
              <a:rPr lang="tr-TR" sz="2000" dirty="0">
                <a:latin typeface="Calibri" panose="020F0502020204030204" pitchFamily="34" charset="0"/>
                <a:ea typeface="Calibri" panose="020F0502020204030204" pitchFamily="34" charset="0"/>
                <a:cs typeface="Times New Roman" panose="02020603050405020304" pitchFamily="18" charset="0"/>
              </a:rPr>
            </a:br>
            <a:r>
              <a:rPr lang="tr-TR" sz="2000" dirty="0">
                <a:effectLst/>
                <a:latin typeface="Calibri" panose="020F0502020204030204" pitchFamily="34" charset="0"/>
                <a:ea typeface="Calibri" panose="020F0502020204030204" pitchFamily="34" charset="0"/>
                <a:cs typeface="Times New Roman" panose="02020603050405020304" pitchFamily="18" charset="0"/>
              </a:rPr>
              <a:t>Dükkânı soyup soğana çevirmişler.</a:t>
            </a:r>
            <a:r>
              <a:rPr lang="tr-TR" sz="2000" dirty="0">
                <a:latin typeface="Calibri" panose="020F0502020204030204" pitchFamily="34" charset="0"/>
                <a:ea typeface="Calibri" panose="020F0502020204030204" pitchFamily="34" charset="0"/>
                <a:cs typeface="Times New Roman" panose="02020603050405020304" pitchFamily="18" charset="0"/>
              </a:rPr>
              <a:t>			</a:t>
            </a:r>
            <a:r>
              <a:rPr lang="tr-TR" sz="2000" dirty="0">
                <a:effectLst/>
                <a:latin typeface="Calibri" panose="020F0502020204030204" pitchFamily="34" charset="0"/>
                <a:ea typeface="Calibri" panose="020F0502020204030204" pitchFamily="34" charset="0"/>
                <a:cs typeface="Times New Roman" panose="02020603050405020304" pitchFamily="18" charset="0"/>
              </a:rPr>
              <a:t>2. İftihar etmek, övünç duymak.</a:t>
            </a:r>
            <a:br>
              <a:rPr lang="tr-TR" sz="2000" dirty="0">
                <a:latin typeface="Calibri" panose="020F0502020204030204" pitchFamily="34" charset="0"/>
                <a:ea typeface="Calibri" panose="020F0502020204030204" pitchFamily="34" charset="0"/>
                <a:cs typeface="Times New Roman" panose="02020603050405020304" pitchFamily="18" charset="0"/>
              </a:rPr>
            </a:br>
            <a:r>
              <a:rPr lang="tr-TR" sz="2000" dirty="0">
                <a:effectLst/>
                <a:latin typeface="Calibri" panose="020F0502020204030204" pitchFamily="34" charset="0"/>
                <a:ea typeface="Calibri" panose="020F0502020204030204" pitchFamily="34" charset="0"/>
                <a:cs typeface="Times New Roman" panose="02020603050405020304" pitchFamily="18" charset="0"/>
              </a:rPr>
              <a:t>Kendine bir çekidüzen vermelisin.</a:t>
            </a:r>
            <a:r>
              <a:rPr lang="tr-TR" sz="2000" dirty="0">
                <a:latin typeface="Calibri" panose="020F0502020204030204" pitchFamily="34" charset="0"/>
                <a:ea typeface="Calibri" panose="020F0502020204030204" pitchFamily="34" charset="0"/>
                <a:cs typeface="Times New Roman" panose="02020603050405020304" pitchFamily="18" charset="0"/>
              </a:rPr>
              <a:t>			</a:t>
            </a:r>
            <a:r>
              <a:rPr lang="tr-TR" sz="2000" dirty="0">
                <a:effectLst/>
                <a:latin typeface="Calibri" panose="020F0502020204030204" pitchFamily="34" charset="0"/>
                <a:ea typeface="Calibri" panose="020F0502020204030204" pitchFamily="34" charset="0"/>
                <a:cs typeface="Times New Roman" panose="02020603050405020304" pitchFamily="18" charset="0"/>
              </a:rPr>
              <a:t>3. Karışıklığı, dağınıklığı, başıbozukluğu gidermek.</a:t>
            </a:r>
            <a:br>
              <a:rPr lang="tr-TR" sz="2000" dirty="0">
                <a:effectLst/>
                <a:latin typeface="Calibri" panose="020F0502020204030204" pitchFamily="34" charset="0"/>
                <a:ea typeface="Calibri" panose="020F0502020204030204" pitchFamily="34" charset="0"/>
                <a:cs typeface="Times New Roman" panose="02020603050405020304" pitchFamily="18" charset="0"/>
              </a:rPr>
            </a:br>
            <a:r>
              <a:rPr lang="tr-TR" sz="2000" dirty="0">
                <a:effectLst/>
                <a:latin typeface="Calibri" panose="020F0502020204030204" pitchFamily="34" charset="0"/>
                <a:ea typeface="Calibri" panose="020F0502020204030204" pitchFamily="34" charset="0"/>
                <a:cs typeface="Times New Roman" panose="02020603050405020304" pitchFamily="18" charset="0"/>
              </a:rPr>
              <a:t>Senin başarılarınla göğsüm kabarıyor oğlum.		4. Her şeyini, varını yoğunu elinden almak.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1 ve 4				B) 2 ve 3</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1 ve 3				</a:t>
            </a: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 2 ve 4</a:t>
            </a:r>
            <a:br>
              <a:rPr lang="tr-TR" sz="2000" dirty="0">
                <a:effectLst/>
                <a:latin typeface="Calibri" panose="020F0502020204030204" pitchFamily="34" charset="0"/>
                <a:ea typeface="Calibri" panose="020F0502020204030204" pitchFamily="34" charset="0"/>
                <a:cs typeface="Times New Roman" panose="02020603050405020304" pitchFamily="18" charset="0"/>
              </a:rPr>
            </a:b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38244945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nSpc>
                <a:spcPct val="107000"/>
              </a:lnSpc>
              <a:spcAft>
                <a:spcPts val="800"/>
              </a:spcAft>
            </a:pPr>
            <a:r>
              <a:rPr lang="tr-TR" b="1" dirty="0">
                <a:effectLst/>
                <a:latin typeface="Calibri" panose="020F0502020204030204" pitchFamily="34" charset="0"/>
                <a:ea typeface="Calibri" panose="020F0502020204030204" pitchFamily="34" charset="0"/>
                <a:cs typeface="Times New Roman" panose="02020603050405020304" pitchFamily="18" charset="0"/>
              </a:rPr>
              <a:t>Hazırlayan: AHMET ÖZAYSIN</a:t>
            </a:r>
            <a:endParaRPr lang="tr-TR"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p:txBody>
      </p:sp>
      <p:grpSp>
        <p:nvGrpSpPr>
          <p:cNvPr id="16" name="Grup 15">
            <a:extLst>
              <a:ext uri="{FF2B5EF4-FFF2-40B4-BE49-F238E27FC236}">
                <a16:creationId xmlns:a16="http://schemas.microsoft.com/office/drawing/2014/main" id="{246D5D61-1911-4BF1-B501-70ABDF00C0F3}"/>
              </a:ext>
            </a:extLst>
          </p:cNvPr>
          <p:cNvGrpSpPr/>
          <p:nvPr/>
        </p:nvGrpSpPr>
        <p:grpSpPr>
          <a:xfrm>
            <a:off x="11228831" y="6059557"/>
            <a:ext cx="893193" cy="682488"/>
            <a:chOff x="8939255" y="4509052"/>
            <a:chExt cx="893193" cy="682488"/>
          </a:xfrm>
        </p:grpSpPr>
        <p:pic>
          <p:nvPicPr>
            <p:cNvPr id="10" name="Grafik 9" descr="Parmak izi">
              <a:extLst>
                <a:ext uri="{FF2B5EF4-FFF2-40B4-BE49-F238E27FC236}">
                  <a16:creationId xmlns:a16="http://schemas.microsoft.com/office/drawing/2014/main" id="{A9AA0B28-64DD-4449-97A0-747C5B559C9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44608" y="4509052"/>
              <a:ext cx="682488" cy="682488"/>
            </a:xfrm>
            <a:prstGeom prst="rect">
              <a:avLst/>
            </a:prstGeom>
          </p:spPr>
        </p:pic>
        <p:sp>
          <p:nvSpPr>
            <p:cNvPr id="11" name="Dikdörtgen 10">
              <a:extLst>
                <a:ext uri="{FF2B5EF4-FFF2-40B4-BE49-F238E27FC236}">
                  <a16:creationId xmlns:a16="http://schemas.microsoft.com/office/drawing/2014/main" id="{67A99E79-C117-4E69-90F8-D02407128413}"/>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352147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07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1.</a:t>
            </a:r>
            <a:r>
              <a:rPr lang="tr-TR" sz="2400" dirty="0">
                <a:effectLst/>
                <a:latin typeface="Calibri" panose="020F0502020204030204" pitchFamily="34" charset="0"/>
                <a:ea typeface="Calibri" panose="020F0502020204030204" pitchFamily="34" charset="0"/>
                <a:cs typeface="Times New Roman" panose="02020603050405020304" pitchFamily="18" charset="0"/>
              </a:rPr>
              <a:t> 	1. Odaya yemek kokusu doldu.</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2. Bu hafta sonu da sahiller dolmuş.</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3. Görev sürem yıl sonunda doluyor.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4. Kulüp kontenjanı maalesef doldu.</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Numaralandırılmış cümlelerde </a:t>
            </a:r>
            <a:r>
              <a:rPr lang="tr-TR" sz="2400" dirty="0">
                <a:effectLst/>
                <a:latin typeface="Calibri" panose="020F0502020204030204" pitchFamily="34" charset="0"/>
                <a:ea typeface="Calibri" panose="020F0502020204030204" pitchFamily="34" charset="0"/>
                <a:cs typeface="Times New Roman" panose="02020603050405020304" pitchFamily="18" charset="0"/>
              </a:rPr>
              <a:t>“dolmak”</a:t>
            </a:r>
            <a:r>
              <a:rPr lang="tr-TR" sz="2400" b="1" dirty="0">
                <a:effectLst/>
                <a:latin typeface="Calibri" panose="020F0502020204030204" pitchFamily="34" charset="0"/>
                <a:ea typeface="Calibri" panose="020F0502020204030204" pitchFamily="34" charset="0"/>
                <a:cs typeface="Times New Roman" panose="02020603050405020304" pitchFamily="18" charset="0"/>
              </a:rPr>
              <a:t> sözcüğü kaç farklı anlamda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 4</a:t>
            </a:r>
            <a:r>
              <a:rPr lang="tr-TR" sz="2400" dirty="0">
                <a:effectLst/>
                <a:latin typeface="Calibri" panose="020F0502020204030204" pitchFamily="34" charset="0"/>
                <a:ea typeface="Calibri" panose="020F0502020204030204" pitchFamily="34" charset="0"/>
                <a:cs typeface="Times New Roman" panose="02020603050405020304" pitchFamily="18" charset="0"/>
              </a:rPr>
              <a:t>				B) 3</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2				D) 1</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2072327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2.</a:t>
            </a:r>
            <a:r>
              <a:rPr lang="tr-TR" sz="2400" dirty="0">
                <a:effectLst/>
                <a:latin typeface="Calibri" panose="020F0502020204030204" pitchFamily="34" charset="0"/>
                <a:ea typeface="Calibri" panose="020F0502020204030204" pitchFamily="34" charset="0"/>
                <a:cs typeface="Times New Roman" panose="02020603050405020304" pitchFamily="18" charset="0"/>
              </a:rPr>
              <a:t> “Her sabah erkenden uçarak (1)</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zavallı</a:t>
            </a:r>
            <a:r>
              <a:rPr lang="tr-TR" sz="2400" dirty="0">
                <a:effectLst/>
                <a:latin typeface="Calibri" panose="020F0502020204030204" pitchFamily="34" charset="0"/>
                <a:ea typeface="Calibri" panose="020F0502020204030204" pitchFamily="34" charset="0"/>
                <a:cs typeface="Times New Roman" panose="02020603050405020304" pitchFamily="18" charset="0"/>
              </a:rPr>
              <a:t> kızın penceresine gidiyor, (2)</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acı</a:t>
            </a:r>
            <a:r>
              <a:rPr lang="tr-TR" sz="2400" dirty="0">
                <a:effectLst/>
                <a:latin typeface="Calibri" panose="020F0502020204030204" pitchFamily="34" charset="0"/>
                <a:ea typeface="Calibri" panose="020F0502020204030204" pitchFamily="34" charset="0"/>
                <a:cs typeface="Times New Roman" panose="02020603050405020304" pitchFamily="18" charset="0"/>
              </a:rPr>
              <a:t> gözyaşlarının (3)</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yasemin</a:t>
            </a:r>
            <a:r>
              <a:rPr lang="tr-TR" sz="2400" dirty="0">
                <a:effectLst/>
                <a:latin typeface="Calibri" panose="020F0502020204030204" pitchFamily="34" charset="0"/>
                <a:ea typeface="Calibri" panose="020F0502020204030204" pitchFamily="34" charset="0"/>
                <a:cs typeface="Times New Roman" panose="02020603050405020304" pitchFamily="18" charset="0"/>
              </a:rPr>
              <a:t> dalının üstüne (4)</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aktığını</a:t>
            </a:r>
            <a:r>
              <a:rPr lang="tr-TR" sz="2400" dirty="0">
                <a:effectLst/>
                <a:latin typeface="Calibri" panose="020F0502020204030204" pitchFamily="34" charset="0"/>
                <a:ea typeface="Calibri" panose="020F0502020204030204" pitchFamily="34" charset="0"/>
                <a:cs typeface="Times New Roman" panose="02020603050405020304" pitchFamily="18" charset="0"/>
              </a:rPr>
              <a:t> görüyormuş.” </a:t>
            </a:r>
            <a:r>
              <a:rPr lang="tr-TR" sz="2400" b="1" dirty="0">
                <a:effectLst/>
                <a:latin typeface="Calibri" panose="020F0502020204030204" pitchFamily="34" charset="0"/>
                <a:ea typeface="Calibri" panose="020F0502020204030204" pitchFamily="34" charset="0"/>
                <a:cs typeface="Times New Roman" panose="02020603050405020304" pitchFamily="18" charset="0"/>
              </a:rPr>
              <a:t>cümlesinde numaralandırılmış sözcüklerden hangisi mecaz anlamda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1				B) 2</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3				D) 4</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1592301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2.</a:t>
            </a:r>
            <a:r>
              <a:rPr lang="tr-TR" sz="2400" dirty="0">
                <a:effectLst/>
                <a:latin typeface="Calibri" panose="020F0502020204030204" pitchFamily="34" charset="0"/>
                <a:ea typeface="Calibri" panose="020F0502020204030204" pitchFamily="34" charset="0"/>
                <a:cs typeface="Times New Roman" panose="02020603050405020304" pitchFamily="18" charset="0"/>
              </a:rPr>
              <a:t> “Her sabah erkenden uçarak (1)</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zavallı</a:t>
            </a:r>
            <a:r>
              <a:rPr lang="tr-TR" sz="2400" dirty="0">
                <a:effectLst/>
                <a:latin typeface="Calibri" panose="020F0502020204030204" pitchFamily="34" charset="0"/>
                <a:ea typeface="Calibri" panose="020F0502020204030204" pitchFamily="34" charset="0"/>
                <a:cs typeface="Times New Roman" panose="02020603050405020304" pitchFamily="18" charset="0"/>
              </a:rPr>
              <a:t> kızın penceresine gidiyor, (2)</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acı</a:t>
            </a:r>
            <a:r>
              <a:rPr lang="tr-TR" sz="2400" dirty="0">
                <a:effectLst/>
                <a:latin typeface="Calibri" panose="020F0502020204030204" pitchFamily="34" charset="0"/>
                <a:ea typeface="Calibri" panose="020F0502020204030204" pitchFamily="34" charset="0"/>
                <a:cs typeface="Times New Roman" panose="02020603050405020304" pitchFamily="18" charset="0"/>
              </a:rPr>
              <a:t> gözyaşlarının (3)</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yasemin</a:t>
            </a:r>
            <a:r>
              <a:rPr lang="tr-TR" sz="2400" dirty="0">
                <a:effectLst/>
                <a:latin typeface="Calibri" panose="020F0502020204030204" pitchFamily="34" charset="0"/>
                <a:ea typeface="Calibri" panose="020F0502020204030204" pitchFamily="34" charset="0"/>
                <a:cs typeface="Times New Roman" panose="02020603050405020304" pitchFamily="18" charset="0"/>
              </a:rPr>
              <a:t> dalının üstüne (4)</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aktığını</a:t>
            </a:r>
            <a:r>
              <a:rPr lang="tr-TR" sz="2400" dirty="0">
                <a:effectLst/>
                <a:latin typeface="Calibri" panose="020F0502020204030204" pitchFamily="34" charset="0"/>
                <a:ea typeface="Calibri" panose="020F0502020204030204" pitchFamily="34" charset="0"/>
                <a:cs typeface="Times New Roman" panose="02020603050405020304" pitchFamily="18" charset="0"/>
              </a:rPr>
              <a:t> görüyormuş.” </a:t>
            </a:r>
            <a:r>
              <a:rPr lang="tr-TR" sz="2400" b="1" dirty="0">
                <a:effectLst/>
                <a:latin typeface="Calibri" panose="020F0502020204030204" pitchFamily="34" charset="0"/>
                <a:ea typeface="Calibri" panose="020F0502020204030204" pitchFamily="34" charset="0"/>
                <a:cs typeface="Times New Roman" panose="02020603050405020304" pitchFamily="18" charset="0"/>
              </a:rPr>
              <a:t>cümlesinde numaralandırılmış sözcüklerden hangisi mecaz anlamda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1				</a:t>
            </a: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2</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3				D) 4</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3565732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3. Aşağıdaki cümlelerde altı çizili sözcüklerden hangisi gerçek anlamda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Derin</a:t>
            </a:r>
            <a:r>
              <a:rPr lang="tr-TR" sz="2400" dirty="0">
                <a:effectLst/>
                <a:latin typeface="Calibri" panose="020F0502020204030204" pitchFamily="34" charset="0"/>
                <a:ea typeface="Calibri" panose="020F0502020204030204" pitchFamily="34" charset="0"/>
                <a:cs typeface="Times New Roman" panose="02020603050405020304" pitchFamily="18" charset="0"/>
              </a:rPr>
              <a:t> fikirlerini bizimle paylaşır mısın?</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B) Artık son derece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ölçülü</a:t>
            </a:r>
            <a:r>
              <a:rPr lang="tr-TR" sz="2400" dirty="0">
                <a:effectLst/>
                <a:latin typeface="Calibri" panose="020F0502020204030204" pitchFamily="34" charset="0"/>
                <a:ea typeface="Calibri" panose="020F0502020204030204" pitchFamily="34" charset="0"/>
                <a:cs typeface="Times New Roman" panose="02020603050405020304" pitchFamily="18" charset="0"/>
              </a:rPr>
              <a:t> davranan bir çocuk oldu.</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Bu kadar çalışmadan sonra nasıl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uyanık</a:t>
            </a:r>
            <a:r>
              <a:rPr lang="tr-TR" sz="2400" dirty="0">
                <a:effectLst/>
                <a:latin typeface="Calibri" panose="020F0502020204030204" pitchFamily="34" charset="0"/>
                <a:ea typeface="Calibri" panose="020F0502020204030204" pitchFamily="34" charset="0"/>
                <a:cs typeface="Times New Roman" panose="02020603050405020304" pitchFamily="18" charset="0"/>
              </a:rPr>
              <a:t> kalabilecek?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O hep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kara</a:t>
            </a:r>
            <a:r>
              <a:rPr lang="tr-TR" sz="2400" dirty="0">
                <a:effectLst/>
                <a:latin typeface="Calibri" panose="020F0502020204030204" pitchFamily="34" charset="0"/>
                <a:ea typeface="Calibri" panose="020F0502020204030204" pitchFamily="34" charset="0"/>
                <a:cs typeface="Times New Roman" panose="02020603050405020304" pitchFamily="18" charset="0"/>
              </a:rPr>
              <a:t> günlerimde yanımda oldu.</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380730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3. Aşağıdaki cümlelerde altı çizili sözcüklerden hangisi gerçek anlamda kullanılmıştır.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Derin</a:t>
            </a:r>
            <a:r>
              <a:rPr lang="tr-TR" sz="2400" dirty="0">
                <a:effectLst/>
                <a:latin typeface="Calibri" panose="020F0502020204030204" pitchFamily="34" charset="0"/>
                <a:ea typeface="Calibri" panose="020F0502020204030204" pitchFamily="34" charset="0"/>
                <a:cs typeface="Times New Roman" panose="02020603050405020304" pitchFamily="18" charset="0"/>
              </a:rPr>
              <a:t> fikirlerini bizimle paylaşır mısın?</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B) Artık son derece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ölçülü</a:t>
            </a:r>
            <a:r>
              <a:rPr lang="tr-TR" sz="2400" dirty="0">
                <a:effectLst/>
                <a:latin typeface="Calibri" panose="020F0502020204030204" pitchFamily="34" charset="0"/>
                <a:ea typeface="Calibri" panose="020F0502020204030204" pitchFamily="34" charset="0"/>
                <a:cs typeface="Times New Roman" panose="02020603050405020304" pitchFamily="18" charset="0"/>
              </a:rPr>
              <a:t> davranan bir çocuk oldu.</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 Bu kadar çalışmadan sonra nasıl </a:t>
            </a:r>
            <a:r>
              <a:rPr lang="tr-TR" sz="2400" u="sng"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uyanık</a:t>
            </a: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kalabilecek?</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D) O hep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kara</a:t>
            </a:r>
            <a:r>
              <a:rPr lang="tr-TR" sz="2400" dirty="0">
                <a:effectLst/>
                <a:latin typeface="Calibri" panose="020F0502020204030204" pitchFamily="34" charset="0"/>
                <a:ea typeface="Calibri" panose="020F0502020204030204" pitchFamily="34" charset="0"/>
                <a:cs typeface="Times New Roman" panose="02020603050405020304" pitchFamily="18" charset="0"/>
              </a:rPr>
              <a:t> günlerimde yanımda oldu.</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957608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4.</a:t>
            </a: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Bitkiler</a:t>
            </a:r>
            <a:r>
              <a:rPr lang="tr-TR" sz="2400" dirty="0">
                <a:effectLst/>
                <a:latin typeface="Calibri" panose="020F0502020204030204" pitchFamily="34" charset="0"/>
                <a:ea typeface="Calibri" panose="020F0502020204030204" pitchFamily="34" charset="0"/>
                <a:cs typeface="Times New Roman" panose="02020603050405020304" pitchFamily="18" charset="0"/>
              </a:rPr>
              <a:t> ihtiyaç duydukları besinleri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fotosentez</a:t>
            </a:r>
            <a:r>
              <a:rPr lang="tr-TR" sz="2400" dirty="0">
                <a:effectLst/>
                <a:latin typeface="Calibri" panose="020F0502020204030204" pitchFamily="34" charset="0"/>
                <a:ea typeface="Calibri" panose="020F0502020204030204" pitchFamily="34" charset="0"/>
                <a:cs typeface="Times New Roman" panose="02020603050405020304" pitchFamily="18" charset="0"/>
              </a:rPr>
              <a:t> olayıyla kendileri üretirler. Yani bitkilerin güneş ışığı,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karbondioksit</a:t>
            </a:r>
            <a:r>
              <a:rPr lang="tr-TR" sz="2400" dirty="0">
                <a:effectLst/>
                <a:latin typeface="Calibri" panose="020F0502020204030204" pitchFamily="34" charset="0"/>
                <a:ea typeface="Calibri" panose="020F0502020204030204" pitchFamily="34" charset="0"/>
                <a:cs typeface="Times New Roman" panose="02020603050405020304" pitchFamily="18" charset="0"/>
              </a:rPr>
              <a:t>, su ve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klorofil</a:t>
            </a:r>
            <a:r>
              <a:rPr lang="tr-TR" sz="2400" dirty="0">
                <a:effectLst/>
                <a:latin typeface="Calibri" panose="020F0502020204030204" pitchFamily="34" charset="0"/>
                <a:ea typeface="Calibri" panose="020F0502020204030204" pitchFamily="34" charset="0"/>
                <a:cs typeface="Times New Roman" panose="02020603050405020304" pitchFamily="18" charset="0"/>
              </a:rPr>
              <a:t> kullanarak besin üretmesine fotosentez denir.”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Metindeki altı çizili sözcüklerden hangisi terim anlamlı </a:t>
            </a:r>
            <a:r>
              <a:rPr lang="tr-TR" sz="2400" b="1" u="sng" dirty="0">
                <a:effectLst/>
                <a:latin typeface="Calibri" panose="020F0502020204030204" pitchFamily="34" charset="0"/>
                <a:ea typeface="Calibri" panose="020F0502020204030204" pitchFamily="34" charset="0"/>
                <a:cs typeface="Times New Roman" panose="02020603050405020304" pitchFamily="18" charset="0"/>
              </a:rPr>
              <a:t>değildir</a:t>
            </a:r>
            <a:r>
              <a:rPr lang="tr-TR" sz="2400" b="1" dirty="0">
                <a:effectLst/>
                <a:latin typeface="Calibri" panose="020F0502020204030204" pitchFamily="34" charset="0"/>
                <a:ea typeface="Calibri" panose="020F0502020204030204" pitchFamily="34" charset="0"/>
                <a:cs typeface="Times New Roman" panose="02020603050405020304" pitchFamily="18" charset="0"/>
              </a:rPr>
              <a:t>?</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A) bitki					B) fotosentez</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karbondioksit			D) klorofil</a:t>
            </a:r>
          </a:p>
        </p:txBody>
      </p:sp>
      <p:pic>
        <p:nvPicPr>
          <p:cNvPr id="27" name="Grafik 26" descr="Yardım">
            <a:extLst>
              <a:ext uri="{FF2B5EF4-FFF2-40B4-BE49-F238E27FC236}">
                <a16:creationId xmlns:a16="http://schemas.microsoft.com/office/drawing/2014/main" id="{1F43F1C4-4FC2-42D3-981C-B64FF6AE9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85210" y="125896"/>
            <a:ext cx="914400" cy="914400"/>
          </a:xfrm>
          <a:prstGeom prst="rect">
            <a:avLst/>
          </a:prstGeom>
        </p:spPr>
      </p:pic>
      <p:grpSp>
        <p:nvGrpSpPr>
          <p:cNvPr id="40" name="Grup 39">
            <a:extLst>
              <a:ext uri="{FF2B5EF4-FFF2-40B4-BE49-F238E27FC236}">
                <a16:creationId xmlns:a16="http://schemas.microsoft.com/office/drawing/2014/main" id="{C71B558D-A9A1-4179-950B-E5F2E67A837C}"/>
              </a:ext>
            </a:extLst>
          </p:cNvPr>
          <p:cNvGrpSpPr/>
          <p:nvPr/>
        </p:nvGrpSpPr>
        <p:grpSpPr>
          <a:xfrm>
            <a:off x="11228831" y="6059557"/>
            <a:ext cx="893193" cy="682488"/>
            <a:chOff x="8939255" y="4509052"/>
            <a:chExt cx="893193" cy="682488"/>
          </a:xfrm>
        </p:grpSpPr>
        <p:pic>
          <p:nvPicPr>
            <p:cNvPr id="41" name="Grafik 40" descr="Parmak izi">
              <a:extLst>
                <a:ext uri="{FF2B5EF4-FFF2-40B4-BE49-F238E27FC236}">
                  <a16:creationId xmlns:a16="http://schemas.microsoft.com/office/drawing/2014/main" id="{B42039E0-CF72-4D92-A058-80B71BDF19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42" name="Dikdörtgen 41">
              <a:extLst>
                <a:ext uri="{FF2B5EF4-FFF2-40B4-BE49-F238E27FC236}">
                  <a16:creationId xmlns:a16="http://schemas.microsoft.com/office/drawing/2014/main" id="{070DD15F-19E4-4676-9736-467D34641CA8}"/>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2832071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B8A6D32-BE72-4D74-9A28-A3EE72A1B921}"/>
              </a:ext>
            </a:extLst>
          </p:cNvPr>
          <p:cNvSpPr>
            <a:spLocks noGrp="1"/>
          </p:cNvSpPr>
          <p:nvPr>
            <p:ph type="ctrTitle"/>
          </p:nvPr>
        </p:nvSpPr>
        <p:spPr>
          <a:xfrm>
            <a:off x="1466983" y="583096"/>
            <a:ext cx="9599072" cy="5632173"/>
          </a:xfrm>
        </p:spPr>
        <p:txBody>
          <a:bodyPr anchor="ctr">
            <a:noAutofit/>
          </a:bodyPr>
          <a:lstStyle/>
          <a:p>
            <a:pPr algn="l">
              <a:lnSpc>
                <a:spcPct val="150000"/>
              </a:lnSpc>
              <a:spcAft>
                <a:spcPts val="80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4.</a:t>
            </a: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Bitkiler</a:t>
            </a:r>
            <a:r>
              <a:rPr lang="tr-TR" sz="2400" dirty="0">
                <a:effectLst/>
                <a:latin typeface="Calibri" panose="020F0502020204030204" pitchFamily="34" charset="0"/>
                <a:ea typeface="Calibri" panose="020F0502020204030204" pitchFamily="34" charset="0"/>
                <a:cs typeface="Times New Roman" panose="02020603050405020304" pitchFamily="18" charset="0"/>
              </a:rPr>
              <a:t> ihtiyaç duydukları besinleri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fotosentez</a:t>
            </a:r>
            <a:r>
              <a:rPr lang="tr-TR" sz="2400" dirty="0">
                <a:effectLst/>
                <a:latin typeface="Calibri" panose="020F0502020204030204" pitchFamily="34" charset="0"/>
                <a:ea typeface="Calibri" panose="020F0502020204030204" pitchFamily="34" charset="0"/>
                <a:cs typeface="Times New Roman" panose="02020603050405020304" pitchFamily="18" charset="0"/>
              </a:rPr>
              <a:t> olayıyla kendileri üretirler. Yani bitkilerin güneş ışığı,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karbondioksit</a:t>
            </a:r>
            <a:r>
              <a:rPr lang="tr-TR" sz="2400" dirty="0">
                <a:effectLst/>
                <a:latin typeface="Calibri" panose="020F0502020204030204" pitchFamily="34" charset="0"/>
                <a:ea typeface="Calibri" panose="020F0502020204030204" pitchFamily="34" charset="0"/>
                <a:cs typeface="Times New Roman" panose="02020603050405020304" pitchFamily="18" charset="0"/>
              </a:rPr>
              <a:t>, su ve </a:t>
            </a:r>
            <a:r>
              <a:rPr lang="tr-TR" sz="2400" u="sng" dirty="0">
                <a:effectLst/>
                <a:latin typeface="Calibri" panose="020F0502020204030204" pitchFamily="34" charset="0"/>
                <a:ea typeface="Calibri" panose="020F0502020204030204" pitchFamily="34" charset="0"/>
                <a:cs typeface="Times New Roman" panose="02020603050405020304" pitchFamily="18" charset="0"/>
              </a:rPr>
              <a:t>klorofil</a:t>
            </a:r>
            <a:r>
              <a:rPr lang="tr-TR" sz="2400" dirty="0">
                <a:effectLst/>
                <a:latin typeface="Calibri" panose="020F0502020204030204" pitchFamily="34" charset="0"/>
                <a:ea typeface="Calibri" panose="020F0502020204030204" pitchFamily="34" charset="0"/>
                <a:cs typeface="Times New Roman" panose="02020603050405020304" pitchFamily="18" charset="0"/>
              </a:rPr>
              <a:t> kullanarak besin üretmesine fotosentez denir.”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b="1" dirty="0">
                <a:effectLst/>
                <a:latin typeface="Calibri" panose="020F0502020204030204" pitchFamily="34" charset="0"/>
                <a:ea typeface="Calibri" panose="020F0502020204030204" pitchFamily="34" charset="0"/>
                <a:cs typeface="Times New Roman" panose="02020603050405020304" pitchFamily="18" charset="0"/>
              </a:rPr>
              <a:t>Metindeki altı çizili sözcüklerden hangisi terim anlamlı </a:t>
            </a:r>
            <a:r>
              <a:rPr lang="tr-TR" sz="2400" b="1" u="sng" dirty="0">
                <a:effectLst/>
                <a:latin typeface="Calibri" panose="020F0502020204030204" pitchFamily="34" charset="0"/>
                <a:ea typeface="Calibri" panose="020F0502020204030204" pitchFamily="34" charset="0"/>
                <a:cs typeface="Times New Roman" panose="02020603050405020304" pitchFamily="18" charset="0"/>
              </a:rPr>
              <a:t>değildir</a:t>
            </a:r>
            <a:r>
              <a:rPr lang="tr-TR" sz="2400" b="1" dirty="0">
                <a:effectLst/>
                <a:latin typeface="Calibri" panose="020F0502020204030204" pitchFamily="34" charset="0"/>
                <a:ea typeface="Calibri" panose="020F0502020204030204" pitchFamily="34" charset="0"/>
                <a:cs typeface="Times New Roman" panose="02020603050405020304" pitchFamily="18" charset="0"/>
              </a:rPr>
              <a:t>?</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 bitki	</a:t>
            </a:r>
            <a:r>
              <a:rPr lang="tr-TR" sz="2400" dirty="0">
                <a:effectLst/>
                <a:latin typeface="Calibri" panose="020F0502020204030204" pitchFamily="34" charset="0"/>
                <a:ea typeface="Calibri" panose="020F0502020204030204" pitchFamily="34" charset="0"/>
                <a:cs typeface="Times New Roman" panose="02020603050405020304" pitchFamily="18" charset="0"/>
              </a:rPr>
              <a:t>				B) fotosentez</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C) karbondioksit			D) klorofil</a:t>
            </a:r>
          </a:p>
        </p:txBody>
      </p:sp>
      <p:pic>
        <p:nvPicPr>
          <p:cNvPr id="14" name="Grafik 13" descr="Denetim listesi sağdan sola">
            <a:extLst>
              <a:ext uri="{FF2B5EF4-FFF2-40B4-BE49-F238E27FC236}">
                <a16:creationId xmlns:a16="http://schemas.microsoft.com/office/drawing/2014/main" id="{1B17AA81-4348-45DD-AECC-78A05CBA13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4564" y="271670"/>
            <a:ext cx="914400" cy="914400"/>
          </a:xfrm>
          <a:prstGeom prst="rect">
            <a:avLst/>
          </a:prstGeom>
        </p:spPr>
      </p:pic>
      <p:grpSp>
        <p:nvGrpSpPr>
          <p:cNvPr id="16" name="Grup 15">
            <a:extLst>
              <a:ext uri="{FF2B5EF4-FFF2-40B4-BE49-F238E27FC236}">
                <a16:creationId xmlns:a16="http://schemas.microsoft.com/office/drawing/2014/main" id="{ADE51DA8-18C0-4CB0-BB0A-CA2B53C9CA07}"/>
              </a:ext>
            </a:extLst>
          </p:cNvPr>
          <p:cNvGrpSpPr/>
          <p:nvPr/>
        </p:nvGrpSpPr>
        <p:grpSpPr>
          <a:xfrm>
            <a:off x="11228831" y="6059557"/>
            <a:ext cx="893193" cy="682488"/>
            <a:chOff x="8939255" y="4509052"/>
            <a:chExt cx="893193" cy="682488"/>
          </a:xfrm>
        </p:grpSpPr>
        <p:pic>
          <p:nvPicPr>
            <p:cNvPr id="20" name="Grafik 19" descr="Parmak izi">
              <a:extLst>
                <a:ext uri="{FF2B5EF4-FFF2-40B4-BE49-F238E27FC236}">
                  <a16:creationId xmlns:a16="http://schemas.microsoft.com/office/drawing/2014/main" id="{91B77437-AE3A-406A-9EB0-2EF1222448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044608" y="4509052"/>
              <a:ext cx="682488" cy="682488"/>
            </a:xfrm>
            <a:prstGeom prst="rect">
              <a:avLst/>
            </a:prstGeom>
          </p:spPr>
        </p:pic>
        <p:sp>
          <p:nvSpPr>
            <p:cNvPr id="21" name="Dikdörtgen 20">
              <a:extLst>
                <a:ext uri="{FF2B5EF4-FFF2-40B4-BE49-F238E27FC236}">
                  <a16:creationId xmlns:a16="http://schemas.microsoft.com/office/drawing/2014/main" id="{F0D91D3A-2147-4189-BE46-D3D1EE61AE9D}"/>
                </a:ext>
              </a:extLst>
            </p:cNvPr>
            <p:cNvSpPr/>
            <p:nvPr/>
          </p:nvSpPr>
          <p:spPr>
            <a:xfrm>
              <a:off x="8939255" y="4727185"/>
              <a:ext cx="893193" cy="246221"/>
            </a:xfrm>
            <a:prstGeom prst="rect">
              <a:avLst/>
            </a:prstGeom>
            <a:noFill/>
          </p:spPr>
          <p:txBody>
            <a:bodyPr wrap="none" lIns="91440" tIns="45720" rIns="91440" bIns="45720">
              <a:spAutoFit/>
            </a:bodyPr>
            <a:lstStyle/>
            <a:p>
              <a:pPr algn="ctr"/>
              <a:r>
                <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A. </a:t>
              </a:r>
              <a:r>
                <a:rPr lang="tr-TR" sz="1000" b="1" cap="none" spc="0" dirty="0" err="1">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rPr>
                <a:t>Özaysın</a:t>
              </a:r>
              <a:endParaRPr lang="tr-TR" sz="10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Bookman Old Style" panose="02050604050505020204" pitchFamily="18" charset="0"/>
              </a:endParaRPr>
            </a:p>
          </p:txBody>
        </p:sp>
      </p:grpSp>
    </p:spTree>
    <p:extLst>
      <p:ext uri="{BB962C8B-B14F-4D97-AF65-F5344CB8AC3E}">
        <p14:creationId xmlns:p14="http://schemas.microsoft.com/office/powerpoint/2010/main" val="9855244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1654</Words>
  <Application>Microsoft Office PowerPoint</Application>
  <PresentationFormat>Geniş ekran</PresentationFormat>
  <Paragraphs>48</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Bookman Old Style</vt:lpstr>
      <vt:lpstr>Calibri</vt:lpstr>
      <vt:lpstr>Calibri Light</vt:lpstr>
      <vt:lpstr>Office Teması</vt:lpstr>
      <vt:lpstr>Sözcükte Anlam Karma- 2 11 Soru</vt:lpstr>
      <vt:lpstr>1.  1. Odaya yemek kokusu doldu.  2. Bu hafta sonu da sahiller dolmuş.  3. Görev sürem yıl sonunda doluyor.  4. Kulüp kontenjanı maalesef doldu. Numaralandırılmış cümlelerde “dolmak” sözcüğü kaç farklı anlamda kullanılmıştır? A) 4    B) 3 C) 2    D) 1</vt:lpstr>
      <vt:lpstr>1.  1. Odaya yemek kokusu doldu.  2. Bu hafta sonu da sahiller dolmuş.  3. Görev sürem yıl sonunda doluyor.  4. Kulüp kontenjanı maalesef doldu. Numaralandırılmış cümlelerde “dolmak” sözcüğü kaç farklı anlamda kullanılmıştır? A) 4    B) 3 C) 2    D) 1</vt:lpstr>
      <vt:lpstr>2. “Her sabah erkenden uçarak (1)zavallı kızın penceresine gidiyor, (2)acı gözyaşlarının (3)yasemin dalının üstüne (4)aktığını görüyormuş.” cümlesinde numaralandırılmış sözcüklerden hangisi mecaz anlamda kullanılmıştır? A) 1    B) 2 C) 3    D) 4</vt:lpstr>
      <vt:lpstr>2. “Her sabah erkenden uçarak (1)zavallı kızın penceresine gidiyor, (2)acı gözyaşlarının (3)yasemin dalının üstüne (4)aktığını görüyormuş.” cümlesinde numaralandırılmış sözcüklerden hangisi mecaz anlamda kullanılmıştır? A) 1    B) 2 C) 3    D) 4</vt:lpstr>
      <vt:lpstr>3. Aşağıdaki cümlelerde altı çizili sözcüklerden hangisi gerçek anlamda kullanılmıştır. A) Derin fikirlerini bizimle paylaşır mısın? B) Artık son derece ölçülü davranan bir çocuk oldu. C) Bu kadar çalışmadan sonra nasıl uyanık kalabilecek? D) O hep kara günlerimde yanımda oldu.</vt:lpstr>
      <vt:lpstr>3. Aşağıdaki cümlelerde altı çizili sözcüklerden hangisi gerçek anlamda kullanılmıştır. A) Derin fikirlerini bizimle paylaşır mısın? B) Artık son derece ölçülü davranan bir çocuk oldu. C) Bu kadar çalışmadan sonra nasıl uyanık kalabilecek? D) O hep kara günlerimde yanımda oldu.</vt:lpstr>
      <vt:lpstr>4. “Bitkiler ihtiyaç duydukları besinleri fotosentez olayıyla kendileri üretirler. Yani bitkilerin güneş ışığı, karbondioksit, su ve klorofil kullanarak besin üretmesine fotosentez denir.”  Metindeki altı çizili sözcüklerden hangisi terim anlamlı değildir? A) bitki     B) fotosentez C) karbondioksit   D) klorofil</vt:lpstr>
      <vt:lpstr>4. “Bitkiler ihtiyaç duydukları besinleri fotosentez olayıyla kendileri üretirler. Yani bitkilerin güneş ışığı, karbondioksit, su ve klorofil kullanarak besin üretmesine fotosentez denir.”  Metindeki altı çizili sözcüklerden hangisi terim anlamlı değildir? A) bitki     B) fotosentez C) karbondioksit   D) klorofil</vt:lpstr>
      <vt:lpstr>5.  1. Bu pantolon belimi çok sıktı.  2. Bu çocuğu çok sıkıyorlar.  3. Yangına su sıkmakta çok geç kaldılar. Aşağıdakilerden hangisi numaralandırılmış cümlelerdeki “sıkmak” sözcüğünün anlamlarından biri değildir? A) Basınçlı bir araçla fışkırtmak, püskürtmek. B) Bir şeyin suyunu basınçla çıkarıp akıtmak. C) Baskı altına almak, üzmek, bunaltmak, zorlamak. D) Dar gelmek.</vt:lpstr>
      <vt:lpstr>5.  1. Bu pantolon belimi çok sıktı.  2. Bu çocuğu çok sıkıyorlar.  3. Yangına su sıkmakta çok geç kaldılar. Aşağıdakilerden hangisi numaralandırılmış cümlelerdeki “sıkmak” sözcüğünün anlamlarından biri değildir? A) Basınçlı bir araçla fışkırtmak, püskürtmek. B) Bir şeyin suyunu basınçla çıkarıp akıtmak. C) Baskı altına almak, üzmek, bunaltmak, zorlamak. D) Dar gelmek.</vt:lpstr>
      <vt:lpstr>6. Aşağıdaki cümlelerin hangisinde “gelmek” sözcüğü “katılmak, eklenmek” anlamında kullanılmıştır? A) Türkçede ekler kelimelerin sonuna gelir. B) Çocuğun boyu omzuma kadar geliyor. C) Dün arkadaşlarım ziyarete geldiler. D) Ondan kimseye kötülük gelmez.</vt:lpstr>
      <vt:lpstr>6. Aşağıdaki cümlelerin hangisinde “gelmek” sözcüğü “katılmak, eklenmek” anlamında kullanılmıştır? A) Türkçede ekler kelimelerin sonuna gelir. B) Çocuğun boyu omzuma kadar geliyor. C) Dün arkadaşlarım ziyarete geldiler. D) Ondan kimseye kötülük gelmez.</vt:lpstr>
      <vt:lpstr>7. “Her geçen gün daha ağırbaşlı bir çocuk oluyor.” cümlesinde altı çizili sözcüğün yerine aşağıdaki hangisi getirilirse cümle olumsuz bir anlam kazanır? A) oturaklı   B) ölçülü C) olgun   D) hoppa</vt:lpstr>
      <vt:lpstr>7. “Her geçen gün daha ağırbaşlı bir çocuk oluyor.” cümlesinde altı çizili sözcüğün yerine aşağıdaki hangisi getirilirse cümle olumsuz bir anlam kazanır? A) oturaklı   B) ölçülü C) olgun   D) hoppa</vt:lpstr>
      <vt:lpstr>8.  1. Doktor stetoskop ile vücudunu dinledi.  2. Bu konuya farklı bir açıyla yaklaşmalısın.  3. İsim tamlamaları üçe ayrılır.  4. Öğretmen şarkının notlarını yazıyor. Numaralandırılmış cümlelerde kullanılan terim anlamlı sözcükler aşağıdaki alanlardan hangisine ait olamaz? A) Dilbilgisi   B) Tıp C) Matematik   D) Müzik</vt:lpstr>
      <vt:lpstr>8.  1. Doktor stetoskop ile vücudunu dinledi.  2. Bu konuya farklı bir açıyla yaklaşmalısın.  3. İsim tamlamaları üçe ayrılır.  4. Öğretmen şarkının notlarını yazıyor. Numaralandırılmış cümlelerde kullanılan terim anlamlı sözcükler aşağıdaki alanlardan hangisine ait olamaz? A) Dilbilgisi   B) Tıp C) Matematik   D) Müzik</vt:lpstr>
      <vt:lpstr>9.  1. Bu işin kokusu yakında çıkar bence.  2. İki noktadan tek doğru geçer.  3. Ağacın muhteşem kokusu bizi büyüledi.  4. Doğru bir haber veren gazete kalmadı. Numaralandırılmış cümlelerdeki altı çizili sözcüklerin anlam özellikleri aşağıdakilerden hangisinde sırasıyla verilmiştir? A) Gerçek - Mecaz - Terim - Mecaz B) Mecaz - Terim - Gerçek - Gerçek C) Gerçek - Gerçek - Mecaz - Terim D) Mecaz - Gerçek - Mecaz - Terim</vt:lpstr>
      <vt:lpstr>9.  1. Bu işin kokusu yakında çıkar bence.  2. İki noktadan tek doğru geçer.  3. Ağacın muhteşem kokusu bizi büyüledi.  4. Doğru bir haber veren gazete kalmadı. Numaralandırılmış cümlelerdeki altı çizili sözcüklerin anlam özellikleri aşağıdakilerden hangisinde sırasıyla verilmiştir? A) Gerçek - Mecaz - Terim - Mecaz B) Mecaz - Terim - Gerçek - Gerçek C) Gerçek - Gerçek - Mecaz - Terim D) Mecaz - Gerçek - Mecaz - Terim</vt:lpstr>
      <vt:lpstr>10. “Bu kötü günlerin bir gün geçeceğinden eminim.” cümlesindeki altı çizili sözcüğün eş anlamlısı aşağıdaki cümlelerin hangisinde kullanılmıştır? A) Teknemiz karaya yanaşmak üzereydi. B) Bu kara dönemleri hatırlamak istemiyorum. C) Kara kara düşünüp kendini bitirme. D) Kara atımı ahırdan alıp götürmüşler.</vt:lpstr>
      <vt:lpstr>10. “Bu kötü günlerin bir gün geçeceğinden eminim.” cümlesindeki altı çizili sözcüğün eş anlamlısı aşağıdaki cümlelerin hangisinde kullanılmıştır? A) Teknemiz karaya yanaşmak üzereydi. B) Bu kara dönemleri hatırlamak istemiyorum. C) Kara kara düşünüp kendini bitirme. D) Kara atımı ahırdan alıp götürmüşler.</vt:lpstr>
      <vt:lpstr>11. Aşağıda verilen cümlelerde kullanılan deyimlerin anlamları ile ilgili yapılan eşleştirmelerdeki yanlışlık aşağıdakilerden hangileri yer değiştirirse giderilir?  Cümleler    Deyim Anlamları Adamı durup dururken ekmeğinden ettiler.  1.İşinden çıkarmak veya atmak. Dükkânı soyup soğana çevirmişler.   2. İftihar etmek, övünç duymak. Kendine bir çekidüzen vermelisin.   3. Karışıklığı, dağınıklığı, başıbozukluğu gidermek. Senin başarılarınla göğsüm kabarıyor oğlum.  4. Her şeyini, varını yoğunu elinden almak. A) 1 ve 4    B) 2 ve 3 C) 1 ve 3    D) 2 ve 4 </vt:lpstr>
      <vt:lpstr>11. Aşağıda verilen cümlelerde kullanılan deyimlerin anlamları ile ilgili yapılan eşleştirmelerdeki yanlışlık aşağıdakilerden hangileri yer değiştirirse giderilir?  Cümleler    Deyim Anlamları Adamı durup dururken ekmeğinden ettiler.  1.İşinden çıkarmak veya atmak. Dükkânı soyup soğana çevirmişler.   2. İftihar etmek, övünç duymak. Kendine bir çekidüzen vermelisin.   3. Karışıklığı, dağınıklığı, başıbozukluğu gidermek. Senin başarılarınla göğsüm kabarıyor oğlum.  4. Her şeyini, varını yoğunu elinden almak. A) 1 ve 4    B) 2 ve 3 C) 1 ve 3    D) 2 ve 4 </vt:lpstr>
      <vt:lpstr>Hazırlayan: AHMET ÖZAYSIN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Aşağıdaki cümlelerde altı çizili sözcüklerden hangisi terim anlamıyla kullanılmıştır? A) Oyunun ikinci perdesine ancak yetişebildim. B) Bana oyun oynadığını düşünüyorum. C) Çocukların oyunu bitince çıkarız. D) Bilgisayar oyunları çok fazla vaktini alıyor. </dc:title>
  <dc:creator>HP</dc:creator>
  <cp:lastModifiedBy>HP</cp:lastModifiedBy>
  <cp:revision>48</cp:revision>
  <dcterms:created xsi:type="dcterms:W3CDTF">2021-02-17T12:59:31Z</dcterms:created>
  <dcterms:modified xsi:type="dcterms:W3CDTF">2021-02-17T18:10:05Z</dcterms:modified>
</cp:coreProperties>
</file>