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57"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289"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51EAAC-CD74-4B3F-83D8-79F3F83A421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E99C208-1601-47F2-9C00-8B6EF586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62BC22F-0F4A-4273-AD0F-82B0491BF5B6}"/>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E42E6556-FAAE-4200-9F7F-2E101D6EBB4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57F2EA3-7616-4506-94BF-C9108A6E659E}"/>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85551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441B17-EC8B-46E3-9797-38BA359C8A4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F106DE2-6806-461C-AB4F-59EA72C9987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F834727-3A6A-4AD4-BCC2-9888CE294E43}"/>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67043366-D58F-4618-A018-2A245E640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184D9A1-7CB4-411E-AADC-06AA6B510F3E}"/>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132142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F01D766-18FD-4B7A-AC45-6BD7BF336FF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2686AC9-79B1-4970-A185-D05F99B67A7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0B6F3CA-994E-43B1-94B5-57752697C2A4}"/>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690E6AEA-1812-4276-BCBF-0D81510EC69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A85960E-6EDC-4C2E-97B1-8A632FA444E6}"/>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60263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A6F874-50A4-4C09-9A54-850CEEDAA2B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2903258-B594-483A-A28C-D5E74158906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D898F37-8D18-401F-8042-2528649CE33B}"/>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4EDA450E-5B95-4DC9-90A3-819D943EBAF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071C054-DA67-49F6-A3C3-1E5168E2073A}"/>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37140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2E32C2-8E93-4B5D-B695-98E5AFADF29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EE63027-CD90-47AD-839D-3B890D6E7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67E0710-E045-42A9-BAA3-5B8671D4D919}"/>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A8237047-F385-4DDB-9554-1CCEDAFF28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59BFC94-CFBB-4111-AE3C-EB2B5BCFB820}"/>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80022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0BDD58-BFCB-4F9F-8608-AF19FEDB0B3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2D1EF92-EAE2-4E1F-AC8F-2481352B703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2EA55E8-9F67-4942-840F-14DF61E365E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42ACBD-1D91-42BD-9937-ACDC46BAA079}"/>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FCE741DF-9E8A-43CD-A8AF-4CDB801F65C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545D567-6084-42F0-946B-4D3835B82B01}"/>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37572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C8E51C-BF96-4628-A44E-E296E31AEBE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1BB4A08-673D-4711-8B30-1BD4E3D04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2574A89-B990-4D8B-B79D-04A34C35655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FE6782D-F009-446A-A568-A93FBD903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8142E0D-8471-4B90-9620-5C325E3FE2F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BB53688-7C25-4182-B95A-1D240223B1E7}"/>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8" name="Alt Bilgi Yer Tutucusu 7">
            <a:extLst>
              <a:ext uri="{FF2B5EF4-FFF2-40B4-BE49-F238E27FC236}">
                <a16:creationId xmlns:a16="http://schemas.microsoft.com/office/drawing/2014/main" id="{50985B66-BC9E-4F5F-9EF2-140438DDB5C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D6EC85E-48F2-40A9-93CC-C878D065C44D}"/>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55978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62501E-7D9A-4AE9-B62B-2A55BD985CD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7D1C198-7C9C-432D-BF3C-44D5C8A76547}"/>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4" name="Alt Bilgi Yer Tutucusu 3">
            <a:extLst>
              <a:ext uri="{FF2B5EF4-FFF2-40B4-BE49-F238E27FC236}">
                <a16:creationId xmlns:a16="http://schemas.microsoft.com/office/drawing/2014/main" id="{1972D79F-39E6-4CDB-980E-C5569248184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53951AC-AF55-40B1-B1F6-89F581CEE198}"/>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52559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F2FA17D-4297-4E00-AB68-AD76FC94BFAC}"/>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3" name="Alt Bilgi Yer Tutucusu 2">
            <a:extLst>
              <a:ext uri="{FF2B5EF4-FFF2-40B4-BE49-F238E27FC236}">
                <a16:creationId xmlns:a16="http://schemas.microsoft.com/office/drawing/2014/main" id="{239927F3-758D-4CA5-A8AB-6A2421308EE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E219901-B671-462E-8935-E8B3C4D00149}"/>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27482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C92D6D-8CEF-42C6-B776-B3D077E286E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659AF72-1343-4D82-9D8D-55F854DA4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6C853F-1207-4711-8758-B740A646D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95477CC-F092-4802-AAFA-9D5B5C79FDC5}"/>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028DC2A2-C9A0-48FC-A0F9-811AC8991EB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3035D4F-406C-4866-946D-209211995886}"/>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90367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202B60-6E09-416E-8DA8-C4B6B9E5C66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FF7C603-1EC6-458E-AD32-6D7C63BB8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2E6509F-2FA8-4056-870D-7F59ACEE0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5149E01-5D9C-43B5-9368-2FDD57C354F2}"/>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1F58E733-9F35-40B0-9AA6-6C4C599F2C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EAE168B-617A-4ED4-8CCD-A02ACD035A4B}"/>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179194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DE67E99-E452-452B-B2FB-0C7E57E83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CF443AC-6F4A-44DA-B40B-5AEC7D49DD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9633DB4-63F7-4FBF-95E9-E51E8A40EF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CE9BD93D-C1E2-47CE-9A0E-B2CD6BD5E5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E83747D-8C51-46BE-AABF-13D4F12B77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24638-72E7-4347-9597-28FCC7934490}" type="slidenum">
              <a:rPr lang="tr-TR" smtClean="0"/>
              <a:t>‹#›</a:t>
            </a:fld>
            <a:endParaRPr lang="tr-TR"/>
          </a:p>
        </p:txBody>
      </p:sp>
    </p:spTree>
    <p:extLst>
      <p:ext uri="{BB962C8B-B14F-4D97-AF65-F5344CB8AC3E}">
        <p14:creationId xmlns:p14="http://schemas.microsoft.com/office/powerpoint/2010/main" val="2973612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nSpc>
                <a:spcPct val="107000"/>
              </a:lnSpc>
              <a:spcAft>
                <a:spcPts val="800"/>
              </a:spcAft>
            </a:pPr>
            <a:r>
              <a:rPr lang="tr-TR" b="1" dirty="0">
                <a:effectLst/>
                <a:latin typeface="Calibri" panose="020F0502020204030204" pitchFamily="34" charset="0"/>
                <a:ea typeface="Calibri" panose="020F0502020204030204" pitchFamily="34" charset="0"/>
                <a:cs typeface="Times New Roman" panose="02020603050405020304" pitchFamily="18" charset="0"/>
              </a:rPr>
              <a:t>Sözcükte Anlam</a:t>
            </a:r>
            <a:br>
              <a:rPr lang="tr-TR" b="1" dirty="0">
                <a:effectLst/>
                <a:latin typeface="Calibri" panose="020F0502020204030204" pitchFamily="34" charset="0"/>
                <a:ea typeface="Calibri" panose="020F0502020204030204" pitchFamily="34" charset="0"/>
                <a:cs typeface="Times New Roman" panose="02020603050405020304" pitchFamily="18" charset="0"/>
              </a:rPr>
            </a:br>
            <a:r>
              <a:rPr lang="tr-TR" b="1" dirty="0">
                <a:effectLst/>
                <a:latin typeface="Calibri" panose="020F0502020204030204" pitchFamily="34" charset="0"/>
                <a:ea typeface="Calibri" panose="020F0502020204030204" pitchFamily="34" charset="0"/>
                <a:cs typeface="Times New Roman" panose="02020603050405020304" pitchFamily="18" charset="0"/>
              </a:rPr>
              <a:t>Deyimler - </a:t>
            </a:r>
            <a:r>
              <a:rPr lang="tr-TR" b="1">
                <a:effectLst/>
                <a:latin typeface="Calibri" panose="020F0502020204030204" pitchFamily="34" charset="0"/>
                <a:ea typeface="Calibri" panose="020F0502020204030204" pitchFamily="34" charset="0"/>
                <a:cs typeface="Times New Roman" panose="02020603050405020304" pitchFamily="18" charset="0"/>
              </a:rPr>
              <a:t>Söz Grupları - 2</a:t>
            </a:r>
            <a:br>
              <a:rPr lang="tr-TR" b="1">
                <a:effectLst/>
                <a:latin typeface="Calibri" panose="020F0502020204030204" pitchFamily="34" charset="0"/>
                <a:ea typeface="Calibri" panose="020F0502020204030204" pitchFamily="34" charset="0"/>
                <a:cs typeface="Times New Roman" panose="02020603050405020304" pitchFamily="18" charset="0"/>
              </a:rPr>
            </a:br>
            <a:r>
              <a:rPr lang="tr-TR" b="1">
                <a:effectLst/>
                <a:latin typeface="Calibri" panose="020F0502020204030204" pitchFamily="34" charset="0"/>
                <a:ea typeface="Calibri" panose="020F0502020204030204" pitchFamily="34" charset="0"/>
                <a:cs typeface="Times New Roman" panose="02020603050405020304" pitchFamily="18" charset="0"/>
              </a:rPr>
              <a:t>15 </a:t>
            </a:r>
            <a:r>
              <a:rPr lang="tr-TR" b="1" dirty="0">
                <a:effectLst/>
                <a:latin typeface="Calibri" panose="020F0502020204030204" pitchFamily="34" charset="0"/>
                <a:ea typeface="Calibri" panose="020F0502020204030204" pitchFamily="34" charset="0"/>
                <a:cs typeface="Times New Roman" panose="02020603050405020304" pitchFamily="18" charset="0"/>
              </a:rPr>
              <a:t>Soru</a:t>
            </a:r>
            <a:endParaRPr lang="tr-TR" dirty="0">
              <a:solidFill>
                <a:schemeClr val="tx2"/>
              </a:solidFill>
            </a:endParaRPr>
          </a:p>
        </p:txBody>
      </p:sp>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160491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5.</a:t>
            </a:r>
            <a:r>
              <a:rPr lang="tr-TR" sz="2400" dirty="0">
                <a:effectLst/>
                <a:latin typeface="Calibri" panose="020F0502020204030204" pitchFamily="34" charset="0"/>
                <a:ea typeface="Calibri" panose="020F0502020204030204" pitchFamily="34" charset="0"/>
                <a:cs typeface="Times New Roman" panose="02020603050405020304" pitchFamily="18" charset="0"/>
              </a:rPr>
              <a:t> 	* yüreği kan ağlamak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ok yaydan çıkmak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burnundan solumak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kulağına küpe olmak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Aşağıdakilerden hangisi bu deyimlerden birinin anlamı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değildir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Çok öfkelenmek.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Geri dönüşü olmayan bir iş yapmak.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Çok acı ve üzüntü içinde olmak.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Bir şeyi hiç unutmamak</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268502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5.</a:t>
            </a:r>
            <a:r>
              <a:rPr lang="tr-TR" sz="2400" dirty="0">
                <a:effectLst/>
                <a:latin typeface="Calibri" panose="020F0502020204030204" pitchFamily="34" charset="0"/>
                <a:ea typeface="Calibri" panose="020F0502020204030204" pitchFamily="34" charset="0"/>
                <a:cs typeface="Times New Roman" panose="02020603050405020304" pitchFamily="18" charset="0"/>
              </a:rPr>
              <a:t> 	* yüreği kan ağlamak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ok yaydan çıkmak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burnundan solumak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kulağına küpe olmak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Aşağıdakilerden hangisi bu deyimlerden birinin anlamı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değildir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Çok öfkelenmek.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Geri dönüşü olmayan bir iş yapmak.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Çok acı ve üzüntü içinde olmak.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Bir şeyi hiç unutmamak</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030854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6. </a:t>
            </a:r>
            <a:r>
              <a:rPr lang="tr-TR" sz="2400" dirty="0">
                <a:effectLst/>
                <a:latin typeface="Calibri" panose="020F0502020204030204" pitchFamily="34" charset="0"/>
                <a:ea typeface="Calibri" panose="020F0502020204030204" pitchFamily="34" charset="0"/>
                <a:cs typeface="Times New Roman" panose="02020603050405020304" pitchFamily="18" charset="0"/>
              </a:rPr>
              <a:t>“……… kırgınlıktan, üzüntüden ya da herhangi bir sebepten ötürü söz söyleyecek durumda olmamak anlamına gelir.”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boş bırakılan yere aşağıdaki deyimlerden hangisi getirilmelidir?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Ağzının içine bakmak.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Ağzını bıçak açmamak.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Ağzının payını vermek.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Ağzından çıkanı kulağı işitmemek</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96847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6. </a:t>
            </a:r>
            <a:r>
              <a:rPr lang="tr-TR" sz="2400" dirty="0">
                <a:effectLst/>
                <a:latin typeface="Calibri" panose="020F0502020204030204" pitchFamily="34" charset="0"/>
                <a:ea typeface="Calibri" panose="020F0502020204030204" pitchFamily="34" charset="0"/>
                <a:cs typeface="Times New Roman" panose="02020603050405020304" pitchFamily="18" charset="0"/>
              </a:rPr>
              <a:t>“……… kırgınlıktan, üzüntüden ya da herhangi bir sebepten ötürü söz söyleyecek durumda olmamak anlamına gelir.”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boş bırakılan yere aşağıdaki deyimlerden hangisi getirilmelidir?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Ağzının içine bakmak.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Ağzını bıçak açmamak.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Ağzının payını vermek.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Ağzından çıkanı kulağı işitmemek</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94180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7.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“Bir durum karşısında nasıl davranacağı, ne tavır takınacağı belli olmamak”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anlamına gelen bir deyim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O adam hiç de sağlam ayakkabı değil.</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Sık boğaz etmeyin artık, anlatacağım her şeyi.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Dikkat et, onun sağı solu belli olmaz.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Öfkeden saçını başını yolmaya başladı.</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977059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7.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“Bir durum karşısında nasıl davranacağı, ne tavır takınacağı belli olmamak”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anlamına gelen bir deyim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O adam hiç de sağlam ayakkabı değil.</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Sık boğaz etmeyin artık, anlatacağım her şeyi.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Dikkat et, onun sağı solu belli olmaz.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Öfkeden saçını başını yolmaya başladı.</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585321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8. </a:t>
            </a:r>
            <a:r>
              <a:rPr lang="tr-TR" sz="2400" dirty="0">
                <a:effectLst/>
                <a:latin typeface="Calibri" panose="020F0502020204030204" pitchFamily="34" charset="0"/>
                <a:ea typeface="Calibri" panose="020F0502020204030204" pitchFamily="34" charset="0"/>
                <a:cs typeface="Times New Roman" panose="02020603050405020304" pitchFamily="18" charset="0"/>
              </a:rPr>
              <a:t>“Kitaplarına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yüreğinden bir şeyler katamayan</a:t>
            </a:r>
            <a:r>
              <a:rPr lang="tr-TR" sz="2400" dirty="0">
                <a:effectLst/>
                <a:latin typeface="Calibri" panose="020F0502020204030204" pitchFamily="34" charset="0"/>
                <a:ea typeface="Calibri" panose="020F0502020204030204" pitchFamily="34" charset="0"/>
                <a:cs typeface="Times New Roman" panose="02020603050405020304" pitchFamily="18" charset="0"/>
              </a:rPr>
              <a:t> yazarlar ne yapsa da geniş kitlelere ulaşamazlar.”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altı çizili ifade ile anlatılmak istenen nedir?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Gençleri göz ardı etmek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Hislerini eserine yansıtmamak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Toplumdan uzak kalmak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Çağın koşullarından uzak kalmak</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786595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8. </a:t>
            </a:r>
            <a:r>
              <a:rPr lang="tr-TR" sz="2400" dirty="0">
                <a:effectLst/>
                <a:latin typeface="Calibri" panose="020F0502020204030204" pitchFamily="34" charset="0"/>
                <a:ea typeface="Calibri" panose="020F0502020204030204" pitchFamily="34" charset="0"/>
                <a:cs typeface="Times New Roman" panose="02020603050405020304" pitchFamily="18" charset="0"/>
              </a:rPr>
              <a:t>“Kitaplarına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yüreğinden bir şeyler katamayan</a:t>
            </a:r>
            <a:r>
              <a:rPr lang="tr-TR" sz="2400" dirty="0">
                <a:effectLst/>
                <a:latin typeface="Calibri" panose="020F0502020204030204" pitchFamily="34" charset="0"/>
                <a:ea typeface="Calibri" panose="020F0502020204030204" pitchFamily="34" charset="0"/>
                <a:cs typeface="Times New Roman" panose="02020603050405020304" pitchFamily="18" charset="0"/>
              </a:rPr>
              <a:t> yazarlar ne yapsa da geniş kitlelere ulaşamazlar.”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altı çizili ifade ile anlatılmak istenen nedir?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Gençleri göz ardı etmek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Hislerini eserine yansıtmamak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Toplumdan uzak kalmak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Çağın koşullarından uzak kalmak</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892399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9. </a:t>
            </a:r>
            <a:r>
              <a:rPr lang="tr-TR" sz="2400" dirty="0">
                <a:effectLst/>
                <a:latin typeface="Calibri" panose="020F0502020204030204" pitchFamily="34" charset="0"/>
                <a:ea typeface="Calibri" panose="020F0502020204030204" pitchFamily="34" charset="0"/>
                <a:cs typeface="Times New Roman" panose="02020603050405020304" pitchFamily="18" charset="0"/>
              </a:rPr>
              <a:t>“Aziz Sancar’ın Mardin’ den üniversite okumak için İstanbul’a gidişi hayatındaki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kilometre taşlarından</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biridir.”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altı çizili ifadenin cümleye kattığı anlam aşağıdaki cümlelerin hangisinde vardır?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Mikroskopun bulunması tıp bilimi için bir dönüm noktası olmuştur.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Teleskop sayesinde gökyüzü daha detaylı incelenebilir hale geldi.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Televizyonun icadı radyoya duyulan ilgiyi büyük ölçüde düşürmüştür.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İnternet dünyanın her köşesinden birçok insanın iletişim kurmasını sağlar.</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054643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9. </a:t>
            </a:r>
            <a:r>
              <a:rPr lang="tr-TR" sz="2400" dirty="0">
                <a:effectLst/>
                <a:latin typeface="Calibri" panose="020F0502020204030204" pitchFamily="34" charset="0"/>
                <a:ea typeface="Calibri" panose="020F0502020204030204" pitchFamily="34" charset="0"/>
                <a:cs typeface="Times New Roman" panose="02020603050405020304" pitchFamily="18" charset="0"/>
              </a:rPr>
              <a:t>“Aziz Sancar’ın Mardin’ den üniversite okumak için İstanbul’a gidişi hayatındaki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kilometre taşlarından</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biridir.”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altı çizili ifadenin cümleye kattığı anlam aşağıdaki cümlelerin hangisinde vardır?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Mikroskopun bulunması tıp bilimi için bir dönüm noktası olmuştur.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Teleskop sayesinde gökyüzü daha detaylı incelenebilir hale geldi.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Televizyonun icadı radyoya duyulan ilgiyi büyük ölçüde düşürmüştür.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İnternet dünyanın her köşesinden birçok insanın iletişim kurmasını sağlar.</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26052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 </a:t>
            </a:r>
            <a:r>
              <a:rPr lang="tr-TR" sz="2400" dirty="0">
                <a:effectLst/>
                <a:latin typeface="Calibri" panose="020F0502020204030204" pitchFamily="34" charset="0"/>
                <a:ea typeface="Calibri" panose="020F0502020204030204" pitchFamily="34" charset="0"/>
                <a:cs typeface="Times New Roman" panose="02020603050405020304" pitchFamily="18" charset="0"/>
              </a:rPr>
              <a:t>“Saatlerce olta başında bekledim,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gelgelelim</a:t>
            </a:r>
            <a:r>
              <a:rPr lang="tr-TR" sz="2400" dirty="0">
                <a:effectLst/>
                <a:latin typeface="Calibri" panose="020F0502020204030204" pitchFamily="34" charset="0"/>
                <a:ea typeface="Calibri" panose="020F0502020204030204" pitchFamily="34" charset="0"/>
                <a:cs typeface="Times New Roman" panose="02020603050405020304" pitchFamily="18" charset="0"/>
              </a:rPr>
              <a:t> ki bir balık bile tutamadım.”</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altı çizili ifadenin cümleye kattığı anlam aşağıdaki cümlelerin hangisinde vardır?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Şiddetli yağmurun yolu berbat hale getirmesine rağmen yola devam ettik.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Gece gündüz sınavlara çalıştım ne var ki birini bile geçemedim.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Sana matematik sınavında yardım ederim ancak bir şartım var.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Bu şekilde başarılı olamazsın çünkü nasıl ders çalışılır bilmiyorsun.</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871550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latin typeface="Calibri" panose="020F0502020204030204" pitchFamily="34" charset="0"/>
                <a:ea typeface="Calibri" panose="020F0502020204030204" pitchFamily="34" charset="0"/>
                <a:cs typeface="Times New Roman" panose="02020603050405020304" pitchFamily="18" charset="0"/>
              </a:rPr>
              <a:t>10</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Verilen deyimler ve anlamlarının doğru eşleşmesi için aşağıdakilerden hangilerinin yer değiştirmesi gerekir?</a:t>
            </a:r>
            <a:br>
              <a:rPr lang="tr-TR" sz="2400" b="1" dirty="0">
                <a:effectLst/>
                <a:latin typeface="Calibri" panose="020F0502020204030204" pitchFamily="34" charset="0"/>
                <a:ea typeface="Calibri" panose="020F0502020204030204" pitchFamily="34" charset="0"/>
                <a:cs typeface="Times New Roman" panose="02020603050405020304" pitchFamily="18" charset="0"/>
              </a:rPr>
            </a:br>
            <a:r>
              <a:rPr lang="tr-TR" sz="2000" u="sng" dirty="0">
                <a:effectLst/>
                <a:latin typeface="Calibri" panose="020F0502020204030204" pitchFamily="34" charset="0"/>
                <a:ea typeface="Calibri" panose="020F0502020204030204" pitchFamily="34" charset="0"/>
                <a:cs typeface="Times New Roman" panose="02020603050405020304" pitchFamily="18" charset="0"/>
              </a:rPr>
              <a:t>Deyim</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u="sng" dirty="0">
                <a:effectLst/>
                <a:latin typeface="Calibri" panose="020F0502020204030204" pitchFamily="34" charset="0"/>
                <a:ea typeface="Calibri" panose="020F0502020204030204" pitchFamily="34" charset="0"/>
                <a:cs typeface="Times New Roman" panose="02020603050405020304" pitchFamily="18" charset="0"/>
              </a:rPr>
              <a:t>Anlamı</a:t>
            </a:r>
            <a:br>
              <a:rPr lang="tr-TR" sz="2000" b="1" dirty="0">
                <a:effectLst/>
                <a:latin typeface="Calibri" panose="020F0502020204030204" pitchFamily="34" charset="0"/>
                <a:ea typeface="Calibri" panose="020F0502020204030204" pitchFamily="34" charset="0"/>
                <a:cs typeface="Times New Roman" panose="02020603050405020304" pitchFamily="18" charset="0"/>
              </a:rPr>
            </a:br>
            <a:r>
              <a:rPr lang="tr-TR" sz="2000" dirty="0">
                <a:effectLst/>
                <a:latin typeface="Calibri" panose="020F0502020204030204" pitchFamily="34" charset="0"/>
                <a:ea typeface="Calibri" panose="020F0502020204030204" pitchFamily="34" charset="0"/>
                <a:cs typeface="Times New Roman" panose="02020603050405020304" pitchFamily="18" charset="0"/>
              </a:rPr>
              <a:t>1.Açmaza düşmek		Sağlığı, sıhhati yerinde olmak, rahat yaşıyor olmak.</a:t>
            </a:r>
            <a:br>
              <a:rPr lang="tr-TR" sz="2000" dirty="0">
                <a:effectLst/>
                <a:latin typeface="Calibri" panose="020F0502020204030204" pitchFamily="34" charset="0"/>
                <a:ea typeface="Calibri" panose="020F0502020204030204" pitchFamily="34" charset="0"/>
                <a:cs typeface="Times New Roman" panose="02020603050405020304" pitchFamily="18" charset="0"/>
              </a:rPr>
            </a:br>
            <a:r>
              <a:rPr lang="tr-TR" sz="2000" dirty="0">
                <a:effectLst/>
                <a:latin typeface="Calibri" panose="020F0502020204030204" pitchFamily="34" charset="0"/>
                <a:ea typeface="Calibri" panose="020F0502020204030204" pitchFamily="34" charset="0"/>
                <a:cs typeface="Times New Roman" panose="02020603050405020304" pitchFamily="18" charset="0"/>
              </a:rPr>
              <a:t>2.Ağız değiştirmek		Daha önce söylediğinin tersini söylemeye başlamak.</a:t>
            </a:r>
            <a:br>
              <a:rPr lang="tr-TR" sz="2000" dirty="0">
                <a:effectLst/>
                <a:latin typeface="Calibri" panose="020F0502020204030204" pitchFamily="34" charset="0"/>
                <a:ea typeface="Calibri" panose="020F0502020204030204" pitchFamily="34" charset="0"/>
                <a:cs typeface="Times New Roman" panose="02020603050405020304" pitchFamily="18" charset="0"/>
              </a:rPr>
            </a:br>
            <a:r>
              <a:rPr lang="tr-TR" sz="2000" dirty="0">
                <a:effectLst/>
                <a:latin typeface="Calibri" panose="020F0502020204030204" pitchFamily="34" charset="0"/>
                <a:ea typeface="Calibri" panose="020F0502020204030204" pitchFamily="34" charset="0"/>
                <a:cs typeface="Times New Roman" panose="02020603050405020304" pitchFamily="18" charset="0"/>
              </a:rPr>
              <a:t>3.Ağzından düşürmemek</a:t>
            </a:r>
            <a:r>
              <a:rPr lang="tr-TR" sz="2000" dirty="0">
                <a:latin typeface="Calibri" panose="020F0502020204030204" pitchFamily="34" charset="0"/>
                <a:ea typeface="Calibri" panose="020F0502020204030204" pitchFamily="34" charset="0"/>
                <a:cs typeface="Times New Roman" panose="02020603050405020304" pitchFamily="18" charset="0"/>
              </a:rPr>
              <a:t>		</a:t>
            </a:r>
            <a:r>
              <a:rPr lang="tr-TR" sz="2000" dirty="0">
                <a:effectLst/>
                <a:latin typeface="Calibri" panose="020F0502020204030204" pitchFamily="34" charset="0"/>
                <a:ea typeface="Calibri" panose="020F0502020204030204" pitchFamily="34" charset="0"/>
                <a:cs typeface="Times New Roman" panose="02020603050405020304" pitchFamily="18" charset="0"/>
              </a:rPr>
              <a:t>Bir kimseden veya bir şeyden her zaman söz etmek.</a:t>
            </a:r>
            <a:br>
              <a:rPr lang="tr-TR" sz="2000" dirty="0">
                <a:effectLst/>
                <a:latin typeface="Calibri" panose="020F0502020204030204" pitchFamily="34" charset="0"/>
                <a:ea typeface="Calibri" panose="020F0502020204030204" pitchFamily="34" charset="0"/>
                <a:cs typeface="Times New Roman" panose="02020603050405020304" pitchFamily="18" charset="0"/>
              </a:rPr>
            </a:br>
            <a:r>
              <a:rPr lang="tr-TR" sz="2000" dirty="0">
                <a:effectLst/>
                <a:latin typeface="Calibri" panose="020F0502020204030204" pitchFamily="34" charset="0"/>
                <a:ea typeface="Calibri" panose="020F0502020204030204" pitchFamily="34" charset="0"/>
                <a:cs typeface="Times New Roman" panose="02020603050405020304" pitchFamily="18" charset="0"/>
              </a:rPr>
              <a:t>4.Afiyette olmak			İçinden çıkılması oldukça güç bir durumda kalmak.</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1 ve 2			B) 1 ve 3</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2 ve 4			D) 1 ve 4</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102816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latin typeface="Calibri" panose="020F0502020204030204" pitchFamily="34" charset="0"/>
                <a:ea typeface="Calibri" panose="020F0502020204030204" pitchFamily="34" charset="0"/>
                <a:cs typeface="Times New Roman" panose="02020603050405020304" pitchFamily="18" charset="0"/>
              </a:rPr>
              <a:t>10</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Verilen deyimler ve anlamlarının doğru eşleşmesi için aşağıdakilerden hangilerinin yer değiştirmesi gerekir?</a:t>
            </a:r>
            <a:br>
              <a:rPr lang="tr-TR" sz="2400" b="1" dirty="0">
                <a:effectLst/>
                <a:latin typeface="Calibri" panose="020F0502020204030204" pitchFamily="34" charset="0"/>
                <a:ea typeface="Calibri" panose="020F0502020204030204" pitchFamily="34" charset="0"/>
                <a:cs typeface="Times New Roman" panose="02020603050405020304" pitchFamily="18" charset="0"/>
              </a:rPr>
            </a:br>
            <a:r>
              <a:rPr lang="tr-TR" sz="2000" u="sng" dirty="0">
                <a:effectLst/>
                <a:latin typeface="Calibri" panose="020F0502020204030204" pitchFamily="34" charset="0"/>
                <a:ea typeface="Calibri" panose="020F0502020204030204" pitchFamily="34" charset="0"/>
                <a:cs typeface="Times New Roman" panose="02020603050405020304" pitchFamily="18" charset="0"/>
              </a:rPr>
              <a:t>Deyim</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r>
              <a:rPr lang="tr-TR" sz="2000" u="sng" dirty="0">
                <a:effectLst/>
                <a:latin typeface="Calibri" panose="020F0502020204030204" pitchFamily="34" charset="0"/>
                <a:ea typeface="Calibri" panose="020F0502020204030204" pitchFamily="34" charset="0"/>
                <a:cs typeface="Times New Roman" panose="02020603050405020304" pitchFamily="18" charset="0"/>
              </a:rPr>
              <a:t>Anlamı</a:t>
            </a:r>
            <a:br>
              <a:rPr lang="tr-TR" sz="2000" b="1" dirty="0">
                <a:effectLst/>
                <a:latin typeface="Calibri" panose="020F0502020204030204" pitchFamily="34" charset="0"/>
                <a:ea typeface="Calibri" panose="020F0502020204030204" pitchFamily="34" charset="0"/>
                <a:cs typeface="Times New Roman" panose="02020603050405020304" pitchFamily="18" charset="0"/>
              </a:rPr>
            </a:br>
            <a:r>
              <a:rPr lang="tr-TR" sz="2000" dirty="0">
                <a:effectLst/>
                <a:latin typeface="Calibri" panose="020F0502020204030204" pitchFamily="34" charset="0"/>
                <a:ea typeface="Calibri" panose="020F0502020204030204" pitchFamily="34" charset="0"/>
                <a:cs typeface="Times New Roman" panose="02020603050405020304" pitchFamily="18" charset="0"/>
              </a:rPr>
              <a:t>1.Açmaza düşmek		Sağlığı, sıhhati yerinde olmak, rahat yaşıyor olmak.</a:t>
            </a:r>
            <a:br>
              <a:rPr lang="tr-TR" sz="2000" dirty="0">
                <a:effectLst/>
                <a:latin typeface="Calibri" panose="020F0502020204030204" pitchFamily="34" charset="0"/>
                <a:ea typeface="Calibri" panose="020F0502020204030204" pitchFamily="34" charset="0"/>
                <a:cs typeface="Times New Roman" panose="02020603050405020304" pitchFamily="18" charset="0"/>
              </a:rPr>
            </a:br>
            <a:r>
              <a:rPr lang="tr-TR" sz="2000" dirty="0">
                <a:effectLst/>
                <a:latin typeface="Calibri" panose="020F0502020204030204" pitchFamily="34" charset="0"/>
                <a:ea typeface="Calibri" panose="020F0502020204030204" pitchFamily="34" charset="0"/>
                <a:cs typeface="Times New Roman" panose="02020603050405020304" pitchFamily="18" charset="0"/>
              </a:rPr>
              <a:t>2.Ağız değiştirmek		Daha önce söylediğinin tersini söylemeye başlamak.</a:t>
            </a:r>
            <a:br>
              <a:rPr lang="tr-TR" sz="2000" dirty="0">
                <a:effectLst/>
                <a:latin typeface="Calibri" panose="020F0502020204030204" pitchFamily="34" charset="0"/>
                <a:ea typeface="Calibri" panose="020F0502020204030204" pitchFamily="34" charset="0"/>
                <a:cs typeface="Times New Roman" panose="02020603050405020304" pitchFamily="18" charset="0"/>
              </a:rPr>
            </a:br>
            <a:r>
              <a:rPr lang="tr-TR" sz="2000" dirty="0">
                <a:effectLst/>
                <a:latin typeface="Calibri" panose="020F0502020204030204" pitchFamily="34" charset="0"/>
                <a:ea typeface="Calibri" panose="020F0502020204030204" pitchFamily="34" charset="0"/>
                <a:cs typeface="Times New Roman" panose="02020603050405020304" pitchFamily="18" charset="0"/>
              </a:rPr>
              <a:t>3.Ağzından düşürmemek</a:t>
            </a:r>
            <a:r>
              <a:rPr lang="tr-TR" sz="2000" dirty="0">
                <a:latin typeface="Calibri" panose="020F0502020204030204" pitchFamily="34" charset="0"/>
                <a:ea typeface="Calibri" panose="020F0502020204030204" pitchFamily="34" charset="0"/>
                <a:cs typeface="Times New Roman" panose="02020603050405020304" pitchFamily="18" charset="0"/>
              </a:rPr>
              <a:t>		</a:t>
            </a:r>
            <a:r>
              <a:rPr lang="tr-TR" sz="2000" dirty="0">
                <a:effectLst/>
                <a:latin typeface="Calibri" panose="020F0502020204030204" pitchFamily="34" charset="0"/>
                <a:ea typeface="Calibri" panose="020F0502020204030204" pitchFamily="34" charset="0"/>
                <a:cs typeface="Times New Roman" panose="02020603050405020304" pitchFamily="18" charset="0"/>
              </a:rPr>
              <a:t>Bir kimseden veya bir şeyden her zaman söz etmek.</a:t>
            </a:r>
            <a:br>
              <a:rPr lang="tr-TR" sz="2000" dirty="0">
                <a:effectLst/>
                <a:latin typeface="Calibri" panose="020F0502020204030204" pitchFamily="34" charset="0"/>
                <a:ea typeface="Calibri" panose="020F0502020204030204" pitchFamily="34" charset="0"/>
                <a:cs typeface="Times New Roman" panose="02020603050405020304" pitchFamily="18" charset="0"/>
              </a:rPr>
            </a:br>
            <a:r>
              <a:rPr lang="tr-TR" sz="2000" dirty="0">
                <a:effectLst/>
                <a:latin typeface="Calibri" panose="020F0502020204030204" pitchFamily="34" charset="0"/>
                <a:ea typeface="Calibri" panose="020F0502020204030204" pitchFamily="34" charset="0"/>
                <a:cs typeface="Times New Roman" panose="02020603050405020304" pitchFamily="18" charset="0"/>
              </a:rPr>
              <a:t>4.Afiyette olmak			İçinden çıkılması oldukça güç bir durumda kalmak.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1 ve 2			B) 1 ve 3</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2 ve 4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1 ve 4</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776253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11. Aşağıdaki cümlelerin hangisinde bir deyim açıklamasıyla birlikte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verilmemiştir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Bu kadar çenesi düşük biri olduğunu önceleri bilmezdim.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Her gün çocukları için çalışıp çabalıyor, saçını süpürge ediyordu.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Sınava geç kalınca telaştan ne yapacağını şaşırdı, eli ayağına dolaştı.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Yardım etmemek için türlü bahaneler uyduruyor, ipe un seriyordu.</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923545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11. Aşağıdaki cümlelerin hangisinde bir deyim açıklamasıyla birlikte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verilmemiştir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Bu kadar çenesi düşük biri olduğunu önceleri bilmezdim.</a:t>
            </a:r>
            <a:b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Her gün çocukları için çalışıp çabalıyor, saçını süpürge ediyordu.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Sınava geç kalınca telaştan ne yapacağını şaşırdı, eli ayağına dolaştı.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Yardım etmemek için türlü bahaneler uyduruyor, ipe un seriyordu.</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894479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12.</a:t>
            </a:r>
            <a:r>
              <a:rPr lang="tr-TR" sz="2400" dirty="0">
                <a:effectLst/>
                <a:latin typeface="Calibri" panose="020F0502020204030204" pitchFamily="34" charset="0"/>
                <a:ea typeface="Calibri" panose="020F0502020204030204" pitchFamily="34" charset="0"/>
                <a:cs typeface="Times New Roman" panose="02020603050405020304" pitchFamily="18" charset="0"/>
              </a:rPr>
              <a:t> “(1) Çok öfkeli olmak anlamında ‘küplere binmek’, (2) çok özlemek anlamında ‘burnunda tütmek’, (3) çok korkmak anlamında ‘ağzı bir karış açık kalmak’, (4) çok mutlu olmak anlamında ‘ayakları yerden kesilmek’ deyimi kullanılır.”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Yukarıdaki cümlede verilen deyim açıklamalarından hangisi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yanlıştır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4			B) 3</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2			D) 1</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287229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12.</a:t>
            </a:r>
            <a:r>
              <a:rPr lang="tr-TR" sz="2400" dirty="0">
                <a:effectLst/>
                <a:latin typeface="Calibri" panose="020F0502020204030204" pitchFamily="34" charset="0"/>
                <a:ea typeface="Calibri" panose="020F0502020204030204" pitchFamily="34" charset="0"/>
                <a:cs typeface="Times New Roman" panose="02020603050405020304" pitchFamily="18" charset="0"/>
              </a:rPr>
              <a:t> “(1) Çok öfkeli olmak anlamında ‘küplere binmek’, (2) çok özlemek anlamında ‘burnunda tütmek’, (3) çok korkmak anlamında ‘ağzı bir karış açık kalmak’, (4) çok mutlu olmak anlamında ‘ayakları yerden kesilmek’ deyimi kullanılır.”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Yukarıdaki cümlede verilen deyim açıklamalarından hangisi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yanlıştır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4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3</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2			D) 1</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24868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13.</a:t>
            </a:r>
            <a:r>
              <a:rPr lang="tr-TR" sz="2400" dirty="0">
                <a:effectLst/>
                <a:latin typeface="Calibri" panose="020F0502020204030204" pitchFamily="34" charset="0"/>
                <a:ea typeface="Calibri" panose="020F0502020204030204" pitchFamily="34" charset="0"/>
                <a:cs typeface="Times New Roman" panose="02020603050405020304" pitchFamily="18" charset="0"/>
              </a:rPr>
              <a:t> “Akşama doğru yola koyulduk. Arabada babamın hiç sesi soluğu çıkmıyordu. Birkaç defa neyi olduğunu öğrenmek için ağzını yoklasam da sonuç alamadım. Sağ salim eve varalım, nasıl olsa ağzından bir şekilde laf alırım diye düşündüm.”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Bu metinde kaç tane deyim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2			B) 3</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4			D) 5</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034274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13.</a:t>
            </a:r>
            <a:r>
              <a:rPr lang="tr-TR" sz="2400" dirty="0">
                <a:effectLst/>
                <a:latin typeface="Calibri" panose="020F0502020204030204" pitchFamily="34" charset="0"/>
                <a:ea typeface="Calibri" panose="020F0502020204030204" pitchFamily="34" charset="0"/>
                <a:cs typeface="Times New Roman" panose="02020603050405020304" pitchFamily="18" charset="0"/>
              </a:rPr>
              <a:t> “Akşama doğru yola koyulduk. Arabada babamın hiç sesi soluğu çıkmıyordu. Birkaç defa neyi olduğunu öğrenmek için ağzını yoklasam da sonuç alamadım. Sağ salim eve varalım, nasıl olsa ağzından bir şekilde laf alırım diye düşündüm.”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Bu metinde kaç tane deyim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2			B) 3</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4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5</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767286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14. Aşağıdaki cümlelerin hangisinde parantez içindeki deyimler cümleye uygun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verilmemiştir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Yurduna döneceği günü büyük bir heyecanla bekliyordu. (iple çekmek)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İstemeden de olsa balkonda konuşmaları duymuştu. (kulak kabartmak)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Yaşlı adam kazada kimsesiz kalan çocuğu yanına aldı. (kol kanat germek)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Şıklığı ve zarafetiyle tüm solonun beğenisini topladı. (göz doldurmak)</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45666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14. Aşağıdaki cümlelerin hangisinde parantez içindeki deyimler cümleye uygun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verilmemiştir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Yurduna döneceği günü büyük bir heyecanla bekliyordu. (iple çekmek)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İstemeden de olsa balkonda konuşmaları duymuştu. (kulak kabartmak)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Yaşlı adam kazada kimsesiz kalan çocuğu yanına aldı. (kol kanat germek)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Şıklığı ve zarafetiyle tüm solonun beğenisini topladı. (göz doldurmak)</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04249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 </a:t>
            </a:r>
            <a:r>
              <a:rPr lang="tr-TR" sz="2400" dirty="0">
                <a:effectLst/>
                <a:latin typeface="Calibri" panose="020F0502020204030204" pitchFamily="34" charset="0"/>
                <a:ea typeface="Calibri" panose="020F0502020204030204" pitchFamily="34" charset="0"/>
                <a:cs typeface="Times New Roman" panose="02020603050405020304" pitchFamily="18" charset="0"/>
              </a:rPr>
              <a:t>“Saatlerce olta başında bekledim,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gelgelelim</a:t>
            </a:r>
            <a:r>
              <a:rPr lang="tr-TR" sz="2400" dirty="0">
                <a:effectLst/>
                <a:latin typeface="Calibri" panose="020F0502020204030204" pitchFamily="34" charset="0"/>
                <a:ea typeface="Calibri" panose="020F0502020204030204" pitchFamily="34" charset="0"/>
                <a:cs typeface="Times New Roman" panose="02020603050405020304" pitchFamily="18" charset="0"/>
              </a:rPr>
              <a:t> ki bir balık bile tutamadım.”</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altı çizili ifadenin cümleye kattığı anlam aşağıdaki cümlelerin hangisinde vardır?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Şiddetli yağmurun yolu berbat hale getirmesine rağmen yola devam ettik.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Gece gündüz sınavlara çalıştım ne var ki birini bile geçemedim.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Sana matematik sınavında yardım ederim ancak bir şartım var.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Bu şekilde başarılı olamazsın çünkü nasıl ders çalışılır bilmiyorsun.</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072327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15. </a:t>
            </a:r>
            <a:r>
              <a:rPr lang="tr-TR" sz="2400" dirty="0">
                <a:effectLst/>
                <a:latin typeface="Calibri" panose="020F0502020204030204" pitchFamily="34" charset="0"/>
                <a:ea typeface="Calibri" panose="020F0502020204030204" pitchFamily="34" charset="0"/>
                <a:cs typeface="Times New Roman" panose="02020603050405020304" pitchFamily="18" charset="0"/>
              </a:rPr>
              <a:t>“Ayak”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cümlelerin hangisinde deyim içinde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Ayakaltında dolaşıp durmayın artık çocuklar!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Bu kadar ayak diremeseydin çoktan mesele bitmişti.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Ayağının tozunu evini her yerine bulaştırmışsın.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Bakıyorum da bizim buralardan iyice ayağını kestin. </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319806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15. </a:t>
            </a:r>
            <a:r>
              <a:rPr lang="tr-TR" sz="2400" dirty="0">
                <a:effectLst/>
                <a:latin typeface="Calibri" panose="020F0502020204030204" pitchFamily="34" charset="0"/>
                <a:ea typeface="Calibri" panose="020F0502020204030204" pitchFamily="34" charset="0"/>
                <a:cs typeface="Times New Roman" panose="02020603050405020304" pitchFamily="18" charset="0"/>
              </a:rPr>
              <a:t>“Ayak”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aşağıdaki cümlelerin hangisinde deyim içinde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Ayakaltında dolaşıp durmayın artık çocuklar!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Bu kadar ayak diremeseydin çoktan mesele bitmişti.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Ayağının tozunu evini her yerine bulaştırmışsın.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Bakıyorum da bizim buralardan iyice ayağını kestin. </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68890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nSpc>
                <a:spcPct val="107000"/>
              </a:lnSpc>
              <a:spcAft>
                <a:spcPts val="800"/>
              </a:spcAft>
            </a:pPr>
            <a:r>
              <a:rPr lang="tr-TR" b="1" dirty="0">
                <a:effectLst/>
                <a:latin typeface="Calibri" panose="020F0502020204030204" pitchFamily="34" charset="0"/>
                <a:ea typeface="Calibri" panose="020F0502020204030204" pitchFamily="34" charset="0"/>
                <a:cs typeface="Times New Roman" panose="02020603050405020304" pitchFamily="18" charset="0"/>
              </a:rPr>
              <a:t>Hazırlayan: AHMET ÖZAYSIN</a:t>
            </a:r>
            <a:endParaRPr lang="tr-TR"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up 15">
            <a:extLst>
              <a:ext uri="{FF2B5EF4-FFF2-40B4-BE49-F238E27FC236}">
                <a16:creationId xmlns:a16="http://schemas.microsoft.com/office/drawing/2014/main" id="{246D5D61-1911-4BF1-B501-70ABDF00C0F3}"/>
              </a:ext>
            </a:extLst>
          </p:cNvPr>
          <p:cNvGrpSpPr/>
          <p:nvPr/>
        </p:nvGrpSpPr>
        <p:grpSpPr>
          <a:xfrm>
            <a:off x="11228831" y="6059557"/>
            <a:ext cx="893193" cy="682488"/>
            <a:chOff x="8939255" y="4509052"/>
            <a:chExt cx="893193" cy="682488"/>
          </a:xfrm>
        </p:grpSpPr>
        <p:pic>
          <p:nvPicPr>
            <p:cNvPr id="10" name="Grafik 9" descr="Parmak izi">
              <a:extLst>
                <a:ext uri="{FF2B5EF4-FFF2-40B4-BE49-F238E27FC236}">
                  <a16:creationId xmlns:a16="http://schemas.microsoft.com/office/drawing/2014/main" id="{A9AA0B28-64DD-4449-97A0-747C5B559C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4608" y="4509052"/>
              <a:ext cx="682488" cy="682488"/>
            </a:xfrm>
            <a:prstGeom prst="rect">
              <a:avLst/>
            </a:prstGeom>
          </p:spPr>
        </p:pic>
        <p:sp>
          <p:nvSpPr>
            <p:cNvPr id="11" name="Dikdörtgen 10">
              <a:extLst>
                <a:ext uri="{FF2B5EF4-FFF2-40B4-BE49-F238E27FC236}">
                  <a16:creationId xmlns:a16="http://schemas.microsoft.com/office/drawing/2014/main" id="{67A99E79-C117-4E69-90F8-D02407128413}"/>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52147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2.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“baştan savma yapmak”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anlamına gelen bir söz grubu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Böyle saçma sapan projelerle karşıma gelme lütfen.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Bu ıvır zıvır işleri bırak da doğru dürüst bir işe gir.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Sence de bu ödev yarım yamalak olmamış mı?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Kayda değer bir ilerleme gösterdiğini sanmıyorum.</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471975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2.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“baştan savma yapmak”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anlamına gelen bir söz grubu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Böyle saçma sapan projelerle karşıma gelme lütfen.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Bu ıvır zıvır işleri bırak da doğru dürüst bir işe gir.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Sence de bu ödev yarım yamalak olmamış mı?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Kayda değer bir ilerleme gösterdiğini sanmıyorum.</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974346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3. </a:t>
            </a:r>
            <a:r>
              <a:rPr lang="tr-TR" sz="2400" dirty="0">
                <a:effectLst/>
                <a:latin typeface="Calibri" panose="020F0502020204030204" pitchFamily="34" charset="0"/>
                <a:ea typeface="Calibri" panose="020F0502020204030204" pitchFamily="34" charset="0"/>
                <a:cs typeface="Times New Roman" panose="02020603050405020304" pitchFamily="18" charset="0"/>
              </a:rPr>
              <a:t>“</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Oldum olası</a:t>
            </a:r>
            <a:r>
              <a:rPr lang="tr-TR" sz="2400" dirty="0">
                <a:effectLst/>
                <a:latin typeface="Calibri" panose="020F0502020204030204" pitchFamily="34" charset="0"/>
                <a:ea typeface="Calibri" panose="020F0502020204030204" pitchFamily="34" charset="0"/>
                <a:cs typeface="Times New Roman" panose="02020603050405020304" pitchFamily="18" charset="0"/>
              </a:rPr>
              <a:t> bu tür şarkıları sevmemişimdir.”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altı çizili ifadenin cümleye kattığı anlamın benzeri aşağıdaki cümlelerin hangisinde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yoktur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O eski günleri öyle çok özlüyorum ki bir bilsen.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Kendimi bildim bileli bu mahallede yaşıyoruz.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Öteden beri bu dükkânı onunla ortak işletiriz.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Eskiden beri kahvenin yanında bir çikolata yerim.</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73885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3. </a:t>
            </a:r>
            <a:r>
              <a:rPr lang="tr-TR" sz="2400" dirty="0">
                <a:effectLst/>
                <a:latin typeface="Calibri" panose="020F0502020204030204" pitchFamily="34" charset="0"/>
                <a:ea typeface="Calibri" panose="020F0502020204030204" pitchFamily="34" charset="0"/>
                <a:cs typeface="Times New Roman" panose="02020603050405020304" pitchFamily="18" charset="0"/>
              </a:rPr>
              <a:t>“</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Oldum olası</a:t>
            </a:r>
            <a:r>
              <a:rPr lang="tr-TR" sz="2400" dirty="0">
                <a:effectLst/>
                <a:latin typeface="Calibri" panose="020F0502020204030204" pitchFamily="34" charset="0"/>
                <a:ea typeface="Calibri" panose="020F0502020204030204" pitchFamily="34" charset="0"/>
                <a:cs typeface="Times New Roman" panose="02020603050405020304" pitchFamily="18" charset="0"/>
              </a:rPr>
              <a:t> bu tür şarkıları sevmemişimdir.”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altı çizili ifadenin cümleye kattığı anlamın benzeri aşağıdaki cümlelerin hangisinde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yoktur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O eski günleri öyle çok özlüyorum ki bir bilsen.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Kendimi bildim bileli bu mahallede yaşıyoruz.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Öteden beri bu dükkânı onunla ortak işletiriz.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Eskiden beri kahvenin yanında bir çikolata yerim.</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982013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4. </a:t>
            </a:r>
            <a:r>
              <a:rPr lang="tr-TR" sz="2400" dirty="0">
                <a:effectLst/>
                <a:latin typeface="Calibri" panose="020F0502020204030204" pitchFamily="34" charset="0"/>
                <a:ea typeface="Calibri" panose="020F0502020204030204" pitchFamily="34" charset="0"/>
                <a:cs typeface="Times New Roman" panose="02020603050405020304" pitchFamily="18" charset="0"/>
              </a:rPr>
              <a:t>“Gençler,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çağın nabzını tutabilecek</a:t>
            </a:r>
            <a:r>
              <a:rPr lang="tr-TR" sz="2400" dirty="0">
                <a:effectLst/>
                <a:latin typeface="Calibri" panose="020F0502020204030204" pitchFamily="34" charset="0"/>
                <a:ea typeface="Calibri" panose="020F0502020204030204" pitchFamily="34" charset="0"/>
                <a:cs typeface="Times New Roman" panose="02020603050405020304" pitchFamily="18" charset="0"/>
              </a:rPr>
              <a:t> eserler üreten yazarları tercih ediyor.”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cümlesinde altı çizili ifade ile ne kastedilmiştir?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Farklılık			B) Özgünlük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Etkileyicilik			D) Güncellik</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239802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4. </a:t>
            </a:r>
            <a:r>
              <a:rPr lang="tr-TR" sz="2400" dirty="0">
                <a:effectLst/>
                <a:latin typeface="Calibri" panose="020F0502020204030204" pitchFamily="34" charset="0"/>
                <a:ea typeface="Calibri" panose="020F0502020204030204" pitchFamily="34" charset="0"/>
                <a:cs typeface="Times New Roman" panose="02020603050405020304" pitchFamily="18" charset="0"/>
              </a:rPr>
              <a:t>“Gençler,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çağın nabzını tutabilecek</a:t>
            </a:r>
            <a:r>
              <a:rPr lang="tr-TR" sz="2400" dirty="0">
                <a:effectLst/>
                <a:latin typeface="Calibri" panose="020F0502020204030204" pitchFamily="34" charset="0"/>
                <a:ea typeface="Calibri" panose="020F0502020204030204" pitchFamily="34" charset="0"/>
                <a:cs typeface="Times New Roman" panose="02020603050405020304" pitchFamily="18" charset="0"/>
              </a:rPr>
              <a:t> eserler üreten yazarları tercih ediyor.”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cümlesinde altı çizili ifade ile ne kastedilmiştir?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Farklılık			B) Özgünlük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Etkileyicilik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Güncellik</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31354996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2184</Words>
  <Application>Microsoft Office PowerPoint</Application>
  <PresentationFormat>Geniş ekran</PresentationFormat>
  <Paragraphs>64</Paragraphs>
  <Slides>32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32</vt:i4>
      </vt:variant>
    </vt:vector>
  </HeadingPairs>
  <TitlesOfParts>
    <vt:vector size="37" baseType="lpstr">
      <vt:lpstr>Arial</vt:lpstr>
      <vt:lpstr>Bookman Old Style</vt:lpstr>
      <vt:lpstr>Calibri</vt:lpstr>
      <vt:lpstr>Calibri Light</vt:lpstr>
      <vt:lpstr>Office Teması</vt:lpstr>
      <vt:lpstr>Sözcükte Anlam Deyimler - Söz Grupları - 2 15 Soru</vt:lpstr>
      <vt:lpstr>1. “Saatlerce olta başında bekledim, gelgelelim ki bir balık bile tutamadım.” cümlesinde altı çizili ifadenin cümleye kattığı anlam aşağıdaki cümlelerin hangisinde vardır?  A) Şiddetli yağmurun yolu berbat hale getirmesine rağmen yola devam ettik. B) Gece gündüz sınavlara çalıştım ne var ki birini bile geçemedim. C) Sana matematik sınavında yardım ederim ancak bir şartım var. D) Bu şekilde başarılı olamazsın çünkü nasıl ders çalışılır bilmiyorsun.</vt:lpstr>
      <vt:lpstr>1. “Saatlerce olta başında bekledim, gelgelelim ki bir balık bile tutamadım.” cümlesinde altı çizili ifadenin cümleye kattığı anlam aşağıdaki cümlelerin hangisinde vardır?  A) Şiddetli yağmurun yolu berbat hale getirmesine rağmen yola devam ettik. B) Gece gündüz sınavlara çalıştım ne var ki birini bile geçemedim. C) Sana matematik sınavında yardım ederim ancak bir şartım var. D) Bu şekilde başarılı olamazsın çünkü nasıl ders çalışılır bilmiyorsun.</vt:lpstr>
      <vt:lpstr>2. Aşağıdaki cümlelerin hangisinde “baştan savma yapmak” anlamına gelen bir söz grubu kullanılmıştır? A) Böyle saçma sapan projelerle karşıma gelme lütfen. B) Bu ıvır zıvır işleri bırak da doğru dürüst bir işe gir. C) Sence de bu ödev yarım yamalak olmamış mı? D) Kayda değer bir ilerleme gösterdiğini sanmıyorum.</vt:lpstr>
      <vt:lpstr>2. Aşağıdaki cümlelerin hangisinde “baştan savma yapmak” anlamına gelen bir söz grubu kullanılmıştır? A) Böyle saçma sapan projelerle karşıma gelme lütfen. B) Bu ıvır zıvır işleri bırak da doğru dürüst bir işe gir. C) Sence de bu ödev yarım yamalak olmamış mı? D) Kayda değer bir ilerleme gösterdiğini sanmıyorum.</vt:lpstr>
      <vt:lpstr>3. “Oldum olası bu tür şarkıları sevmemişimdir.” cümlesinde altı çizili ifadenin cümleye kattığı anlamın benzeri aşağıdaki cümlelerin hangisinde yoktur? A) O eski günleri öyle çok özlüyorum ki bir bilsen. B) Kendimi bildim bileli bu mahallede yaşıyoruz. C) Öteden beri bu dükkânı onunla ortak işletiriz. D) Eskiden beri kahvenin yanında bir çikolata yerim.</vt:lpstr>
      <vt:lpstr>3. “Oldum olası bu tür şarkıları sevmemişimdir.” cümlesinde altı çizili ifadenin cümleye kattığı anlamın benzeri aşağıdaki cümlelerin hangisinde yoktur? A) O eski günleri öyle çok özlüyorum ki bir bilsen. B) Kendimi bildim bileli bu mahallede yaşıyoruz. C) Öteden beri bu dükkânı onunla ortak işletiriz. D) Eskiden beri kahvenin yanında bir çikolata yerim.</vt:lpstr>
      <vt:lpstr>4. “Gençler, çağın nabzını tutabilecek eserler üreten yazarları tercih ediyor.” cümlesinde altı çizili ifade ile ne kastedilmiştir? A) Farklılık   B) Özgünlük C) Etkileyicilik   D) Güncellik</vt:lpstr>
      <vt:lpstr>4. “Gençler, çağın nabzını tutabilecek eserler üreten yazarları tercih ediyor.” cümlesinde altı çizili ifade ile ne kastedilmiştir? A) Farklılık   B) Özgünlük C) Etkileyicilik   D) Güncellik</vt:lpstr>
      <vt:lpstr>5.  * yüreği kan ağlamak  * ok yaydan çıkmak  * burnundan solumak  * kulağına küpe olmak Aşağıdakilerden hangisi bu deyimlerden birinin anlamı değildir? A) Çok öfkelenmek. B) Geri dönüşü olmayan bir iş yapmak. C) Çok acı ve üzüntü içinde olmak. D) Bir şeyi hiç unutmamak</vt:lpstr>
      <vt:lpstr>5.  * yüreği kan ağlamak  * ok yaydan çıkmak  * burnundan solumak  * kulağına küpe olmak Aşağıdakilerden hangisi bu deyimlerden birinin anlamı değildir? A) Çok öfkelenmek. B) Geri dönüşü olmayan bir iş yapmak. C) Çok acı ve üzüntü içinde olmak. D) Bir şeyi hiç unutmamak</vt:lpstr>
      <vt:lpstr>6. “……… kırgınlıktan, üzüntüden ya da herhangi bir sebepten ötürü söz söyleyecek durumda olmamak anlamına gelir.” cümlesinde boş bırakılan yere aşağıdaki deyimlerden hangisi getirilmelidir? A) Ağzının içine bakmak. B) Ağzını bıçak açmamak. C) Ağzının payını vermek. D) Ağzından çıkanı kulağı işitmemek</vt:lpstr>
      <vt:lpstr>6. “……… kırgınlıktan, üzüntüden ya da herhangi bir sebepten ötürü söz söyleyecek durumda olmamak anlamına gelir.” cümlesinde boş bırakılan yere aşağıdaki deyimlerden hangisi getirilmelidir? A) Ağzının içine bakmak. B) Ağzını bıçak açmamak. C) Ağzının payını vermek. D) Ağzından çıkanı kulağı işitmemek</vt:lpstr>
      <vt:lpstr>7. Aşağıdaki cümlelerin hangisinde “Bir durum karşısında nasıl davranacağı, ne tavır takınacağı belli olmamak” anlamına gelen bir deyim kullanılmıştır? A) O adam hiç de sağlam ayakkabı değil. B) Sık boğaz etmeyin artık, anlatacağım her şeyi. C) Dikkat et, onun sağı solu belli olmaz. D) Öfkeden saçını başını yolmaya başladı.</vt:lpstr>
      <vt:lpstr>7. Aşağıdaki cümlelerin hangisinde “Bir durum karşısında nasıl davranacağı, ne tavır takınacağı belli olmamak” anlamına gelen bir deyim kullanılmıştır? A) O adam hiç de sağlam ayakkabı değil. B) Sık boğaz etmeyin artık, anlatacağım her şeyi. C) Dikkat et, onun sağı solu belli olmaz. D) Öfkeden saçını başını yolmaya başladı.</vt:lpstr>
      <vt:lpstr>8. “Kitaplarına yüreğinden bir şeyler katamayan yazarlar ne yapsa da geniş kitlelere ulaşamazlar.” cümlesinde altı çizili ifade ile anlatılmak istenen nedir? A) Gençleri göz ardı etmek B) Hislerini eserine yansıtmamak C) Toplumdan uzak kalmak D) Çağın koşullarından uzak kalmak</vt:lpstr>
      <vt:lpstr>8. “Kitaplarına yüreğinden bir şeyler katamayan yazarlar ne yapsa da geniş kitlelere ulaşamazlar.” cümlesinde altı çizili ifade ile anlatılmak istenen nedir? A) Gençleri göz ardı etmek B) Hislerini eserine yansıtmamak C) Toplumdan uzak kalmak D) Çağın koşullarından uzak kalmak</vt:lpstr>
      <vt:lpstr>9. “Aziz Sancar’ın Mardin’ den üniversite okumak için İstanbul’a gidişi hayatındaki kilometre taşlarından biridir.” cümlesinde altı çizili ifadenin cümleye kattığı anlam aşağıdaki cümlelerin hangisinde vardır? A) Mikroskopun bulunması tıp bilimi için bir dönüm noktası olmuştur. B) Teleskop sayesinde gökyüzü daha detaylı incelenebilir hale geldi. C) Televizyonun icadı radyoya duyulan ilgiyi büyük ölçüde düşürmüştür. D) İnternet dünyanın her köşesinden birçok insanın iletişim kurmasını sağlar.</vt:lpstr>
      <vt:lpstr>9. “Aziz Sancar’ın Mardin’ den üniversite okumak için İstanbul’a gidişi hayatındaki kilometre taşlarından biridir.” cümlesinde altı çizili ifadenin cümleye kattığı anlam aşağıdaki cümlelerin hangisinde vardır? A) Mikroskopun bulunması tıp bilimi için bir dönüm noktası olmuştur. B) Teleskop sayesinde gökyüzü daha detaylı incelenebilir hale geldi. C) Televizyonun icadı radyoya duyulan ilgiyi büyük ölçüde düşürmüştür. D) İnternet dünyanın her köşesinden birçok insanın iletişim kurmasını sağlar.</vt:lpstr>
      <vt:lpstr>10. Verilen deyimler ve anlamlarının doğru eşleşmesi için aşağıdakilerden hangilerinin yer değiştirmesi gerekir? Deyim    Anlamı 1.Açmaza düşmek  Sağlığı, sıhhati yerinde olmak, rahat yaşıyor olmak. 2.Ağız değiştirmek  Daha önce söylediğinin tersini söylemeye başlamak. 3.Ağzından düşürmemek  Bir kimseden veya bir şeyden her zaman söz etmek. 4.Afiyette olmak   İçinden çıkılması oldukça güç bir durumda kalmak.  A) 1 ve 2   B) 1 ve 3 C) 2 ve 4   D) 1 ve 4 </vt:lpstr>
      <vt:lpstr>10. Verilen deyimler ve anlamlarının doğru eşleşmesi için aşağıdakilerden hangilerinin yer değiştirmesi gerekir? Deyim    Anlamı 1.Açmaza düşmek  Sağlığı, sıhhati yerinde olmak, rahat yaşıyor olmak. 2.Ağız değiştirmek  Daha önce söylediğinin tersini söylemeye başlamak. 3.Ağzından düşürmemek  Bir kimseden veya bir şeyden her zaman söz etmek. 4.Afiyette olmak   İçinden çıkılması oldukça güç bir durumda kalmak.  A) 1 ve 2   B) 1 ve 3 C) 2 ve 4   D) 1 ve 4 </vt:lpstr>
      <vt:lpstr>11. Aşağıdaki cümlelerin hangisinde bir deyim açıklamasıyla birlikte verilmemiştir? A) Bu kadar çenesi düşük biri olduğunu önceleri bilmezdim. B) Her gün çocukları için çalışıp çabalıyor, saçını süpürge ediyordu. C) Sınava geç kalınca telaştan ne yapacağını şaşırdı, eli ayağına dolaştı. D) Yardım etmemek için türlü bahaneler uyduruyor, ipe un seriyordu.</vt:lpstr>
      <vt:lpstr>11. Aşağıdaki cümlelerin hangisinde bir deyim açıklamasıyla birlikte verilmemiştir? A) Bu kadar çenesi düşük biri olduğunu önceleri bilmezdim. B) Her gün çocukları için çalışıp çabalıyor, saçını süpürge ediyordu. C) Sınava geç kalınca telaştan ne yapacağını şaşırdı, eli ayağına dolaştı. D) Yardım etmemek için türlü bahaneler uyduruyor, ipe un seriyordu.</vt:lpstr>
      <vt:lpstr>12. “(1) Çok öfkeli olmak anlamında ‘küplere binmek’, (2) çok özlemek anlamında ‘burnunda tütmek’, (3) çok korkmak anlamında ‘ağzı bir karış açık kalmak’, (4) çok mutlu olmak anlamında ‘ayakları yerden kesilmek’ deyimi kullanılır.” Yukarıdaki cümlede verilen deyim açıklamalarından hangisi yanlıştır? A) 4   B) 3 C) 2   D) 1</vt:lpstr>
      <vt:lpstr>12. “(1) Çok öfkeli olmak anlamında ‘küplere binmek’, (2) çok özlemek anlamında ‘burnunda tütmek’, (3) çok korkmak anlamında ‘ağzı bir karış açık kalmak’, (4) çok mutlu olmak anlamında ‘ayakları yerden kesilmek’ deyimi kullanılır.” Yukarıdaki cümlede verilen deyim açıklamalarından hangisi yanlıştır? A) 4   B) 3 C) 2   D) 1</vt:lpstr>
      <vt:lpstr>13. “Akşama doğru yola koyulduk. Arabada babamın hiç sesi soluğu çıkmıyordu. Birkaç defa neyi olduğunu öğrenmek için ağzını yoklasam da sonuç alamadım. Sağ salim eve varalım, nasıl olsa ağzından bir şekilde laf alırım diye düşündüm.” Bu metinde kaç tane deyim kullanılmıştır? A) 2   B) 3 C) 4   D) 5</vt:lpstr>
      <vt:lpstr>13. “Akşama doğru yola koyulduk. Arabada babamın hiç sesi soluğu çıkmıyordu. Birkaç defa neyi olduğunu öğrenmek için ağzını yoklasam da sonuç alamadım. Sağ salim eve varalım, nasıl olsa ağzından bir şekilde laf alırım diye düşündüm.” Bu metinde kaç tane deyim kullanılmıştır? A) 2   B) 3 C) 4   D) 5</vt:lpstr>
      <vt:lpstr>14. Aşağıdaki cümlelerin hangisinde parantez içindeki deyimler cümleye uygun verilmemiştir? A) Yurduna döneceği günü büyük bir heyecanla bekliyordu. (iple çekmek) B) İstemeden de olsa balkonda konuşmaları duymuştu. (kulak kabartmak) C) Yaşlı adam kazada kimsesiz kalan çocuğu yanına aldı. (kol kanat germek) D) Şıklığı ve zarafetiyle tüm solonun beğenisini topladı. (göz doldurmak)</vt:lpstr>
      <vt:lpstr>14. Aşağıdaki cümlelerin hangisinde parantez içindeki deyimler cümleye uygun verilmemiştir? A) Yurduna döneceği günü büyük bir heyecanla bekliyordu. (iple çekmek) B) İstemeden de olsa balkonda konuşmaları duymuştu. (kulak kabartmak) C) Yaşlı adam kazada kimsesiz kalan çocuğu yanına aldı. (kol kanat germek) D) Şıklığı ve zarafetiyle tüm solonun beğenisini topladı. (göz doldurmak)</vt:lpstr>
      <vt:lpstr>15. “Ayak” sözcüğü aşağıdaki cümlelerin hangisinde deyim içinde kullanılmamıştır? A) Ayakaltında dolaşıp durmayın artık çocuklar! B) Bu kadar ayak diremeseydin çoktan mesele bitmişti. C) Ayağının tozunu evini her yerine bulaştırmışsın. D) Bakıyorum da bizim buralardan iyice ayağını kestin. </vt:lpstr>
      <vt:lpstr>15. “Ayak” sözcüğü aşağıdaki cümlelerin hangisinde deyim içinde kullanılmamıştır? A) Ayakaltında dolaşıp durmayın artık çocuklar! B) Bu kadar ayak diremeseydin çoktan mesele bitmişti. C) Ayağının tozunu evini her yerine bulaştırmışsın. D) Bakıyorum da bizim buralardan iyice ayağını kestin. </vt:lpstr>
      <vt:lpstr>Hazırlayan: AHMET ÖZAYSIN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Aşağıdaki cümlelerde altı çizili sözcüklerden hangisi terim anlamıyla kullanılmıştır? A) Oyunun ikinci perdesine ancak yetişebildim. B) Bana oyun oynadığını düşünüyorum. C) Çocukların oyunu bitince çıkarız. D) Bilgisayar oyunları çok fazla vaktini alıyor. </dc:title>
  <dc:creator>HP</dc:creator>
  <cp:lastModifiedBy>HP</cp:lastModifiedBy>
  <cp:revision>35</cp:revision>
  <dcterms:created xsi:type="dcterms:W3CDTF">2021-02-17T12:59:31Z</dcterms:created>
  <dcterms:modified xsi:type="dcterms:W3CDTF">2021-02-17T16:07:35Z</dcterms:modified>
</cp:coreProperties>
</file>