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289"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1EAAC-CD74-4B3F-83D8-79F3F83A42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99C208-1601-47F2-9C00-8B6EF586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2BC22F-0F4A-4273-AD0F-82B0491BF5B6}"/>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E42E6556-FAAE-4200-9F7F-2E101D6EBB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F2EA3-7616-4506-94BF-C9108A6E659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8555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41B17-EC8B-46E3-9797-38BA359C8A4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F106DE2-6806-461C-AB4F-59EA72C9987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834727-3A6A-4AD4-BCC2-9888CE294E43}"/>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7043366-D58F-4618-A018-2A245E640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84D9A1-7CB4-411E-AADC-06AA6B510F3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32142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01D766-18FD-4B7A-AC45-6BD7BF336F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686AC9-79B1-4970-A185-D05F99B67A7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B6F3CA-994E-43B1-94B5-57752697C2A4}"/>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90E6AEA-1812-4276-BCBF-0D81510EC6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85960E-6EDC-4C2E-97B1-8A632FA444E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6026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6F874-50A4-4C09-9A54-850CEEDAA2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903258-B594-483A-A28C-D5E7415890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898F37-8D18-401F-8042-2528649CE33B}"/>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4EDA450E-5B95-4DC9-90A3-819D943EBA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71C054-DA67-49F6-A3C3-1E5168E2073A}"/>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3714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E32C2-8E93-4B5D-B695-98E5AFADF29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EE63027-CD90-47AD-839D-3B890D6E7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7E0710-E045-42A9-BAA3-5B8671D4D91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A8237047-F385-4DDB-9554-1CCEDAFF28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9BFC94-CFBB-4111-AE3C-EB2B5BCFB820}"/>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8002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BDD58-BFCB-4F9F-8608-AF19FEDB0B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D1EF92-EAE2-4E1F-AC8F-2481352B70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EA55E8-9F67-4942-840F-14DF61E365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42ACBD-1D91-42BD-9937-ACDC46BAA07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FCE741DF-9E8A-43CD-A8AF-4CDB801F65C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45D567-6084-42F0-946B-4D3835B82B01}"/>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3757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8E51C-BF96-4628-A44E-E296E31AEB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BB4A08-673D-4711-8B30-1BD4E3D04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2574A89-B990-4D8B-B79D-04A34C3565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E6782D-F009-446A-A568-A93FBD903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8142E0D-8471-4B90-9620-5C325E3FE2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BB53688-7C25-4182-B95A-1D240223B1E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8" name="Alt Bilgi Yer Tutucusu 7">
            <a:extLst>
              <a:ext uri="{FF2B5EF4-FFF2-40B4-BE49-F238E27FC236}">
                <a16:creationId xmlns:a16="http://schemas.microsoft.com/office/drawing/2014/main" id="{50985B66-BC9E-4F5F-9EF2-140438DDB5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D6EC85E-48F2-40A9-93CC-C878D065C44D}"/>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5597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62501E-7D9A-4AE9-B62B-2A55BD985C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7D1C198-7C9C-432D-BF3C-44D5C8A7654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4" name="Alt Bilgi Yer Tutucusu 3">
            <a:extLst>
              <a:ext uri="{FF2B5EF4-FFF2-40B4-BE49-F238E27FC236}">
                <a16:creationId xmlns:a16="http://schemas.microsoft.com/office/drawing/2014/main" id="{1972D79F-39E6-4CDB-980E-C556924818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53951AC-AF55-40B1-B1F6-89F581CEE198}"/>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5255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2FA17D-4297-4E00-AB68-AD76FC94BFAC}"/>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3" name="Alt Bilgi Yer Tutucusu 2">
            <a:extLst>
              <a:ext uri="{FF2B5EF4-FFF2-40B4-BE49-F238E27FC236}">
                <a16:creationId xmlns:a16="http://schemas.microsoft.com/office/drawing/2014/main" id="{239927F3-758D-4CA5-A8AB-6A2421308EE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E219901-B671-462E-8935-E8B3C4D00149}"/>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2748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92D6D-8CEF-42C6-B776-B3D077E28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59AF72-1343-4D82-9D8D-55F854DA4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6C853F-1207-4711-8758-B740A646D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5477CC-F092-4802-AAFA-9D5B5C79FDC5}"/>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028DC2A2-C9A0-48FC-A0F9-811AC8991E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035D4F-406C-4866-946D-20921199588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90367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02B60-6E09-416E-8DA8-C4B6B9E5C6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F7C603-1EC6-458E-AD32-6D7C63BB8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E6509F-2FA8-4056-870D-7F59ACEE0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5149E01-5D9C-43B5-9368-2FDD57C354F2}"/>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1F58E733-9F35-40B0-9AA6-6C4C599F2C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AE168B-617A-4ED4-8CCD-A02ACD035A4B}"/>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79194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DE67E99-E452-452B-B2FB-0C7E57E83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F443AC-6F4A-44DA-B40B-5AEC7D49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33DB4-63F7-4FBF-95E9-E51E8A40E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CE9BD93D-C1E2-47CE-9A0E-B2CD6BD5E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83747D-8C51-46BE-AABF-13D4F12B7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4638-72E7-4347-9597-28FCC7934490}" type="slidenum">
              <a:rPr lang="tr-TR" smtClean="0"/>
              <a:t>‹#›</a:t>
            </a:fld>
            <a:endParaRPr lang="tr-TR"/>
          </a:p>
        </p:txBody>
      </p:sp>
    </p:spTree>
    <p:extLst>
      <p:ext uri="{BB962C8B-B14F-4D97-AF65-F5344CB8AC3E}">
        <p14:creationId xmlns:p14="http://schemas.microsoft.com/office/powerpoint/2010/main" val="29736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Sözcükte Anlam</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Sözcükler Arası Anlam İlişkisi</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16 Soru</a:t>
            </a:r>
            <a:endParaRPr lang="tr-TR" dirty="0">
              <a:solidFill>
                <a:schemeClr val="tx2"/>
              </a:solidFill>
            </a:endParaRPr>
          </a:p>
        </p:txBody>
      </p:sp>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6049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 </a:t>
            </a:r>
            <a:r>
              <a:rPr lang="tr-TR" sz="2400" dirty="0">
                <a:effectLst/>
                <a:latin typeface="Calibri" panose="020F0502020204030204" pitchFamily="34" charset="0"/>
                <a:ea typeface="Calibri" panose="020F0502020204030204" pitchFamily="34" charset="0"/>
                <a:cs typeface="Times New Roman" panose="02020603050405020304" pitchFamily="18" charset="0"/>
              </a:rPr>
              <a:t>“İleri”</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“O acı günler geride kaldı.”</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t>
            </a:r>
            <a:r>
              <a:rPr lang="tr-TR" sz="2400" dirty="0">
                <a:effectLst/>
                <a:latin typeface="Calibri" panose="020F0502020204030204" pitchFamily="34" charset="0"/>
                <a:ea typeface="Calibri" panose="020F0502020204030204" pitchFamily="34" charset="0"/>
                <a:cs typeface="Times New Roman" panose="02020603050405020304" pitchFamily="18" charset="0"/>
              </a:rPr>
              <a:t>“geri”</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sözcüğünün karşıt anlamlısı olarak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Koltuğu ileri doğru çekti.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konuyu ileride konuşuruz.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Yolun ilerisinde çalışma var.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İleri fikirleri olan özel bir insandı.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51315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 </a:t>
            </a:r>
            <a:r>
              <a:rPr lang="tr-TR" sz="2400" dirty="0">
                <a:effectLst/>
                <a:latin typeface="Calibri" panose="020F0502020204030204" pitchFamily="34" charset="0"/>
                <a:ea typeface="Calibri" panose="020F0502020204030204" pitchFamily="34" charset="0"/>
                <a:cs typeface="Times New Roman" panose="02020603050405020304" pitchFamily="18" charset="0"/>
              </a:rPr>
              <a:t>“İleri”</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“O acı günler geride kaldı.”</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t>
            </a:r>
            <a:r>
              <a:rPr lang="tr-TR" sz="2400" dirty="0">
                <a:effectLst/>
                <a:latin typeface="Calibri" panose="020F0502020204030204" pitchFamily="34" charset="0"/>
                <a:ea typeface="Calibri" panose="020F0502020204030204" pitchFamily="34" charset="0"/>
                <a:cs typeface="Times New Roman" panose="02020603050405020304" pitchFamily="18" charset="0"/>
              </a:rPr>
              <a:t>“geri”</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sözcüğünün karşıt anlamlısı olarak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Koltuğu ileri doğru çekti.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Bu konuyu ileride konuşuruz.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Yolun ilerisinde çalışma var.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İleri fikirleri olan özel bir insandı.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09821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t>
            </a:r>
            <a:r>
              <a:rPr lang="tr-TR" sz="2400" dirty="0">
                <a:effectLst/>
                <a:latin typeface="Calibri" panose="020F0502020204030204" pitchFamily="34" charset="0"/>
                <a:ea typeface="Calibri" panose="020F0502020204030204" pitchFamily="34" charset="0"/>
                <a:cs typeface="Times New Roman" panose="02020603050405020304" pitchFamily="18" charset="0"/>
              </a:rPr>
              <a:t>“Konunun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detay</a:t>
            </a:r>
            <a:r>
              <a:rPr lang="tr-TR" sz="2400" dirty="0">
                <a:effectLst/>
                <a:latin typeface="Calibri" panose="020F0502020204030204" pitchFamily="34" charset="0"/>
                <a:ea typeface="Calibri" panose="020F0502020204030204" pitchFamily="34" charset="0"/>
                <a:cs typeface="Times New Roman" panose="02020603050405020304" pitchFamily="18" charset="0"/>
              </a:rPr>
              <a:t>larını daha sonra görüşeceğiz.”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altı çizili sözcüğün eş anlamlısı aşağıdakilerden hangisinde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Fikirlerini benimle paylaşmanı istiyorum.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soruyu bir türlü çözemedim.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 O son derece bilgili bir eğitimcidir.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Ayrıntıya girmeden kısaca özetleyiverdi.</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84271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t>
            </a:r>
            <a:r>
              <a:rPr lang="tr-TR" sz="2400" dirty="0">
                <a:effectLst/>
                <a:latin typeface="Calibri" panose="020F0502020204030204" pitchFamily="34" charset="0"/>
                <a:ea typeface="Calibri" panose="020F0502020204030204" pitchFamily="34" charset="0"/>
                <a:cs typeface="Times New Roman" panose="02020603050405020304" pitchFamily="18" charset="0"/>
              </a:rPr>
              <a:t>“Konunun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detay</a:t>
            </a:r>
            <a:r>
              <a:rPr lang="tr-TR" sz="2400" dirty="0">
                <a:effectLst/>
                <a:latin typeface="Calibri" panose="020F0502020204030204" pitchFamily="34" charset="0"/>
                <a:ea typeface="Calibri" panose="020F0502020204030204" pitchFamily="34" charset="0"/>
                <a:cs typeface="Times New Roman" panose="02020603050405020304" pitchFamily="18" charset="0"/>
              </a:rPr>
              <a:t>larını daha sonra görüşeceğiz.”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altı çizili sözcüğün eş anlamlısı aşağıdakilerden hangisinde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Fikirlerini benimle paylaşmanı istiyorum.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soruyu bir türlü çözemedim.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 O son derece bilgili bir eğitimcidir.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Ayrıntıya girmeden kısaca özetleyiverdi.</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37605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t>
            </a:r>
            <a:r>
              <a:rPr lang="tr-TR" sz="2400" dirty="0">
                <a:effectLst/>
                <a:latin typeface="Calibri" panose="020F0502020204030204" pitchFamily="34" charset="0"/>
                <a:ea typeface="Calibri" panose="020F0502020204030204" pitchFamily="34" charset="0"/>
                <a:cs typeface="Times New Roman" panose="02020603050405020304" pitchFamily="18" charset="0"/>
              </a:rPr>
              <a:t>“Güzel - çirkin”</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sözcükleri arasındaki anlam ilişkisi aşağıdakilerden hangisinde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iyi - kötü		B) uzun - ince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dar - geniş		D) şişman - zayıf</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79752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t>
            </a:r>
            <a:r>
              <a:rPr lang="tr-TR" sz="2400" dirty="0">
                <a:effectLst/>
                <a:latin typeface="Calibri" panose="020F0502020204030204" pitchFamily="34" charset="0"/>
                <a:ea typeface="Calibri" panose="020F0502020204030204" pitchFamily="34" charset="0"/>
                <a:cs typeface="Times New Roman" panose="02020603050405020304" pitchFamily="18" charset="0"/>
              </a:rPr>
              <a:t>“Güzel - çirkin”</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sözcükleri arasındaki anlam ilişkisi aşağıdakilerden hangisinde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iyi - kötü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uzun - ince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dar - geniş		D) şişman - zayıf</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93589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Aşağıdaki cümlelerde altı çizili sözcüklerden hangisinin sesteşi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Kutuyu çekmecenin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göz</a:t>
            </a:r>
            <a:r>
              <a:rPr lang="tr-TR" sz="2400" dirty="0">
                <a:effectLst/>
                <a:latin typeface="Calibri" panose="020F0502020204030204" pitchFamily="34" charset="0"/>
                <a:ea typeface="Calibri" panose="020F0502020204030204" pitchFamily="34" charset="0"/>
                <a:cs typeface="Times New Roman" panose="02020603050405020304" pitchFamily="18" charset="0"/>
              </a:rPr>
              <a:t>ünde unuttum.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Düş</a:t>
            </a:r>
            <a:r>
              <a:rPr lang="tr-TR" sz="2400" dirty="0">
                <a:effectLst/>
                <a:latin typeface="Calibri" panose="020F0502020204030204" pitchFamily="34" charset="0"/>
                <a:ea typeface="Calibri" panose="020F0502020204030204" pitchFamily="34" charset="0"/>
                <a:cs typeface="Times New Roman" panose="02020603050405020304" pitchFamily="18" charset="0"/>
              </a:rPr>
              <a:t>lerinde bile sürekli onu görüyordu.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Timsahlar hem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kara</a:t>
            </a:r>
            <a:r>
              <a:rPr lang="tr-TR" sz="2400" dirty="0">
                <a:effectLst/>
                <a:latin typeface="Calibri" panose="020F0502020204030204" pitchFamily="34" charset="0"/>
                <a:ea typeface="Calibri" panose="020F0502020204030204" pitchFamily="34" charset="0"/>
                <a:cs typeface="Times New Roman" panose="02020603050405020304" pitchFamily="18" charset="0"/>
              </a:rPr>
              <a:t>da hem suda yaşar.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Sabahtan beri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aç</a:t>
            </a:r>
            <a:r>
              <a:rPr lang="tr-TR" sz="2400" dirty="0">
                <a:effectLst/>
                <a:latin typeface="Calibri" panose="020F0502020204030204" pitchFamily="34" charset="0"/>
                <a:ea typeface="Calibri" panose="020F0502020204030204" pitchFamily="34" charset="0"/>
                <a:cs typeface="Times New Roman" panose="02020603050405020304" pitchFamily="18" charset="0"/>
              </a:rPr>
              <a:t> olduğunu söylüyor.</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05316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Aşağıdaki cümlelerde altı çizili sözcüklerden hangisinin sesteşi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Kutuyu çekmecenin </a:t>
            </a:r>
            <a:r>
              <a:rPr lang="tr-TR" sz="24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göz</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ünde unuttum.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Düş</a:t>
            </a:r>
            <a:r>
              <a:rPr lang="tr-TR" sz="2400" dirty="0">
                <a:effectLst/>
                <a:latin typeface="Calibri" panose="020F0502020204030204" pitchFamily="34" charset="0"/>
                <a:ea typeface="Calibri" panose="020F0502020204030204" pitchFamily="34" charset="0"/>
                <a:cs typeface="Times New Roman" panose="02020603050405020304" pitchFamily="18" charset="0"/>
              </a:rPr>
              <a:t>lerinde bile sürekli onu görüyordu.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Timsahlar hem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kara</a:t>
            </a:r>
            <a:r>
              <a:rPr lang="tr-TR" sz="2400" dirty="0">
                <a:effectLst/>
                <a:latin typeface="Calibri" panose="020F0502020204030204" pitchFamily="34" charset="0"/>
                <a:ea typeface="Calibri" panose="020F0502020204030204" pitchFamily="34" charset="0"/>
                <a:cs typeface="Times New Roman" panose="02020603050405020304" pitchFamily="18" charset="0"/>
              </a:rPr>
              <a:t>da hem suda yaşar.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Sabahtan beri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aç</a:t>
            </a:r>
            <a:r>
              <a:rPr lang="tr-TR" sz="2400" dirty="0">
                <a:effectLst/>
                <a:latin typeface="Calibri" panose="020F0502020204030204" pitchFamily="34" charset="0"/>
                <a:ea typeface="Calibri" panose="020F0502020204030204" pitchFamily="34" charset="0"/>
                <a:cs typeface="Times New Roman" panose="02020603050405020304" pitchFamily="18" charset="0"/>
              </a:rPr>
              <a:t> olduğunu söylüyor.</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54091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t>
            </a:r>
            <a:r>
              <a:rPr lang="tr-TR" sz="2400" dirty="0">
                <a:effectLst/>
                <a:latin typeface="Calibri" panose="020F0502020204030204" pitchFamily="34" charset="0"/>
                <a:ea typeface="Calibri" panose="020F0502020204030204" pitchFamily="34" charset="0"/>
                <a:cs typeface="Times New Roman" panose="02020603050405020304" pitchFamily="18" charset="0"/>
              </a:rPr>
              <a:t>“Bardağı sertçe masaya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koy</a:t>
            </a:r>
            <a:r>
              <a:rPr lang="tr-TR" sz="2400" dirty="0">
                <a:effectLst/>
                <a:latin typeface="Calibri" panose="020F0502020204030204" pitchFamily="34" charset="0"/>
                <a:ea typeface="Calibri" panose="020F0502020204030204" pitchFamily="34" charset="0"/>
                <a:cs typeface="Times New Roman" panose="02020603050405020304" pitchFamily="18" charset="0"/>
              </a:rPr>
              <a:t>du.”</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sözcüğün eş seslisi aşağıdakilerden hangisinde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işi başarmayı kafasına koydu.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Babasının bu tavrı ona çok koydu.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Teknemizi küçük bir koya yanaştırdık.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Demek yıllarca koynumuzda yılan beslemişiz.</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8248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t>
            </a:r>
            <a:r>
              <a:rPr lang="tr-TR" sz="2400" dirty="0">
                <a:effectLst/>
                <a:latin typeface="Calibri" panose="020F0502020204030204" pitchFamily="34" charset="0"/>
                <a:ea typeface="Calibri" panose="020F0502020204030204" pitchFamily="34" charset="0"/>
                <a:cs typeface="Times New Roman" panose="02020603050405020304" pitchFamily="18" charset="0"/>
              </a:rPr>
              <a:t>“Bardağı sertçe masaya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koy</a:t>
            </a:r>
            <a:r>
              <a:rPr lang="tr-TR" sz="2400" dirty="0">
                <a:effectLst/>
                <a:latin typeface="Calibri" panose="020F0502020204030204" pitchFamily="34" charset="0"/>
                <a:ea typeface="Calibri" panose="020F0502020204030204" pitchFamily="34" charset="0"/>
                <a:cs typeface="Times New Roman" panose="02020603050405020304" pitchFamily="18" charset="0"/>
              </a:rPr>
              <a:t>du.”</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sözcüğün eş seslisi aşağıdakilerden hangisinde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işi başarmayı kafasına koydu.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Babasının bu tavrı ona çok koydu.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Teknemizi küçük bir koya yanaştırdık.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Demek yıllarca koynumuzda yılan beslemişiz.</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55925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Cümleler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●Saçlarımdaki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kır</a:t>
            </a:r>
            <a:r>
              <a:rPr lang="tr-TR" sz="2400" dirty="0">
                <a:effectLst/>
                <a:latin typeface="Calibri" panose="020F0502020204030204" pitchFamily="34" charset="0"/>
                <a:ea typeface="Calibri" panose="020F0502020204030204" pitchFamily="34" charset="0"/>
                <a:cs typeface="Times New Roman" panose="02020603050405020304" pitchFamily="18" charset="0"/>
              </a:rPr>
              <a:t>lar artık çok belirgin.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Maaşımız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ocak</a:t>
            </a:r>
            <a:r>
              <a:rPr lang="tr-TR" sz="2400" dirty="0">
                <a:effectLst/>
                <a:latin typeface="Calibri" panose="020F0502020204030204" pitchFamily="34" charset="0"/>
                <a:ea typeface="Calibri" panose="020F0502020204030204" pitchFamily="34" charset="0"/>
                <a:cs typeface="Times New Roman" panose="02020603050405020304" pitchFamily="18" charset="0"/>
              </a:rPr>
              <a:t> ayında zamlanacak.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Çay</a:t>
            </a:r>
            <a:r>
              <a:rPr lang="tr-TR" sz="2400" dirty="0">
                <a:effectLst/>
                <a:latin typeface="Calibri" panose="020F0502020204030204" pitchFamily="34" charset="0"/>
                <a:ea typeface="Calibri" panose="020F0502020204030204" pitchFamily="34" charset="0"/>
                <a:cs typeface="Times New Roman" panose="02020603050405020304" pitchFamily="18" charset="0"/>
              </a:rPr>
              <a:t> demlemeyi ne zaman öğreneceksin?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Onu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yaş</a:t>
            </a:r>
            <a:r>
              <a:rPr lang="tr-TR" sz="2400" dirty="0">
                <a:effectLst/>
                <a:latin typeface="Calibri" panose="020F0502020204030204" pitchFamily="34" charset="0"/>
                <a:ea typeface="Calibri" panose="020F0502020204030204" pitchFamily="34" charset="0"/>
                <a:cs typeface="Times New Roman" panose="02020603050405020304" pitchFamily="18" charset="0"/>
              </a:rPr>
              <a:t> günüme davet etmedim.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Anlamlar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Ateş yakmaya yarayan, pişirme, ısıtma, ısınma vb. amaçlarla kullanılan yer.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Doğuştan beri geçen ve yıl birimi ile ölçülen zaman.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Şehir ve kasabaların dışında kalan, çoğu boş ve geniş yer, dağ bayır.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Dereden büyük, ırmaktan küçük akarsu.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Buna göre altı çizili sözcüklerden hangisinin eş seslisinin sözlük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verilmemiştir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kır			B) ocak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çay			D) yaş</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7155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10</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Hangi sözcüğün eş anlam veya zıt anlam karşılığı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verilmiştir?</a:t>
            </a:r>
            <a:br>
              <a:rPr lang="tr-TR" sz="2400" b="1"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Eş Anlamlısı</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Zıt Anlamlısı</a:t>
            </a:r>
            <a:br>
              <a:rPr lang="tr-TR" sz="2400" b="1"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yaşlı»		ihtiyar		genç</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kolay» 		basit		zor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diri» 		canlı		ölü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dert » 		derman	çare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yaşlı			B) kolay</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diri			D) dert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69128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10</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Hangi sözcüğün eş anlam veya zıt anlam karşılığı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verilmiştir?</a:t>
            </a:r>
            <a:br>
              <a:rPr lang="tr-TR" sz="2400" b="1"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Eş Anlamlısı</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Zıt Anlamlısı</a:t>
            </a:r>
            <a:br>
              <a:rPr lang="tr-TR" sz="2400" b="1"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yaşlı»		ihtiyar		genç</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kolay» 		basit		zor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diri» 		canlı		ölü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dert » 		derman	çare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yaşlı			B) kolay</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diri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dert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93260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Aşağıdakilerden hangisi </a:t>
            </a:r>
            <a:r>
              <a:rPr lang="tr-TR" sz="2400" dirty="0">
                <a:effectLst/>
                <a:latin typeface="Calibri" panose="020F0502020204030204" pitchFamily="34" charset="0"/>
                <a:ea typeface="Calibri" panose="020F0502020204030204" pitchFamily="34" charset="0"/>
                <a:cs typeface="Times New Roman" panose="02020603050405020304" pitchFamily="18" charset="0"/>
              </a:rPr>
              <a:t>“kıyafet, hayat, fikir, özgür”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sözcüklerinden birinin eş anlamlısı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hür			B) akıl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yaşam		D) giysi</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8094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Aşağıdakilerden hangisi </a:t>
            </a:r>
            <a:r>
              <a:rPr lang="tr-TR" sz="2400" dirty="0">
                <a:effectLst/>
                <a:latin typeface="Calibri" panose="020F0502020204030204" pitchFamily="34" charset="0"/>
                <a:ea typeface="Calibri" panose="020F0502020204030204" pitchFamily="34" charset="0"/>
                <a:cs typeface="Times New Roman" panose="02020603050405020304" pitchFamily="18" charset="0"/>
              </a:rPr>
              <a:t>“kıyafet, hayat, fikir, özgür”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sözcüklerinden birinin eş anlamlısı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hür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akıl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yaşam		D) giysi</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25917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a:t>
            </a:r>
            <a:r>
              <a:rPr lang="tr-TR" sz="2400" dirty="0">
                <a:effectLst/>
                <a:latin typeface="Calibri" panose="020F0502020204030204" pitchFamily="34" charset="0"/>
                <a:ea typeface="Calibri" panose="020F0502020204030204" pitchFamily="34" charset="0"/>
                <a:cs typeface="Times New Roman" panose="02020603050405020304" pitchFamily="18" charset="0"/>
              </a:rPr>
              <a:t> 	Ne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iç</a:t>
            </a:r>
            <a:r>
              <a:rPr lang="tr-TR" sz="2400" dirty="0">
                <a:effectLst/>
                <a:latin typeface="Calibri" panose="020F0502020204030204" pitchFamily="34" charset="0"/>
                <a:ea typeface="Calibri" panose="020F0502020204030204" pitchFamily="34" charset="0"/>
                <a:cs typeface="Times New Roman" panose="02020603050405020304" pitchFamily="18" charset="0"/>
              </a:rPr>
              <a:t>indeyim zamanın,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Ne de büsbütün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dış</a:t>
            </a:r>
            <a:r>
              <a:rPr lang="tr-TR" sz="2400" dirty="0">
                <a:effectLst/>
                <a:latin typeface="Calibri" panose="020F0502020204030204" pitchFamily="34" charset="0"/>
                <a:ea typeface="Calibri" panose="020F0502020204030204" pitchFamily="34" charset="0"/>
                <a:cs typeface="Times New Roman" panose="02020603050405020304" pitchFamily="18" charset="0"/>
              </a:rPr>
              <a:t>ında;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Yekpare, geniş bir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an</a:t>
            </a:r>
            <a:r>
              <a:rPr lang="tr-TR" sz="2400" dirty="0">
                <a:effectLst/>
                <a:latin typeface="Calibri" panose="020F0502020204030204" pitchFamily="34" charset="0"/>
                <a:ea typeface="Calibri" panose="020F0502020204030204" pitchFamily="34" charset="0"/>
                <a:cs typeface="Times New Roman" panose="02020603050405020304" pitchFamily="18" charset="0"/>
              </a:rPr>
              <a:t>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Parçalanmaz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ak</a:t>
            </a:r>
            <a:r>
              <a:rPr lang="tr-TR" sz="2400" dirty="0">
                <a:effectLst/>
                <a:latin typeface="Calibri" panose="020F0502020204030204" pitchFamily="34" charset="0"/>
                <a:ea typeface="Calibri" panose="020F0502020204030204" pitchFamily="34" charset="0"/>
                <a:cs typeface="Times New Roman" panose="02020603050405020304" pitchFamily="18" charset="0"/>
              </a:rPr>
              <a:t>ışında.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 H. Tanpınar)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Şiirde altı çizili sözcüklerden hangisinin sesteşi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dış			B) iç</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an			D) ak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118361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a:t>
            </a:r>
            <a:r>
              <a:rPr lang="tr-TR" sz="2400" dirty="0">
                <a:effectLst/>
                <a:latin typeface="Calibri" panose="020F0502020204030204" pitchFamily="34" charset="0"/>
                <a:ea typeface="Calibri" panose="020F0502020204030204" pitchFamily="34" charset="0"/>
                <a:cs typeface="Times New Roman" panose="02020603050405020304" pitchFamily="18" charset="0"/>
              </a:rPr>
              <a:t> 	Ne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iç</a:t>
            </a:r>
            <a:r>
              <a:rPr lang="tr-TR" sz="2400" dirty="0">
                <a:effectLst/>
                <a:latin typeface="Calibri" panose="020F0502020204030204" pitchFamily="34" charset="0"/>
                <a:ea typeface="Calibri" panose="020F0502020204030204" pitchFamily="34" charset="0"/>
                <a:cs typeface="Times New Roman" panose="02020603050405020304" pitchFamily="18" charset="0"/>
              </a:rPr>
              <a:t>indeyim zamanın,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Ne de büsbütün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dış</a:t>
            </a:r>
            <a:r>
              <a:rPr lang="tr-TR" sz="2400" dirty="0">
                <a:effectLst/>
                <a:latin typeface="Calibri" panose="020F0502020204030204" pitchFamily="34" charset="0"/>
                <a:ea typeface="Calibri" panose="020F0502020204030204" pitchFamily="34" charset="0"/>
                <a:cs typeface="Times New Roman" panose="02020603050405020304" pitchFamily="18" charset="0"/>
              </a:rPr>
              <a:t>ında;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Yekpare, geniş bir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an</a:t>
            </a:r>
            <a:r>
              <a:rPr lang="tr-TR" sz="2400" dirty="0">
                <a:effectLst/>
                <a:latin typeface="Calibri" panose="020F0502020204030204" pitchFamily="34" charset="0"/>
                <a:ea typeface="Calibri" panose="020F0502020204030204" pitchFamily="34" charset="0"/>
                <a:cs typeface="Times New Roman" panose="02020603050405020304" pitchFamily="18" charset="0"/>
              </a:rPr>
              <a:t>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Parçalanmaz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ak</a:t>
            </a:r>
            <a:r>
              <a:rPr lang="tr-TR" sz="2400" dirty="0">
                <a:effectLst/>
                <a:latin typeface="Calibri" panose="020F0502020204030204" pitchFamily="34" charset="0"/>
                <a:ea typeface="Calibri" panose="020F0502020204030204" pitchFamily="34" charset="0"/>
                <a:cs typeface="Times New Roman" panose="02020603050405020304" pitchFamily="18" charset="0"/>
              </a:rPr>
              <a:t>ışında.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 H. Tanpınar)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Şiirde altı çizili sözcüklerden hangisinin sesteşi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dış</a:t>
            </a:r>
            <a:r>
              <a:rPr lang="tr-TR" sz="2400" dirty="0">
                <a:effectLst/>
                <a:latin typeface="Calibri" panose="020F0502020204030204" pitchFamily="34" charset="0"/>
                <a:ea typeface="Calibri" panose="020F0502020204030204" pitchFamily="34" charset="0"/>
                <a:cs typeface="Times New Roman" panose="02020603050405020304" pitchFamily="18" charset="0"/>
              </a:rPr>
              <a:t>			B) iç</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an			D) ak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018631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“Ey Türk gençliği! Birinci vazifen(I); Türk istiklalini(II), Türk cumhuriyetini, ilelebet(III) muhafaza(IV) ve müdafaa etmektir.”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M. K. Atatürk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sözcüklerin eş anlamlıları sırasıyla aşağıdakilerden hangisidir?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sorumluluk-kurtuluş-devamlı-kurtarma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gelecek-görev-her zaman-savunma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görev-bağımsızlık-sonsuza kadar-koruma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sorumluluk-istikbal-sürekli-mücadele</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66620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“Ey Türk gençliği! Birinci vazifen(I); Türk istiklalini(II), Türk cumhuriyetini, ilelebet(III) muhafaza(IV) ve müdafaa etmektir.”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M. K. Atatürk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sözcüklerin eş anlamlıları sırasıyla aşağıdakilerden hangisidir?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sorumluluk-kurtuluş-devamlı-kurtarma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gelecek-görev-her zaman-savunma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görev-bağımsızlık-sonsuza kadar-koruma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sorumluluk-istikbal-sürekli-mücadele</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833322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a:t>
            </a:r>
            <a:r>
              <a:rPr lang="tr-TR" sz="2400" dirty="0">
                <a:effectLst/>
                <a:latin typeface="Calibri" panose="020F0502020204030204" pitchFamily="34" charset="0"/>
                <a:ea typeface="Calibri" panose="020F0502020204030204" pitchFamily="34" charset="0"/>
                <a:cs typeface="Times New Roman" panose="02020603050405020304" pitchFamily="18" charset="0"/>
              </a:rPr>
              <a:t> “Ah, Küçük Prens’im! Senin o üzüntü dolu küçük hayatını yavaş yavaş anladım böylece. Uzun bir süre günbatımındaki tatlılık tek avuntun olmuştu. Bu ayrıntıyı dördüncü gün öğrendim. Ne demiştin bana o sabah?”</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bu metinde geçen sözcüklerden herhangi birinin zıt anlamlısı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sevinç		B) hızlı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büyük		D) gündüz	</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6109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a:t>
            </a:r>
            <a:r>
              <a:rPr lang="tr-TR" sz="2400" dirty="0">
                <a:effectLst/>
                <a:latin typeface="Calibri" panose="020F0502020204030204" pitchFamily="34" charset="0"/>
                <a:ea typeface="Calibri" panose="020F0502020204030204" pitchFamily="34" charset="0"/>
                <a:cs typeface="Times New Roman" panose="02020603050405020304" pitchFamily="18" charset="0"/>
              </a:rPr>
              <a:t> “Ah, Küçük Prens’im! Senin o üzüntü dolu küçük hayatını yavaş yavaş anladım böylece. Uzun bir süre günbatımındaki tatlılık tek avuntun olmuştu. Bu ayrıntıyı dördüncü gün öğrendim. Ne demiştin bana o sabah?”</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bu metinde geçen sözcüklerden herhangi birinin zıt anlamlısı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sevinç		B) hızlı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büyük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gündüz</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71418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Cümleler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●Saçlarımdaki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kır</a:t>
            </a:r>
            <a:r>
              <a:rPr lang="tr-TR" sz="2400" dirty="0">
                <a:effectLst/>
                <a:latin typeface="Calibri" panose="020F0502020204030204" pitchFamily="34" charset="0"/>
                <a:ea typeface="Calibri" panose="020F0502020204030204" pitchFamily="34" charset="0"/>
                <a:cs typeface="Times New Roman" panose="02020603050405020304" pitchFamily="18" charset="0"/>
              </a:rPr>
              <a:t>lar artık çok belirgin.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Maaşımız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ocak</a:t>
            </a:r>
            <a:r>
              <a:rPr lang="tr-TR" sz="2400" dirty="0">
                <a:effectLst/>
                <a:latin typeface="Calibri" panose="020F0502020204030204" pitchFamily="34" charset="0"/>
                <a:ea typeface="Calibri" panose="020F0502020204030204" pitchFamily="34" charset="0"/>
                <a:cs typeface="Times New Roman" panose="02020603050405020304" pitchFamily="18" charset="0"/>
              </a:rPr>
              <a:t> ayında zamlanacak.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Çay</a:t>
            </a:r>
            <a:r>
              <a:rPr lang="tr-TR" sz="2400" dirty="0">
                <a:effectLst/>
                <a:latin typeface="Calibri" panose="020F0502020204030204" pitchFamily="34" charset="0"/>
                <a:ea typeface="Calibri" panose="020F0502020204030204" pitchFamily="34" charset="0"/>
                <a:cs typeface="Times New Roman" panose="02020603050405020304" pitchFamily="18" charset="0"/>
              </a:rPr>
              <a:t> demlemeyi ne zaman öğreneceksin?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Onu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yaş</a:t>
            </a:r>
            <a:r>
              <a:rPr lang="tr-TR" sz="2400" dirty="0">
                <a:effectLst/>
                <a:latin typeface="Calibri" panose="020F0502020204030204" pitchFamily="34" charset="0"/>
                <a:ea typeface="Calibri" panose="020F0502020204030204" pitchFamily="34" charset="0"/>
                <a:cs typeface="Times New Roman" panose="02020603050405020304" pitchFamily="18" charset="0"/>
              </a:rPr>
              <a:t> günüme davet etmedim.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Anlamlar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Ateş yakmaya yarayan, pişirme, ısıtma, ısınma vb. amaçlarla kullanılan yer.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Doğuştan beri geçen ve yıl birimi ile ölçülen zaman.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Şehir ve kasabaların dışında kalan, çoğu boş ve geniş yer, dağ bayır.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Dereden büyük, ırmaktan küçük akarsu.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Buna göre altı çizili sözcüklerden hangisinin eş seslisinin sözlük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verilmemiştir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kır			B) ocak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çay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yaş</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7232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 </a:t>
            </a:r>
            <a:r>
              <a:rPr lang="tr-TR" sz="2400" dirty="0">
                <a:effectLst/>
                <a:latin typeface="Calibri" panose="020F0502020204030204" pitchFamily="34" charset="0"/>
                <a:ea typeface="Calibri" panose="020F0502020204030204" pitchFamily="34" charset="0"/>
                <a:cs typeface="Times New Roman" panose="02020603050405020304" pitchFamily="18" charset="0"/>
              </a:rPr>
              <a:t>“Öğrenciler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yetenek</a:t>
            </a:r>
            <a:r>
              <a:rPr lang="tr-TR" sz="2400" dirty="0">
                <a:effectLst/>
                <a:latin typeface="Calibri" panose="020F0502020204030204" pitchFamily="34" charset="0"/>
                <a:ea typeface="Calibri" panose="020F0502020204030204" pitchFamily="34" charset="0"/>
                <a:cs typeface="Times New Roman" panose="02020603050405020304" pitchFamily="18" charset="0"/>
              </a:rPr>
              <a:t>lerine göre eğitilmelidir.”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sözcüğün eş anlamlısı aşağıdaki cümlelerden hangisinde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Başarılı öğrenciler hep aynı sınıfta toplanmışlar.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O sınıfın en kabiliyetli öğrencisidir.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Sınıfça bir beyin fırtınası yaptık.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Öğrenciler ödevlerini özverili bir şekilde yapsalar.</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111868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 </a:t>
            </a:r>
            <a:r>
              <a:rPr lang="tr-TR" sz="2400" dirty="0">
                <a:effectLst/>
                <a:latin typeface="Calibri" panose="020F0502020204030204" pitchFamily="34" charset="0"/>
                <a:ea typeface="Calibri" panose="020F0502020204030204" pitchFamily="34" charset="0"/>
                <a:cs typeface="Times New Roman" panose="02020603050405020304" pitchFamily="18" charset="0"/>
              </a:rPr>
              <a:t>“Öğrenciler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yetenek</a:t>
            </a:r>
            <a:r>
              <a:rPr lang="tr-TR" sz="2400" dirty="0">
                <a:effectLst/>
                <a:latin typeface="Calibri" panose="020F0502020204030204" pitchFamily="34" charset="0"/>
                <a:ea typeface="Calibri" panose="020F0502020204030204" pitchFamily="34" charset="0"/>
                <a:cs typeface="Times New Roman" panose="02020603050405020304" pitchFamily="18" charset="0"/>
              </a:rPr>
              <a:t>lerine göre eğitilmelidir.”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sözcüğün eş anlamlısı aşağıdaki cümlelerden hangisinde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Başarılı öğrenciler hep aynı sınıfta toplanmışlar.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O sınıfın en kabiliyetli öğrencisidir.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Sınıfça bir beyin fırtınası yaptık.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Öğrenciler ödevlerini özverili bir şekilde yapsalar.</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35674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16. Aşağıdaki sözcüklerden hangisinde farklı bir anlam ilişkisi vardır?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durmak - beklemek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küsmek - gücenmek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bağışlamak - affetmek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çiğnemek - basmak	</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896730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16. Aşağıdaki sözcüklerden hangisinde farklı bir anlam ilişkisi vardır?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durmak - beklemek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küsmek - gücenmek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bağışlamak - affetmek</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çiğnemek - basmak	</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0294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Hazırlayan: AHMET ÖZAYSIN</a:t>
            </a:r>
            <a:endParaRPr lang="tr-TR"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 15">
            <a:extLst>
              <a:ext uri="{FF2B5EF4-FFF2-40B4-BE49-F238E27FC236}">
                <a16:creationId xmlns:a16="http://schemas.microsoft.com/office/drawing/2014/main" id="{246D5D61-1911-4BF1-B501-70ABDF00C0F3}"/>
              </a:ext>
            </a:extLst>
          </p:cNvPr>
          <p:cNvGrpSpPr/>
          <p:nvPr/>
        </p:nvGrpSpPr>
        <p:grpSpPr>
          <a:xfrm>
            <a:off x="11228831" y="6059557"/>
            <a:ext cx="893193" cy="682488"/>
            <a:chOff x="8939255" y="4509052"/>
            <a:chExt cx="893193" cy="682488"/>
          </a:xfrm>
        </p:grpSpPr>
        <p:pic>
          <p:nvPicPr>
            <p:cNvPr id="10" name="Grafik 9" descr="Parmak izi">
              <a:extLst>
                <a:ext uri="{FF2B5EF4-FFF2-40B4-BE49-F238E27FC236}">
                  <a16:creationId xmlns:a16="http://schemas.microsoft.com/office/drawing/2014/main" id="{A9AA0B28-64DD-4449-97A0-747C5B559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11" name="Dikdörtgen 10">
              <a:extLst>
                <a:ext uri="{FF2B5EF4-FFF2-40B4-BE49-F238E27FC236}">
                  <a16:creationId xmlns:a16="http://schemas.microsoft.com/office/drawing/2014/main" id="{67A99E79-C117-4E69-90F8-D0240712841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14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i="1" dirty="0">
                <a:effectLst/>
                <a:latin typeface="Calibri" panose="020F0502020204030204" pitchFamily="34" charset="0"/>
                <a:ea typeface="Calibri" panose="020F0502020204030204" pitchFamily="34" charset="0"/>
                <a:cs typeface="Times New Roman" panose="02020603050405020304" pitchFamily="18" charset="0"/>
              </a:rPr>
              <a:t>“Eş anlamlı gibi görünen ancak aralarında az da olsa anlam farklılığı bulunan sözcüklere yakın anlamlı sözcükler denir.”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 cümlelerin hangisinde bu türde sözcükler bir arada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Çiçeklere basmaman gerektiğini söylemiştim.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Küs müyüz dargın mıyız bilemiyorum doğrusu.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Tanıdık birini görmeyi ummuştum.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Şu çekingenliği bırak artık lütfen!</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00029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i="1" dirty="0">
                <a:effectLst/>
                <a:latin typeface="Calibri" panose="020F0502020204030204" pitchFamily="34" charset="0"/>
                <a:ea typeface="Calibri" panose="020F0502020204030204" pitchFamily="34" charset="0"/>
                <a:cs typeface="Times New Roman" panose="02020603050405020304" pitchFamily="18" charset="0"/>
              </a:rPr>
              <a:t>“Eş anlamlı gibi görünen ancak aralarında az da olsa anlam farklılığı bulunan sözcüklere yakın anlamlı sözcükler denir.”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 cümlelerin hangisinde bu türde sözcükler bir arada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Çiçeklere basmaman gerektiğini söylemiştim.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Küs müyüz dargın mıyız bilemiyorum doğrusu.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Tanıdık birini görmeyi ummuştum.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Şu çekingenliği bırak artık lütfen!</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58438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İhtiyar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doktor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tecrübe</a:t>
            </a:r>
            <a:r>
              <a:rPr lang="tr-TR" sz="2400" dirty="0">
                <a:effectLst/>
                <a:latin typeface="Calibri" panose="020F0502020204030204" pitchFamily="34" charset="0"/>
                <a:ea typeface="Calibri" panose="020F0502020204030204" pitchFamily="34" charset="0"/>
                <a:cs typeface="Times New Roman" panose="02020603050405020304" pitchFamily="18" charset="0"/>
              </a:rPr>
              <a:t>lerini anlatırken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sözcük</a:t>
            </a:r>
            <a:r>
              <a:rPr lang="tr-TR" sz="2400" dirty="0">
                <a:effectLst/>
                <a:latin typeface="Calibri" panose="020F0502020204030204" pitchFamily="34" charset="0"/>
                <a:ea typeface="Calibri" panose="020F0502020204030204" pitchFamily="34" charset="0"/>
                <a:cs typeface="Times New Roman" panose="02020603050405020304" pitchFamily="18" charset="0"/>
              </a:rPr>
              <a:t>lerini dikkatle seçiyordu.”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sözcüklerden hangisinin eş anlamlısı aşağıdaki cümlelerden birinde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Otobüse yetişmek için erkenden çıktı.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Metnin sonundaki kelimeyi sildi.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Deneyim sahibi olmak zaman ister.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Hastanenin en yeni hekimiydi.</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31642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İhtiyar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doktor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tecrübe</a:t>
            </a:r>
            <a:r>
              <a:rPr lang="tr-TR" sz="2400" dirty="0">
                <a:effectLst/>
                <a:latin typeface="Calibri" panose="020F0502020204030204" pitchFamily="34" charset="0"/>
                <a:ea typeface="Calibri" panose="020F0502020204030204" pitchFamily="34" charset="0"/>
                <a:cs typeface="Times New Roman" panose="02020603050405020304" pitchFamily="18" charset="0"/>
              </a:rPr>
              <a:t>lerini anlatırken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sözcük</a:t>
            </a:r>
            <a:r>
              <a:rPr lang="tr-TR" sz="2400" dirty="0">
                <a:effectLst/>
                <a:latin typeface="Calibri" panose="020F0502020204030204" pitchFamily="34" charset="0"/>
                <a:ea typeface="Calibri" panose="020F0502020204030204" pitchFamily="34" charset="0"/>
                <a:cs typeface="Times New Roman" panose="02020603050405020304" pitchFamily="18" charset="0"/>
              </a:rPr>
              <a:t>lerini dikkatle seçiyordu.”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sözcüklerden hangisinin eş anlamlısı aşağıdaki cümlelerden birinde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Otobüse yetişmek için erkenden çıktı.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Metnin sonundaki kelimeyi sildi.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Deneyim sahibi olmak zaman ister.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Hastanenin en yeni hekimiydi.</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53953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 Aşağıdaki cümlelerin hangisinde zıt anlamlı sözcükler bir arada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Büyük işler küçük adımlarla başlar.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Evin içini de dışını da boyattık.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Akıllı ile akılsızı ayırmak bazen çok zordur.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Kirli bardağı temizi ile değiştirdi.</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42137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 Aşağıdaki cümlelerin hangisinde zıt anlamlı sözcükler bir arada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Büyük işler küçük adımlarla başlar.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Evin içini de dışını da boyattık.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Akıllı ile akılsızı ayırmak bazen </a:t>
            </a:r>
            <a:r>
              <a:rPr lang="tr-TR" sz="24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çok zordur.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Kirli bardağı temizi ile değiştirdi.</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02660524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2062</Words>
  <Application>Microsoft Office PowerPoint</Application>
  <PresentationFormat>Geniş ekran</PresentationFormat>
  <Paragraphs>68</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Bookman Old Style</vt:lpstr>
      <vt:lpstr>Calibri</vt:lpstr>
      <vt:lpstr>Calibri Light</vt:lpstr>
      <vt:lpstr>Office Teması</vt:lpstr>
      <vt:lpstr>Sözcükte Anlam Sözcükler Arası Anlam İlişkisi 16 Soru</vt:lpstr>
      <vt:lpstr>1.  Cümleler  ●Saçlarımdaki kırlar artık çok belirgin.  ● Maaşımız ocak ayında zamlanacak.  ● Çay demlemeyi ne zaman öğreneceksin?  ● Onu yaş günüme davet etmedim.  Anlamlar ● Ateş yakmaya yarayan, pişirme, ısıtma, ısınma vb. amaçlarla kullanılan yer. ● Doğuştan beri geçen ve yıl birimi ile ölçülen zaman. ● Şehir ve kasabaların dışında kalan, çoğu boş ve geniş yer, dağ bayır. ● Dereden büyük, ırmaktan küçük akarsu. Buna göre altı çizili sözcüklerden hangisinin eş seslisinin sözlük anlamı verilmemiştir? A) kır   B) ocak C) çay   D) yaş</vt:lpstr>
      <vt:lpstr>1.  Cümleler  ●Saçlarımdaki kırlar artık çok belirgin.  ● Maaşımız ocak ayında zamlanacak.  ● Çay demlemeyi ne zaman öğreneceksin?  ● Onu yaş günüme davet etmedim.  Anlamlar ● Ateş yakmaya yarayan, pişirme, ısıtma, ısınma vb. amaçlarla kullanılan yer. ● Doğuştan beri geçen ve yıl birimi ile ölçülen zaman. ● Şehir ve kasabaların dışında kalan, çoğu boş ve geniş yer, dağ bayır. ● Dereden büyük, ırmaktan küçük akarsu. Buna göre altı çizili sözcüklerden hangisinin eş seslisinin sözlük anlamı verilmemiştir? A) kır   B) ocak C) çay   D) yaş</vt:lpstr>
      <vt:lpstr>2. “Eş anlamlı gibi görünen ancak aralarında az da olsa anlam farklılığı bulunan sözcüklere yakın anlamlı sözcükler denir.” Aşağıdaki cümlelerin hangisinde bu türde sözcükler bir arada kullanılmıştır? A) Çiçeklere basmaman gerektiğini söylemiştim. B) Küs müyüz dargın mıyız bilemiyorum doğrusu. C) Tanıdık birini görmeyi ummuştum. D) Şu çekingenliği bırak artık lütfen!</vt:lpstr>
      <vt:lpstr>2. “Eş anlamlı gibi görünen ancak aralarında az da olsa anlam farklılığı bulunan sözcüklere yakın anlamlı sözcükler denir.” Aşağıdaki cümlelerin hangisinde bu türde sözcükler bir arada kullanılmıştır? A) Çiçeklere basmaman gerektiğini söylemiştim. B) Küs müyüz dargın mıyız bilemiyorum doğrusu. C) Tanıdık birini görmeyi ummuştum. D) Şu çekingenliği bırak artık lütfen!</vt:lpstr>
      <vt:lpstr>3. “İhtiyar doktor tecrübelerini anlatırken sözcüklerini dikkatle seçiyordu.” cümlesinde altı çizili sözcüklerden hangisinin eş anlamlısı aşağıdaki cümlelerden birinde kullanılmamıştır? A) Otobüse yetişmek için erkenden çıktı. B) Metnin sonundaki kelimeyi sildi. C) Deneyim sahibi olmak zaman ister. D) Hastanenin en yeni hekimiydi.</vt:lpstr>
      <vt:lpstr>3. “İhtiyar doktor tecrübelerini anlatırken sözcüklerini dikkatle seçiyordu.” cümlesinde altı çizili sözcüklerden hangisinin eş anlamlısı aşağıdaki cümlelerden birinde kullanılmamıştır? A) Otobüse yetişmek için erkenden çıktı. B) Metnin sonundaki kelimeyi sildi. C) Deneyim sahibi olmak zaman ister. D) Hastanenin en yeni hekimiydi.</vt:lpstr>
      <vt:lpstr>4. Aşağıdaki cümlelerin hangisinde zıt anlamlı sözcükler bir arada kullanılmamıştır? A) Büyük işler küçük adımlarla başlar. B) Evin içini de dışını da boyattık. C) Akıllı ile akılsızı ayırmak bazen çok zordur. D) Kirli bardağı temizi ile değiştirdi.</vt:lpstr>
      <vt:lpstr>4. Aşağıdaki cümlelerin hangisinde zıt anlamlı sözcükler bir arada kullanılmamıştır? A) Büyük işler küçük adımlarla başlar. B) Evin içini de dışını da boyattık. C) Akıllı ile akılsızı ayırmak bazen çok zordur. D) Kirli bardağı temizi ile değiştirdi.</vt:lpstr>
      <vt:lpstr>5. “İleri” sözcüğü aşağıdakilerin hangisinde “O acı günler geride kaldı.” cümlesindeki “geri” sözcüğünün karşıt anlamlısı olarak kullanılmıştır? A) Koltuğu ileri doğru çekti. B) Bu konuyu ileride konuşuruz. C) Yolun ilerisinde çalışma var. D) İleri fikirleri olan özel bir insandı.</vt:lpstr>
      <vt:lpstr>5. “İleri” sözcüğü aşağıdakilerin hangisinde “O acı günler geride kaldı.” cümlesindeki “geri” sözcüğünün karşıt anlamlısı olarak kullanılmıştır? A) Koltuğu ileri doğru çekti. B) Bu konuyu ileride konuşuruz. C) Yolun ilerisinde çalışma var. D) İleri fikirleri olan özel bir insandı.</vt:lpstr>
      <vt:lpstr>6. “Konunun detaylarını daha sonra görüşeceğiz.” cümlesindeki altı çizili sözcüğün eş anlamlısı aşağıdakilerden hangisinde kullanılmıştır? A) Fikirlerini benimle paylaşmanı istiyorum. B) Bu soruyu bir türlü çözemedim. C ) O son derece bilgili bir eğitimcidir. D) Ayrıntıya girmeden kısaca özetleyiverdi.</vt:lpstr>
      <vt:lpstr>6. “Konunun detaylarını daha sonra görüşeceğiz.” cümlesindeki altı çizili sözcüğün eş anlamlısı aşağıdakilerden hangisinde kullanılmıştır? A) Fikirlerini benimle paylaşmanı istiyorum. B) Bu soruyu bir türlü çözemedim. C ) O son derece bilgili bir eğitimcidir. D) Ayrıntıya girmeden kısaca özetleyiverdi.</vt:lpstr>
      <vt:lpstr>7. “Güzel - çirkin” sözcükleri arasındaki anlam ilişkisi aşağıdakilerden hangisinde yoktur? A) iyi - kötü  B) uzun - ince C) dar - geniş  D) şişman - zayıf</vt:lpstr>
      <vt:lpstr>7. “Güzel - çirkin” sözcükleri arasındaki anlam ilişkisi aşağıdakilerden hangisinde yoktur? A) iyi - kötü  B) uzun - ince C) dar - geniş  D) şişman - zayıf</vt:lpstr>
      <vt:lpstr>8. Aşağıdaki cümlelerde altı çizili sözcüklerden hangisinin sesteşi yoktur? A) Kutuyu çekmecenin gözünde unuttum. B) Düşlerinde bile sürekli onu görüyordu. C) Timsahlar hem karada hem suda yaşar. D) Sabahtan beri aç olduğunu söylüyor.</vt:lpstr>
      <vt:lpstr>8. Aşağıdaki cümlelerde altı çizili sözcüklerden hangisinin sesteşi yoktur? A) Kutuyu çekmecenin gözünde unuttum. B) Düşlerinde bile sürekli onu görüyordu. C) Timsahlar hem karada hem suda yaşar. D) Sabahtan beri aç olduğunu söylüyor.</vt:lpstr>
      <vt:lpstr>9. “Bardağı sertçe masaya koydu.” cümlesinde altı çizili sözcüğün eş seslisi aşağıdakilerden hangisinde kullanılmıştır? A) Bu işi başarmayı kafasına koydu. B) Babasının bu tavrı ona çok koydu. C) Teknemizi küçük bir koya yanaştırdık. D) Demek yıllarca koynumuzda yılan beslemişiz.</vt:lpstr>
      <vt:lpstr>9. “Bardağı sertçe masaya koydu.” cümlesinde altı çizili sözcüğün eş seslisi aşağıdakilerden hangisinde kullanılmıştır? A) Bu işi başarmayı kafasına koydu. B) Babasının bu tavrı ona çok koydu. C) Teknemizi küçük bir koya yanaştırdık. D) Demek yıllarca koynumuzda yılan beslemişiz.</vt:lpstr>
      <vt:lpstr>10. Hangi sözcüğün eş anlam veya zıt anlam karşılığı yanlış verilmiştir?   Eş Anlamlısı Zıt Anlamlısı yaşlı»  ihtiyar  genç kolay»   basit  zor diri»   canlı  ölü dert »   derman çare  A) yaşlı   B) kolay C) diri   D) dert </vt:lpstr>
      <vt:lpstr>10. Hangi sözcüğün eş anlam veya zıt anlam karşılığı yanlış verilmiştir?   Eş Anlamlısı Zıt Anlamlısı yaşlı»  ihtiyar  genç kolay»   basit  zor diri»   canlı  ölü dert »   derman çare  A) yaşlı   B) kolay C) diri   D) dert </vt:lpstr>
      <vt:lpstr>11. Aşağıdakilerden hangisi “kıyafet, hayat, fikir, özgür” sözcüklerinden birinin eş anlamlısı değildir? A) hür   B) akıl C) yaşam  D) giysi</vt:lpstr>
      <vt:lpstr>11. Aşağıdakilerden hangisi “kıyafet, hayat, fikir, özgür” sözcüklerinden birinin eş anlamlısı değildir? A) hür   B) akıl C) yaşam  D) giysi</vt:lpstr>
      <vt:lpstr>12.  Ne içindeyim zamanın,  Ne de büsbütün dışında;  Yekpare, geniş bir anın  Parçalanmaz akışında.  (A. H. Tanpınar) Şiirde altı çizili sözcüklerden hangisinin sesteşi yoktur? A) dış   B) iç C) an   D) ak</vt:lpstr>
      <vt:lpstr>12.  Ne içindeyim zamanın,  Ne de büsbütün dışında;  Yekpare, geniş bir anın  Parçalanmaz akışında.  (A. H. Tanpınar) Şiirde altı çizili sözcüklerden hangisinin sesteşi yoktur? A) dış   B) iç C) an   D) ak</vt:lpstr>
      <vt:lpstr>13. “Ey Türk gençliği! Birinci vazifen(I); Türk istiklalini(II), Türk cumhuriyetini, ilelebet(III) muhafaza(IV) ve müdafaa etmektir.” M. K. Atatürk Numaralandırılmış sözcüklerin eş anlamlıları sırasıyla aşağıdakilerden hangisidir? A) sorumluluk-kurtuluş-devamlı-kurtarma B) gelecek-görev-her zaman-savunma C) görev-bağımsızlık-sonsuza kadar-koruma D) sorumluluk-istikbal-sürekli-mücadele</vt:lpstr>
      <vt:lpstr>13. “Ey Türk gençliği! Birinci vazifen(I); Türk istiklalini(II), Türk cumhuriyetini, ilelebet(III) muhafaza(IV) ve müdafaa etmektir.” M. K. Atatürk Numaralandırılmış sözcüklerin eş anlamlıları sırasıyla aşağıdakilerden hangisidir? A) sorumluluk-kurtuluş-devamlı-kurtarma B) gelecek-görev-her zaman-savunma C) görev-bağımsızlık-sonsuza kadar-koruma D) sorumluluk-istikbal-sürekli-mücadele</vt:lpstr>
      <vt:lpstr>14. “Ah, Küçük Prens’im! Senin o üzüntü dolu küçük hayatını yavaş yavaş anladım böylece. Uzun bir süre günbatımındaki tatlılık tek avuntun olmuştu. Bu ayrıntıyı dördüncü gün öğrendim. Ne demiştin bana o sabah?” Aşağıdakilerden hangisi bu metinde geçen sözcüklerden herhangi birinin zıt anlamlısı değildir? A) sevinç  B) hızlı C) büyük  D) gündüz </vt:lpstr>
      <vt:lpstr>14. “Ah, Küçük Prens’im! Senin o üzüntü dolu küçük hayatını yavaş yavaş anladım böylece. Uzun bir süre günbatımındaki tatlılık tek avuntun olmuştu. Bu ayrıntıyı dördüncü gün öğrendim. Ne demiştin bana o sabah?” Aşağıdakilerden hangisi bu metinde geçen sözcüklerden herhangi birinin zıt anlamlısı değildir? A) sevinç  B) hızlı C) büyük  D) gündüz </vt:lpstr>
      <vt:lpstr>15. “Öğrenciler yeteneklerine göre eğitilmelidir.” cümlesinde altı çizili sözcüğün eş anlamlısı aşağıdaki cümlelerden hangisinde kullanılmıştır? A) Başarılı öğrenciler hep aynı sınıfta toplanmışlar. B) O sınıfın en kabiliyetli öğrencisidir. C) Sınıfça bir beyin fırtınası yaptık. D) Öğrenciler ödevlerini özverili bir şekilde yapsalar.</vt:lpstr>
      <vt:lpstr>15. “Öğrenciler yeteneklerine göre eğitilmelidir.” cümlesinde altı çizili sözcüğün eş anlamlısı aşağıdaki cümlelerden hangisinde kullanılmıştır? A) Başarılı öğrenciler hep aynı sınıfta toplanmışlar. B) O sınıfın en kabiliyetli öğrencisidir. C) Sınıfça bir beyin fırtınası yaptık. D) Öğrenciler ödevlerini özverili bir şekilde yapsalar.</vt:lpstr>
      <vt:lpstr>16. Aşağıdaki sözcüklerden hangisinde farklı bir anlam ilişkisi vardır?  A) durmak - beklemek  B) küsmek - gücenmek C) bağışlamak - affetmek  D) çiğnemek - basmak </vt:lpstr>
      <vt:lpstr>16. Aşağıdaki sözcüklerden hangisinde farklı bir anlam ilişkisi vardır?  A) durmak - beklemek  B) küsmek - gücenmek C) bağışlamak - affetmek  D) çiğnemek - basmak </vt:lpstr>
      <vt:lpstr>Hazırlayan: AHMET ÖZAYSIN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Aşağıdaki cümlelerde altı çizili sözcüklerden hangisi terim anlamıyla kullanılmıştır? A) Oyunun ikinci perdesine ancak yetişebildim. B) Bana oyun oynadığını düşünüyorum. C) Çocukların oyunu bitince çıkarız. D) Bilgisayar oyunları çok fazla vaktini alıyor. </dc:title>
  <dc:creator>HP</dc:creator>
  <cp:lastModifiedBy>HP</cp:lastModifiedBy>
  <cp:revision>66</cp:revision>
  <dcterms:created xsi:type="dcterms:W3CDTF">2021-02-17T12:59:31Z</dcterms:created>
  <dcterms:modified xsi:type="dcterms:W3CDTF">2021-02-17T18:13:44Z</dcterms:modified>
</cp:coreProperties>
</file>