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6" r:id="rId3"/>
    <p:sldId id="257"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289"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51EAAC-CD74-4B3F-83D8-79F3F83A421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E99C208-1601-47F2-9C00-8B6EF586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62BC22F-0F4A-4273-AD0F-82B0491BF5B6}"/>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E42E6556-FAAE-4200-9F7F-2E101D6EBB4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57F2EA3-7616-4506-94BF-C9108A6E659E}"/>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285551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441B17-EC8B-46E3-9797-38BA359C8A44}"/>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F106DE2-6806-461C-AB4F-59EA72C9987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F834727-3A6A-4AD4-BCC2-9888CE294E43}"/>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67043366-D58F-4618-A018-2A245E640E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184D9A1-7CB4-411E-AADC-06AA6B510F3E}"/>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1321423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F01D766-18FD-4B7A-AC45-6BD7BF336FF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2686AC9-79B1-4970-A185-D05F99B67A72}"/>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0B6F3CA-994E-43B1-94B5-57752697C2A4}"/>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690E6AEA-1812-4276-BCBF-0D81510EC69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A85960E-6EDC-4C2E-97B1-8A632FA444E6}"/>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60263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A6F874-50A4-4C09-9A54-850CEEDAA2B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2903258-B594-483A-A28C-D5E741589069}"/>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D898F37-8D18-401F-8042-2528649CE33B}"/>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4EDA450E-5B95-4DC9-90A3-819D943EBAF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071C054-DA67-49F6-A3C3-1E5168E2073A}"/>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237140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2E32C2-8E93-4B5D-B695-98E5AFADF29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EE63027-CD90-47AD-839D-3B890D6E70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67E0710-E045-42A9-BAA3-5B8671D4D919}"/>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A8237047-F385-4DDB-9554-1CCEDAFF28F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59BFC94-CFBB-4111-AE3C-EB2B5BCFB820}"/>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80022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0BDD58-BFCB-4F9F-8608-AF19FEDB0B3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2D1EF92-EAE2-4E1F-AC8F-2481352B703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2EA55E8-9F67-4942-840F-14DF61E365E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D42ACBD-1D91-42BD-9937-ACDC46BAA079}"/>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6" name="Alt Bilgi Yer Tutucusu 5">
            <a:extLst>
              <a:ext uri="{FF2B5EF4-FFF2-40B4-BE49-F238E27FC236}">
                <a16:creationId xmlns:a16="http://schemas.microsoft.com/office/drawing/2014/main" id="{FCE741DF-9E8A-43CD-A8AF-4CDB801F65C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545D567-6084-42F0-946B-4D3835B82B01}"/>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337572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C8E51C-BF96-4628-A44E-E296E31AEBE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1BB4A08-673D-4711-8B30-1BD4E3D04A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2574A89-B990-4D8B-B79D-04A34C35655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FE6782D-F009-446A-A568-A93FBD903C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8142E0D-8471-4B90-9620-5C325E3FE2F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BB53688-7C25-4182-B95A-1D240223B1E7}"/>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8" name="Alt Bilgi Yer Tutucusu 7">
            <a:extLst>
              <a:ext uri="{FF2B5EF4-FFF2-40B4-BE49-F238E27FC236}">
                <a16:creationId xmlns:a16="http://schemas.microsoft.com/office/drawing/2014/main" id="{50985B66-BC9E-4F5F-9EF2-140438DDB5C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D6EC85E-48F2-40A9-93CC-C878D065C44D}"/>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355978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62501E-7D9A-4AE9-B62B-2A55BD985CD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7D1C198-7C9C-432D-BF3C-44D5C8A76547}"/>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4" name="Alt Bilgi Yer Tutucusu 3">
            <a:extLst>
              <a:ext uri="{FF2B5EF4-FFF2-40B4-BE49-F238E27FC236}">
                <a16:creationId xmlns:a16="http://schemas.microsoft.com/office/drawing/2014/main" id="{1972D79F-39E6-4CDB-980E-C5569248184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253951AC-AF55-40B1-B1F6-89F581CEE198}"/>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252559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F2FA17D-4297-4E00-AB68-AD76FC94BFAC}"/>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3" name="Alt Bilgi Yer Tutucusu 2">
            <a:extLst>
              <a:ext uri="{FF2B5EF4-FFF2-40B4-BE49-F238E27FC236}">
                <a16:creationId xmlns:a16="http://schemas.microsoft.com/office/drawing/2014/main" id="{239927F3-758D-4CA5-A8AB-6A2421308EED}"/>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2E219901-B671-462E-8935-E8B3C4D00149}"/>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3274824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C92D6D-8CEF-42C6-B776-B3D077E286E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659AF72-1343-4D82-9D8D-55F854DA41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B6C853F-1207-4711-8758-B740A646D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95477CC-F092-4802-AAFA-9D5B5C79FDC5}"/>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6" name="Alt Bilgi Yer Tutucusu 5">
            <a:extLst>
              <a:ext uri="{FF2B5EF4-FFF2-40B4-BE49-F238E27FC236}">
                <a16:creationId xmlns:a16="http://schemas.microsoft.com/office/drawing/2014/main" id="{028DC2A2-C9A0-48FC-A0F9-811AC8991EB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3035D4F-406C-4866-946D-209211995886}"/>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390367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202B60-6E09-416E-8DA8-C4B6B9E5C66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FF7C603-1EC6-458E-AD32-6D7C63BB8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2E6509F-2FA8-4056-870D-7F59ACEE0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5149E01-5D9C-43B5-9368-2FDD57C354F2}"/>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6" name="Alt Bilgi Yer Tutucusu 5">
            <a:extLst>
              <a:ext uri="{FF2B5EF4-FFF2-40B4-BE49-F238E27FC236}">
                <a16:creationId xmlns:a16="http://schemas.microsoft.com/office/drawing/2014/main" id="{1F58E733-9F35-40B0-9AA6-6C4C599F2C9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EAE168B-617A-4ED4-8CCD-A02ACD035A4B}"/>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1791949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DE67E99-E452-452B-B2FB-0C7E57E832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CF443AC-6F4A-44DA-B40B-5AEC7D49DD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9633DB4-63F7-4FBF-95E9-E51E8A40EF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CE9BD93D-C1E2-47CE-9A0E-B2CD6BD5E5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E83747D-8C51-46BE-AABF-13D4F12B77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24638-72E7-4347-9597-28FCC7934490}" type="slidenum">
              <a:rPr lang="tr-TR" smtClean="0"/>
              <a:t>‹#›</a:t>
            </a:fld>
            <a:endParaRPr lang="tr-TR"/>
          </a:p>
        </p:txBody>
      </p:sp>
    </p:spTree>
    <p:extLst>
      <p:ext uri="{BB962C8B-B14F-4D97-AF65-F5344CB8AC3E}">
        <p14:creationId xmlns:p14="http://schemas.microsoft.com/office/powerpoint/2010/main" val="2973612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nSpc>
                <a:spcPct val="107000"/>
              </a:lnSpc>
              <a:spcAft>
                <a:spcPts val="800"/>
              </a:spcAft>
            </a:pPr>
            <a:r>
              <a:rPr lang="tr-TR" b="1" dirty="0">
                <a:effectLst/>
                <a:latin typeface="Calibri" panose="020F0502020204030204" pitchFamily="34" charset="0"/>
                <a:ea typeface="Calibri" panose="020F0502020204030204" pitchFamily="34" charset="0"/>
                <a:cs typeface="Times New Roman" panose="02020603050405020304" pitchFamily="18" charset="0"/>
              </a:rPr>
              <a:t>Sözcükte Anlam</a:t>
            </a:r>
            <a:br>
              <a:rPr lang="tr-TR" b="1" dirty="0">
                <a:effectLst/>
                <a:latin typeface="Calibri" panose="020F0502020204030204" pitchFamily="34" charset="0"/>
                <a:ea typeface="Calibri" panose="020F0502020204030204" pitchFamily="34" charset="0"/>
                <a:cs typeface="Times New Roman" panose="02020603050405020304" pitchFamily="18" charset="0"/>
              </a:rPr>
            </a:br>
            <a:r>
              <a:rPr lang="tr-TR" b="1" dirty="0">
                <a:effectLst/>
                <a:latin typeface="Calibri" panose="020F0502020204030204" pitchFamily="34" charset="0"/>
                <a:ea typeface="Calibri" panose="020F0502020204030204" pitchFamily="34" charset="0"/>
                <a:cs typeface="Times New Roman" panose="02020603050405020304" pitchFamily="18" charset="0"/>
              </a:rPr>
              <a:t>Deyimler - </a:t>
            </a:r>
            <a:r>
              <a:rPr lang="tr-TR" b="1">
                <a:effectLst/>
                <a:latin typeface="Calibri" panose="020F0502020204030204" pitchFamily="34" charset="0"/>
                <a:ea typeface="Calibri" panose="020F0502020204030204" pitchFamily="34" charset="0"/>
                <a:cs typeface="Times New Roman" panose="02020603050405020304" pitchFamily="18" charset="0"/>
              </a:rPr>
              <a:t>Söz Grupları - 1</a:t>
            </a:r>
            <a:br>
              <a:rPr lang="tr-TR" b="1">
                <a:effectLst/>
                <a:latin typeface="Calibri" panose="020F0502020204030204" pitchFamily="34" charset="0"/>
                <a:ea typeface="Calibri" panose="020F0502020204030204" pitchFamily="34" charset="0"/>
                <a:cs typeface="Times New Roman" panose="02020603050405020304" pitchFamily="18" charset="0"/>
              </a:rPr>
            </a:br>
            <a:r>
              <a:rPr lang="tr-TR" b="1">
                <a:effectLst/>
                <a:latin typeface="Calibri" panose="020F0502020204030204" pitchFamily="34" charset="0"/>
                <a:ea typeface="Calibri" panose="020F0502020204030204" pitchFamily="34" charset="0"/>
                <a:cs typeface="Times New Roman" panose="02020603050405020304" pitchFamily="18" charset="0"/>
              </a:rPr>
              <a:t>13 </a:t>
            </a:r>
            <a:r>
              <a:rPr lang="tr-TR" b="1" dirty="0">
                <a:effectLst/>
                <a:latin typeface="Calibri" panose="020F0502020204030204" pitchFamily="34" charset="0"/>
                <a:ea typeface="Calibri" panose="020F0502020204030204" pitchFamily="34" charset="0"/>
                <a:cs typeface="Times New Roman" panose="02020603050405020304" pitchFamily="18" charset="0"/>
              </a:rPr>
              <a:t>Soru</a:t>
            </a:r>
            <a:endParaRPr lang="tr-TR" dirty="0">
              <a:solidFill>
                <a:schemeClr val="tx2"/>
              </a:solidFill>
            </a:endParaRPr>
          </a:p>
        </p:txBody>
      </p:sp>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4160491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5. Aşağıdaki cümlelerden hangisinde deyim açıklamasıyla birlikte verilmiştir?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Kadın ne yapacağını bilememiş, öfkeden deliye dönmüştü.</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Dedemin ağzından bal damlarcasına bir masal anlatışı vardı.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Senelerdir onun dikiş tutturabildiğini görmek nasip olmadı.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Yaş gününün bir an önce gelmesini istiyor, o günü iple çekiyor.</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410824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5. Aşağıdaki cümlelerden hangisinde deyim açıklamasıyla birlikte verilmiştir?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Kadın ne yapacağını bilememiş, öfkeden deliye dönmüştü.</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Dedemin ağzından bal damlarcasına bir masal anlatışı vardı.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Senelerdir onun dikiş tutturabildiğini görmek nasip olmadı.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 Yaş gününün bir an önce gelmesini istiyor, o günü iple çekiyor.</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4188909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6. </a:t>
            </a:r>
            <a:r>
              <a:rPr lang="tr-TR" sz="2400" dirty="0">
                <a:effectLst/>
                <a:latin typeface="Calibri" panose="020F0502020204030204" pitchFamily="34" charset="0"/>
                <a:ea typeface="Calibri" panose="020F0502020204030204" pitchFamily="34" charset="0"/>
                <a:cs typeface="Times New Roman" panose="02020603050405020304" pitchFamily="18" charset="0"/>
              </a:rPr>
              <a:t>“Babasının aldığı yeni bisikleti görünce ağzı kulaklarına vardı.”</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cümlesindeki </a:t>
            </a:r>
            <a:r>
              <a:rPr lang="tr-TR" sz="2400" dirty="0">
                <a:effectLst/>
                <a:latin typeface="Calibri" panose="020F0502020204030204" pitchFamily="34" charset="0"/>
                <a:ea typeface="Calibri" panose="020F0502020204030204" pitchFamily="34" charset="0"/>
                <a:cs typeface="Times New Roman" panose="02020603050405020304" pitchFamily="18" charset="0"/>
              </a:rPr>
              <a:t>“ağzı kulaklarına varmak”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deyiminin yerine aşağıdaki deyimlerden hangisi kullanılabilir?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Aklı çıkmak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Nefesi kesilmek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Etekleri zil çalmak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Ayak diremek</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643479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6. </a:t>
            </a:r>
            <a:r>
              <a:rPr lang="tr-TR" sz="2400" dirty="0">
                <a:effectLst/>
                <a:latin typeface="Calibri" panose="020F0502020204030204" pitchFamily="34" charset="0"/>
                <a:ea typeface="Calibri" panose="020F0502020204030204" pitchFamily="34" charset="0"/>
                <a:cs typeface="Times New Roman" panose="02020603050405020304" pitchFamily="18" charset="0"/>
              </a:rPr>
              <a:t>“Babasının aldığı yeni bisikleti görünce ağzı kulaklarına vardı.”</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cümlesindeki </a:t>
            </a:r>
            <a:r>
              <a:rPr lang="tr-TR" sz="2400" dirty="0">
                <a:effectLst/>
                <a:latin typeface="Calibri" panose="020F0502020204030204" pitchFamily="34" charset="0"/>
                <a:ea typeface="Calibri" panose="020F0502020204030204" pitchFamily="34" charset="0"/>
                <a:cs typeface="Times New Roman" panose="02020603050405020304" pitchFamily="18" charset="0"/>
              </a:rPr>
              <a:t>“ağzı kulaklarına varmak”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deyiminin yerine aşağıdaki deyimlerden hangisi kullanılabilir?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Aklı çıkmak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Nefesi kesilmek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 Etekleri zil çalmak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Ayak diremek</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882493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7.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“el”</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deyim içinde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Annesi ellerini açıp bir güzel sildi.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Konu komşuya el açacak duruma geldik.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Küçük inciyi elini açıp içine koydu.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Doktor bir süre elini açmamasını söyledi.</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45702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7.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“el”</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deyim içinde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Annesi ellerini açıp bir güzel sildi.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Konu komşuya el açacak duruma geldik.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Küçük inciyi elini açıp içine koydu.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Doktor bir süre elini açmamasını söyledi.</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446286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8. </a:t>
            </a:r>
            <a:r>
              <a:rPr lang="tr-TR" sz="2400" dirty="0">
                <a:effectLst/>
                <a:latin typeface="Calibri" panose="020F0502020204030204" pitchFamily="34" charset="0"/>
                <a:ea typeface="Calibri" panose="020F0502020204030204" pitchFamily="34" charset="0"/>
                <a:cs typeface="Times New Roman" panose="02020603050405020304" pitchFamily="18" charset="0"/>
              </a:rPr>
              <a:t>“Hasan Usta çocukluktan yetişmiş, bu mesleğe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yıllarını vermiş</a:t>
            </a:r>
            <a:r>
              <a:rPr lang="tr-TR" sz="2400" dirty="0">
                <a:effectLst/>
                <a:latin typeface="Calibri" panose="020F0502020204030204" pitchFamily="34" charset="0"/>
                <a:ea typeface="Calibri" panose="020F0502020204030204" pitchFamily="34" charset="0"/>
                <a:cs typeface="Times New Roman" panose="02020603050405020304" pitchFamily="18" charset="0"/>
              </a:rPr>
              <a:t> bir zanaatkârdı.”</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cümlesinde altı çizili ifadenin cümleye kattığı anlam aşağıdaki cümlelerden hangisinde vardır?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Bu işteki yeteneği gerçekten göz dolduruyordu.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Nasıl yaptı bilmiyorum ama sonunda başardı.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Tecrübe sahibi büyüklerimizden faydalanmalıyız.</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Meslek hayatımın en tuhaf dönemini yaşıyorum.</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232982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8. </a:t>
            </a:r>
            <a:r>
              <a:rPr lang="tr-TR" sz="2400" dirty="0">
                <a:effectLst/>
                <a:latin typeface="Calibri" panose="020F0502020204030204" pitchFamily="34" charset="0"/>
                <a:ea typeface="Calibri" panose="020F0502020204030204" pitchFamily="34" charset="0"/>
                <a:cs typeface="Times New Roman" panose="02020603050405020304" pitchFamily="18" charset="0"/>
              </a:rPr>
              <a:t>“Hasan Usta çocukluktan yetişmiş, bu mesleğe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yıllarını vermiş</a:t>
            </a:r>
            <a:r>
              <a:rPr lang="tr-TR" sz="2400" dirty="0">
                <a:effectLst/>
                <a:latin typeface="Calibri" panose="020F0502020204030204" pitchFamily="34" charset="0"/>
                <a:ea typeface="Calibri" panose="020F0502020204030204" pitchFamily="34" charset="0"/>
                <a:cs typeface="Times New Roman" panose="02020603050405020304" pitchFamily="18" charset="0"/>
              </a:rPr>
              <a:t> bir zanaatkârdı.”</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cümlesinde altı çizili ifadenin cümleye kattığı anlam aşağıdaki cümlelerden hangisinde vardır?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Bu işteki yeteneği gerçekten göz dolduruyordu.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Nasıl yaptı bilmiyorum ama sonunda başardı.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 Tecrübe sahibi büyüklerimizden faydalanmalıyız.</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Meslek hayatımın en tuhaf dönemini yaşıyorum.</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328514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9. </a:t>
            </a:r>
            <a:r>
              <a:rPr lang="tr-TR" sz="2400" dirty="0">
                <a:effectLst/>
                <a:latin typeface="Calibri" panose="020F0502020204030204" pitchFamily="34" charset="0"/>
                <a:ea typeface="Calibri" panose="020F0502020204030204" pitchFamily="34" charset="0"/>
                <a:cs typeface="Times New Roman" panose="02020603050405020304" pitchFamily="18" charset="0"/>
              </a:rPr>
              <a:t>“Onun amacı sadece çok okunmak değil, kendisinden sonra edebiyatımızda övgü ile söz edilen bir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iz bırakmaktı</a:t>
            </a:r>
            <a:r>
              <a:rPr lang="tr-TR" sz="2400" dirty="0">
                <a:effectLst/>
                <a:latin typeface="Calibri" panose="020F0502020204030204" pitchFamily="34" charset="0"/>
                <a:ea typeface="Calibri" panose="020F0502020204030204" pitchFamily="34" charset="0"/>
                <a:cs typeface="Times New Roman" panose="02020603050405020304" pitchFamily="18" charset="0"/>
              </a:rPr>
              <a:t>.”</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cümlesinde altı çizili ifade ile aşağıdakilerden hangisi vurgulanmaktadır?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Çok sevilen bir yazar olmak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Kalıcı eserler bırakmak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Övülmekten çok hoşlanmak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Alanında tek olmak</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312590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9. </a:t>
            </a:r>
            <a:r>
              <a:rPr lang="tr-TR" sz="2400" dirty="0">
                <a:effectLst/>
                <a:latin typeface="Calibri" panose="020F0502020204030204" pitchFamily="34" charset="0"/>
                <a:ea typeface="Calibri" panose="020F0502020204030204" pitchFamily="34" charset="0"/>
                <a:cs typeface="Times New Roman" panose="02020603050405020304" pitchFamily="18" charset="0"/>
              </a:rPr>
              <a:t>“Onun amacı sadece çok okunmak değil, kendisinden sonra edebiyatımızda övgü ile söz edilen bir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iz bırakmaktı</a:t>
            </a:r>
            <a:r>
              <a:rPr lang="tr-TR" sz="2400" dirty="0">
                <a:effectLst/>
                <a:latin typeface="Calibri" panose="020F0502020204030204" pitchFamily="34" charset="0"/>
                <a:ea typeface="Calibri" panose="020F0502020204030204" pitchFamily="34" charset="0"/>
                <a:cs typeface="Times New Roman" panose="02020603050405020304" pitchFamily="18" charset="0"/>
              </a:rPr>
              <a:t>.”</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cümlesinde altı çizili ifade ile aşağıdakilerden hangisi vurgulanmaktadır?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Çok sevilen bir yazar olmak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Kalıcı eserler bırakmak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Övülmekten çok hoşlanmak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Alanında tek olmak</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989899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 </a:t>
            </a:r>
            <a:r>
              <a:rPr lang="tr-TR" sz="2400" dirty="0">
                <a:effectLst/>
                <a:latin typeface="Calibri" panose="020F0502020204030204" pitchFamily="34" charset="0"/>
                <a:ea typeface="Calibri" panose="020F0502020204030204" pitchFamily="34" charset="0"/>
                <a:cs typeface="Times New Roman" panose="02020603050405020304" pitchFamily="18" charset="0"/>
              </a:rPr>
              <a:t>“Psikoloji ve felsefenin edebiyatla harmanlandığı bu fantastik yolculuk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zihnimde eşsiz bir lezzet bıraktı</a:t>
            </a:r>
            <a:r>
              <a:rPr lang="tr-TR" sz="2400" dirty="0">
                <a:effectLst/>
                <a:latin typeface="Calibri" panose="020F0502020204030204" pitchFamily="34" charset="0"/>
                <a:ea typeface="Calibri" panose="020F0502020204030204" pitchFamily="34" charset="0"/>
                <a:cs typeface="Times New Roman" panose="02020603050405020304" pitchFamily="18" charset="0"/>
              </a:rPr>
              <a:t>.”</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cümlesinde altı çizili ifadenin cümleye kattığı anlam aşağıdakilerin hangisinde vardır?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Yazar çocuk edebiyatının en güçlü kalemlerinden biri.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Böyle özel bir eseri daha önce fark etmediğim için kendime çok kızdım.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Son kitabını bitirdikten sonra benzersiz bir okuma zevki yaşadım.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Kitabı büyük bir merak içinde okuyordu.</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871550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10.</a:t>
            </a:r>
            <a:r>
              <a:rPr lang="tr-TR" sz="2400" dirty="0">
                <a:effectLst/>
                <a:latin typeface="Calibri" panose="020F0502020204030204" pitchFamily="34" charset="0"/>
                <a:ea typeface="Calibri" panose="020F0502020204030204" pitchFamily="34" charset="0"/>
                <a:cs typeface="Times New Roman" panose="02020603050405020304" pitchFamily="18" charset="0"/>
              </a:rPr>
              <a:t> “Okuduğunuz her diyalog bulmacanın bir parçasını çözerken bir başka gizemin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kapısını aralıyor</a:t>
            </a:r>
            <a:r>
              <a:rPr lang="tr-TR" sz="2400" dirty="0">
                <a:effectLst/>
                <a:latin typeface="Calibri" panose="020F0502020204030204" pitchFamily="34" charset="0"/>
                <a:ea typeface="Calibri" panose="020F0502020204030204" pitchFamily="34" charset="0"/>
                <a:cs typeface="Times New Roman" panose="02020603050405020304" pitchFamily="18" charset="0"/>
              </a:rPr>
              <a:t> ve bu döngü roman boyunca devam ediyor.”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cümlesinde altı çizili ifadenin cümleye kattığı anlam aşağıdaki cümlelerden hangisinde vardır?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Okumak öyle kolay kazanılan bir alışkanlık değildir maalesef.</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Düzenli kitap okumanın faydaları saymakla bitmeyecek kadar çoktur.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Yazar her bölümü ustalıkla kaleme almış, her şey yerli yerinde.</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Kitaptaki her soru sizi bir başka merakın içine düşürüyor.</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20629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10.</a:t>
            </a:r>
            <a:r>
              <a:rPr lang="tr-TR" sz="2400" dirty="0">
                <a:effectLst/>
                <a:latin typeface="Calibri" panose="020F0502020204030204" pitchFamily="34" charset="0"/>
                <a:ea typeface="Calibri" panose="020F0502020204030204" pitchFamily="34" charset="0"/>
                <a:cs typeface="Times New Roman" panose="02020603050405020304" pitchFamily="18" charset="0"/>
              </a:rPr>
              <a:t> “Okuduğunuz her diyalog bulmacanın bir parçasını çözerken bir başka gizemin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kapısını aralıyor</a:t>
            </a:r>
            <a:r>
              <a:rPr lang="tr-TR" sz="2400" dirty="0">
                <a:effectLst/>
                <a:latin typeface="Calibri" panose="020F0502020204030204" pitchFamily="34" charset="0"/>
                <a:ea typeface="Calibri" panose="020F0502020204030204" pitchFamily="34" charset="0"/>
                <a:cs typeface="Times New Roman" panose="02020603050405020304" pitchFamily="18" charset="0"/>
              </a:rPr>
              <a:t> ve bu döngü roman boyunca devam ediyor.”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cümlesinde altı çizili ifadenin cümleye kattığı anlam aşağıdaki cümlelerden hangisinde vardır?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Okumak öyle kolay kazanılan bir alışkanlık değildir maalesef.</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Düzenli kitap okumanın faydaları saymakla bitmeyecek kadar çoktur.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Yazar her bölümü ustalıkla kaleme almış, her şey yerli yerinde.</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 Kitaptaki her soru sizi bir başka merakın içine düşürüyor.</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636989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11. Aşağıdaki deyimlerden hangisinin anlamı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yanlış</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verilmiştir?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İçi dışına çıkmak - Acıkır gibi olmak ve bundan dolayı rahatsızlık duymak.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İçi içini yemek - İstediğini yapamama yüzünden üzülmek.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İçi kan ağlamak - Çok kederli olduğunu dışarıya belli etmemek.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İçi almamak - Sakıncalı gördüğünden ya da beğenmediğinden, bir işi yapmak istememek</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281784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11. Aşağıdaki deyimlerden hangisinin anlamı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yanlış</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verilmiştir?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İçi dışına çıkmak - Acıkır gibi olmak ve bundan dolayı rahatsızlık duymak.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İçi içini yemek - İstediğini yapamama yüzünden üzülmek.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İçi kan ağlamak - Çok kederli olduğunu dışarıya belli etmemek.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İçi almamak - Sakıncalı gördüğünden ya da beğenmediğinden, bir işi yapmak istememek</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68196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12.</a:t>
            </a:r>
            <a:r>
              <a:rPr lang="tr-TR" sz="2400" dirty="0">
                <a:effectLst/>
                <a:latin typeface="Calibri" panose="020F0502020204030204" pitchFamily="34" charset="0"/>
                <a:ea typeface="Calibri" panose="020F0502020204030204" pitchFamily="34" charset="0"/>
                <a:cs typeface="Times New Roman" panose="02020603050405020304" pitchFamily="18" charset="0"/>
              </a:rPr>
              <a:t> “Kol”</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aşağıdaki cümlelerin hangisinde deyim içinde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Kolunu kaldırıp en üstteki dolaba uzandı.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Evi temizlemek için kolları sıvadık.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Küçük çocuğun kolu kırılmıştı.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O kazadan sonra nerdeyse kolunu kaybediyordu.</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703911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12.</a:t>
            </a:r>
            <a:r>
              <a:rPr lang="tr-TR" sz="2400" dirty="0">
                <a:effectLst/>
                <a:latin typeface="Calibri" panose="020F0502020204030204" pitchFamily="34" charset="0"/>
                <a:ea typeface="Calibri" panose="020F0502020204030204" pitchFamily="34" charset="0"/>
                <a:cs typeface="Times New Roman" panose="02020603050405020304" pitchFamily="18" charset="0"/>
              </a:rPr>
              <a:t> “Kol”</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aşağıdaki cümlelerin hangisinde deyim içinde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Kolunu kaldırıp en üstteki dolaba uzandı.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Evi temizlemek için kolları sıvadık.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Küçük çocuğun kolu kırılmıştı.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O kazadan sonra nerdeyse kolunu kaybediyordu.</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812704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13.</a:t>
            </a:r>
            <a:r>
              <a:rPr lang="tr-TR" sz="2400" dirty="0">
                <a:effectLst/>
                <a:latin typeface="Calibri" panose="020F0502020204030204" pitchFamily="34" charset="0"/>
                <a:ea typeface="Calibri" panose="020F0502020204030204" pitchFamily="34" charset="0"/>
                <a:cs typeface="Times New Roman" panose="02020603050405020304" pitchFamily="18" charset="0"/>
              </a:rPr>
              <a:t> 	* burnunda tütmek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 burun kıvırmak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 burnunun dikine gitmek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 burnu havada olmak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Aşağıdakilerden hangisi, verilen deyimlerden birinin açıklaması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olamaz</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Kendini pek beğenmiş olmak.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İşi başından aşkın olmak.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Hep kendi bildiğini yapmak.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Önem vermemek, beğenmemek.</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298928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13.</a:t>
            </a:r>
            <a:r>
              <a:rPr lang="tr-TR" sz="2400" dirty="0">
                <a:effectLst/>
                <a:latin typeface="Calibri" panose="020F0502020204030204" pitchFamily="34" charset="0"/>
                <a:ea typeface="Calibri" panose="020F0502020204030204" pitchFamily="34" charset="0"/>
                <a:cs typeface="Times New Roman" panose="02020603050405020304" pitchFamily="18" charset="0"/>
              </a:rPr>
              <a:t> 	* burnunda tütmek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 burun kıvırmak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 burnunun dikine gitmek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 burnu havada olmak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Aşağıdakilerden hangisi, verilen deyimlerden birinin açıklaması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olamaz</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Kendini pek beğenmiş olmak.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İşi başından aşkın olmak.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Hep kendi bildiğini yapmak.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Önem vermemek, beğenmemek.</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646629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nSpc>
                <a:spcPct val="107000"/>
              </a:lnSpc>
              <a:spcAft>
                <a:spcPts val="800"/>
              </a:spcAft>
            </a:pPr>
            <a:r>
              <a:rPr lang="tr-TR" b="1" dirty="0">
                <a:effectLst/>
                <a:latin typeface="Calibri" panose="020F0502020204030204" pitchFamily="34" charset="0"/>
                <a:ea typeface="Calibri" panose="020F0502020204030204" pitchFamily="34" charset="0"/>
                <a:cs typeface="Times New Roman" panose="02020603050405020304" pitchFamily="18" charset="0"/>
              </a:rPr>
              <a:t>Hazırlayan: AHMET ÖZAYSIN</a:t>
            </a:r>
            <a:endParaRPr lang="tr-TR"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up 15">
            <a:extLst>
              <a:ext uri="{FF2B5EF4-FFF2-40B4-BE49-F238E27FC236}">
                <a16:creationId xmlns:a16="http://schemas.microsoft.com/office/drawing/2014/main" id="{246D5D61-1911-4BF1-B501-70ABDF00C0F3}"/>
              </a:ext>
            </a:extLst>
          </p:cNvPr>
          <p:cNvGrpSpPr/>
          <p:nvPr/>
        </p:nvGrpSpPr>
        <p:grpSpPr>
          <a:xfrm>
            <a:off x="11228831" y="6059557"/>
            <a:ext cx="893193" cy="682488"/>
            <a:chOff x="8939255" y="4509052"/>
            <a:chExt cx="893193" cy="682488"/>
          </a:xfrm>
        </p:grpSpPr>
        <p:pic>
          <p:nvPicPr>
            <p:cNvPr id="10" name="Grafik 9" descr="Parmak izi">
              <a:extLst>
                <a:ext uri="{FF2B5EF4-FFF2-40B4-BE49-F238E27FC236}">
                  <a16:creationId xmlns:a16="http://schemas.microsoft.com/office/drawing/2014/main" id="{A9AA0B28-64DD-4449-97A0-747C5B559C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4608" y="4509052"/>
              <a:ext cx="682488" cy="682488"/>
            </a:xfrm>
            <a:prstGeom prst="rect">
              <a:avLst/>
            </a:prstGeom>
          </p:spPr>
        </p:pic>
        <p:sp>
          <p:nvSpPr>
            <p:cNvPr id="11" name="Dikdörtgen 10">
              <a:extLst>
                <a:ext uri="{FF2B5EF4-FFF2-40B4-BE49-F238E27FC236}">
                  <a16:creationId xmlns:a16="http://schemas.microsoft.com/office/drawing/2014/main" id="{67A99E79-C117-4E69-90F8-D02407128413}"/>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521474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 </a:t>
            </a:r>
            <a:r>
              <a:rPr lang="tr-TR" sz="2400" dirty="0">
                <a:effectLst/>
                <a:latin typeface="Calibri" panose="020F0502020204030204" pitchFamily="34" charset="0"/>
                <a:ea typeface="Calibri" panose="020F0502020204030204" pitchFamily="34" charset="0"/>
                <a:cs typeface="Times New Roman" panose="02020603050405020304" pitchFamily="18" charset="0"/>
              </a:rPr>
              <a:t>“Psikoloji ve felsefenin edebiyatla harmanlandığı bu fantastik yolculuk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zihnimde eşsiz bir lezzet bıraktı</a:t>
            </a:r>
            <a:r>
              <a:rPr lang="tr-TR" sz="2400" dirty="0">
                <a:effectLst/>
                <a:latin typeface="Calibri" panose="020F0502020204030204" pitchFamily="34" charset="0"/>
                <a:ea typeface="Calibri" panose="020F0502020204030204" pitchFamily="34" charset="0"/>
                <a:cs typeface="Times New Roman" panose="02020603050405020304" pitchFamily="18" charset="0"/>
              </a:rPr>
              <a:t>.”</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cümlesinde altı çizili ifadenin cümleye kattığı anlam aşağıdakilerin hangisinde vardır?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Yazar çocuk edebiyatının en güçlü kalemlerinden biri.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Böyle özel bir eseri daha önce fark etmediğim için kendime çok kızdım.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 Son kitabını bitirdikten sonra benzersiz bir okuma zevki yaşadım.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Kitabı büyük bir merak içinde okuyordu.</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072327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2.</a:t>
            </a:r>
            <a:r>
              <a:rPr lang="tr-TR" sz="2400" dirty="0">
                <a:effectLst/>
                <a:latin typeface="Calibri" panose="020F0502020204030204" pitchFamily="34" charset="0"/>
                <a:ea typeface="Calibri" panose="020F0502020204030204" pitchFamily="34" charset="0"/>
                <a:cs typeface="Times New Roman" panose="02020603050405020304" pitchFamily="18" charset="0"/>
              </a:rPr>
              <a:t> “Yazar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çıkmazlar içinde debelenen</a:t>
            </a:r>
            <a:r>
              <a:rPr lang="tr-TR" sz="2400" dirty="0">
                <a:effectLst/>
                <a:latin typeface="Calibri" panose="020F0502020204030204" pitchFamily="34" charset="0"/>
                <a:ea typeface="Calibri" panose="020F0502020204030204" pitchFamily="34" charset="0"/>
                <a:cs typeface="Times New Roman" panose="02020603050405020304" pitchFamily="18" charset="0"/>
              </a:rPr>
              <a:t> insanoğlunun zihninde cirit atan tahrip edici, hatta bazen çıldırtacak derecede tehlikeli sorulara rahatlatan ve tatmin eden cevaplar veriyor.”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cümlesinde altı çizili ifadenin cümleye kattığı anlam aşağıdakilerin hangisinde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yoktur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Ne yapacağını bilemez bir halde öylece bakıyordu.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Çözümsüzlük içinde kıvranıp duruyor kadıncağız.</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Üst üste gelen sıkıntılar artık onu hepten bitirmişti.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Sonunda verdiği kararın memnuniyetiyle ferahladı.</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8829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2.</a:t>
            </a:r>
            <a:r>
              <a:rPr lang="tr-TR" sz="2400" dirty="0">
                <a:effectLst/>
                <a:latin typeface="Calibri" panose="020F0502020204030204" pitchFamily="34" charset="0"/>
                <a:ea typeface="Calibri" panose="020F0502020204030204" pitchFamily="34" charset="0"/>
                <a:cs typeface="Times New Roman" panose="02020603050405020304" pitchFamily="18" charset="0"/>
              </a:rPr>
              <a:t> “Yazar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çıkmazlar içinde debelenen</a:t>
            </a:r>
            <a:r>
              <a:rPr lang="tr-TR" sz="2400" dirty="0">
                <a:effectLst/>
                <a:latin typeface="Calibri" panose="020F0502020204030204" pitchFamily="34" charset="0"/>
                <a:ea typeface="Calibri" panose="020F0502020204030204" pitchFamily="34" charset="0"/>
                <a:cs typeface="Times New Roman" panose="02020603050405020304" pitchFamily="18" charset="0"/>
              </a:rPr>
              <a:t> insanoğlunun zihninde cirit atan tahrip edici, hatta bazen çıldırtacak derecede tehlikeli sorulara rahatlatan ve tatmin eden cevaplar veriyor.”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cümlesinde altı çizili ifadenin cümleye kattığı anlam aşağıdakilerin hangisinde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yoktur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Ne yapacağını bilemez bir halde öylece bakıyordu.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Çözümsüzlük içinde kıvranıp duruyor kadıncağız.</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Üst üste gelen sıkıntılar artık onu hepten bitirmişti.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 Sonunda verdiği kararın memnuniyetiyle ferahladı.</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368085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3.</a:t>
            </a:r>
            <a:r>
              <a:rPr lang="tr-TR" sz="2400" dirty="0">
                <a:effectLst/>
                <a:latin typeface="Calibri" panose="020F0502020204030204" pitchFamily="34" charset="0"/>
                <a:ea typeface="Calibri" panose="020F0502020204030204" pitchFamily="34" charset="0"/>
                <a:cs typeface="Times New Roman" panose="02020603050405020304" pitchFamily="18" charset="0"/>
              </a:rPr>
              <a:t> “Eser tüm sıkıcılığına rağmen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çocukların penceresinden</a:t>
            </a:r>
            <a:r>
              <a:rPr lang="tr-TR" sz="2400" dirty="0">
                <a:effectLst/>
                <a:latin typeface="Calibri" panose="020F0502020204030204" pitchFamily="34" charset="0"/>
                <a:ea typeface="Calibri" panose="020F0502020204030204" pitchFamily="34" charset="0"/>
                <a:cs typeface="Times New Roman" panose="02020603050405020304" pitchFamily="18" charset="0"/>
              </a:rPr>
              <a:t> yetişkinlerin dünyasındaki yapmacık ve sahte davranışları etkili bir biçimde dile getirmiş.”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cümlesinde altı çizili ifade ile anlatılmak istenen aşağıdakilerden hangisidir?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Çocukların istekleri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Çocukların bakış açısı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Çocukların hayalleri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Çocukların düşünceleri</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450880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3.</a:t>
            </a:r>
            <a:r>
              <a:rPr lang="tr-TR" sz="2400" dirty="0">
                <a:effectLst/>
                <a:latin typeface="Calibri" panose="020F0502020204030204" pitchFamily="34" charset="0"/>
                <a:ea typeface="Calibri" panose="020F0502020204030204" pitchFamily="34" charset="0"/>
                <a:cs typeface="Times New Roman" panose="02020603050405020304" pitchFamily="18" charset="0"/>
              </a:rPr>
              <a:t> “Eser tüm sıkıcılığına rağmen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çocukların penceresinden</a:t>
            </a:r>
            <a:r>
              <a:rPr lang="tr-TR" sz="2400" dirty="0">
                <a:effectLst/>
                <a:latin typeface="Calibri" panose="020F0502020204030204" pitchFamily="34" charset="0"/>
                <a:ea typeface="Calibri" panose="020F0502020204030204" pitchFamily="34" charset="0"/>
                <a:cs typeface="Times New Roman" panose="02020603050405020304" pitchFamily="18" charset="0"/>
              </a:rPr>
              <a:t> yetişkinlerin dünyasındaki yapmacık ve sahte davranışları etkili bir biçimde dile getirmiş.”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cümlesinde altı çizili ifade ile anlatılmak istenen aşağıdakilerden hangisidir?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Çocukların istekleri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Çocukların bakış açısı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Çocukların hayalleri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Çocukların düşünceleri</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377612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4. </a:t>
            </a:r>
            <a:r>
              <a:rPr lang="tr-TR" sz="2400" dirty="0">
                <a:effectLst/>
                <a:latin typeface="Calibri" panose="020F0502020204030204" pitchFamily="34" charset="0"/>
                <a:ea typeface="Calibri" panose="020F0502020204030204" pitchFamily="34" charset="0"/>
                <a:cs typeface="Times New Roman" panose="02020603050405020304" pitchFamily="18" charset="0"/>
              </a:rPr>
              <a:t>“Göz”</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aşağıdaki cümlelerin hangisinde deyim içinde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kullanılmamıştır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Çocuk gözüne giren kıymıktan dolayı çok ağladı.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Süslü laflarla gözüne boyamasına izin verme.</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Onun bunun malına göz dikmekten vazgeçmelisin.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Bahçeye şöyle bir göz gezdirip dışarı çıktı.</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4291179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4. </a:t>
            </a:r>
            <a:r>
              <a:rPr lang="tr-TR" sz="2400" dirty="0">
                <a:effectLst/>
                <a:latin typeface="Calibri" panose="020F0502020204030204" pitchFamily="34" charset="0"/>
                <a:ea typeface="Calibri" panose="020F0502020204030204" pitchFamily="34" charset="0"/>
                <a:cs typeface="Times New Roman" panose="02020603050405020304" pitchFamily="18" charset="0"/>
              </a:rPr>
              <a:t>“Göz”</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aşağıdaki cümlelerin hangisinde deyim içinde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kullanılmamıştır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Çocuk gözüne giren kıymıktan dolayı çok ağladı.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Süslü laflarla gözüne boyamasına izin verme.</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Onun bunun malına göz dikmekten vazgeçmelisin.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Bahçeye şöyle bir göz gezdirip dışarı çıktı.</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52844844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1728</Words>
  <Application>Microsoft Office PowerPoint</Application>
  <PresentationFormat>Geniş ekran</PresentationFormat>
  <Paragraphs>56</Paragraphs>
  <Slides>28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28</vt:i4>
      </vt:variant>
    </vt:vector>
  </HeadingPairs>
  <TitlesOfParts>
    <vt:vector size="33" baseType="lpstr">
      <vt:lpstr>Arial</vt:lpstr>
      <vt:lpstr>Bookman Old Style</vt:lpstr>
      <vt:lpstr>Calibri</vt:lpstr>
      <vt:lpstr>Calibri Light</vt:lpstr>
      <vt:lpstr>Office Teması</vt:lpstr>
      <vt:lpstr>Sözcükte Anlam Deyimler - Söz Grupları - 1 13 Soru</vt:lpstr>
      <vt:lpstr>1. “Psikoloji ve felsefenin edebiyatla harmanlandığı bu fantastik yolculuk zihnimde eşsiz bir lezzet bıraktı.” cümlesinde altı çizili ifadenin cümleye kattığı anlam aşağıdakilerin hangisinde vardır? A) Yazar çocuk edebiyatının en güçlü kalemlerinden biri. B) Böyle özel bir eseri daha önce fark etmediğim için kendime çok kızdım. C) Son kitabını bitirdikten sonra benzersiz bir okuma zevki yaşadım. D) Kitabı büyük bir merak içinde okuyordu.</vt:lpstr>
      <vt:lpstr>1. “Psikoloji ve felsefenin edebiyatla harmanlandığı bu fantastik yolculuk zihnimde eşsiz bir lezzet bıraktı.” cümlesinde altı çizili ifadenin cümleye kattığı anlam aşağıdakilerin hangisinde vardır? A) Yazar çocuk edebiyatının en güçlü kalemlerinden biri. B) Böyle özel bir eseri daha önce fark etmediğim için kendime çok kızdım. C) Son kitabını bitirdikten sonra benzersiz bir okuma zevki yaşadım. D) Kitabı büyük bir merak içinde okuyordu.</vt:lpstr>
      <vt:lpstr>2. “Yazar çıkmazlar içinde debelenen insanoğlunun zihninde cirit atan tahrip edici, hatta bazen çıldırtacak derecede tehlikeli sorulara rahatlatan ve tatmin eden cevaplar veriyor.” cümlesinde altı çizili ifadenin cümleye kattığı anlam aşağıdakilerin hangisinde yoktur? A) Ne yapacağını bilemez bir halde öylece bakıyordu. B) Çözümsüzlük içinde kıvranıp duruyor kadıncağız. C) Üst üste gelen sıkıntılar artık onu hepten bitirmişti. D) Sonunda verdiği kararın memnuniyetiyle ferahladı.</vt:lpstr>
      <vt:lpstr>2. “Yazar çıkmazlar içinde debelenen insanoğlunun zihninde cirit atan tahrip edici, hatta bazen çıldırtacak derecede tehlikeli sorulara rahatlatan ve tatmin eden cevaplar veriyor.” cümlesinde altı çizili ifadenin cümleye kattığı anlam aşağıdakilerin hangisinde yoktur? A) Ne yapacağını bilemez bir halde öylece bakıyordu. B) Çözümsüzlük içinde kıvranıp duruyor kadıncağız. C) Üst üste gelen sıkıntılar artık onu hepten bitirmişti. D) Sonunda verdiği kararın memnuniyetiyle ferahladı.</vt:lpstr>
      <vt:lpstr>3. “Eser tüm sıkıcılığına rağmen çocukların penceresinden yetişkinlerin dünyasındaki yapmacık ve sahte davranışları etkili bir biçimde dile getirmiş.” cümlesinde altı çizili ifade ile anlatılmak istenen aşağıdakilerden hangisidir? A) Çocukların istekleri B) Çocukların bakış açısı C) Çocukların hayalleri D) Çocukların düşünceleri</vt:lpstr>
      <vt:lpstr>3. “Eser tüm sıkıcılığına rağmen çocukların penceresinden yetişkinlerin dünyasındaki yapmacık ve sahte davranışları etkili bir biçimde dile getirmiş.” cümlesinde altı çizili ifade ile anlatılmak istenen aşağıdakilerden hangisidir? A) Çocukların istekleri B) Çocukların bakış açısı C) Çocukların hayalleri D) Çocukların düşünceleri</vt:lpstr>
      <vt:lpstr>4. “Göz” sözcüğü aşağıdaki cümlelerin hangisinde deyim içinde kullanılmamıştır? A) Çocuk gözüne giren kıymıktan dolayı çok ağladı. B) Süslü laflarla gözüne boyamasına izin verme. C) Onun bunun malına göz dikmekten vazgeçmelisin. D) Bahçeye şöyle bir göz gezdirip dışarı çıktı.</vt:lpstr>
      <vt:lpstr>4. “Göz” sözcüğü aşağıdaki cümlelerin hangisinde deyim içinde kullanılmamıştır? A) Çocuk gözüne giren kıymıktan dolayı çok ağladı. B) Süslü laflarla gözüne boyamasına izin verme. C) Onun bunun malına göz dikmekten vazgeçmelisin. D) Bahçeye şöyle bir göz gezdirip dışarı çıktı.</vt:lpstr>
      <vt:lpstr>5. Aşağıdaki cümlelerden hangisinde deyim açıklamasıyla birlikte verilmiştir? A) Kadın ne yapacağını bilememiş, öfkeden deliye dönmüştü. B) Dedemin ağzından bal damlarcasına bir masal anlatışı vardı. C) Senelerdir onun dikiş tutturabildiğini görmek nasip olmadı. D) Yaş gününün bir an önce gelmesini istiyor, o günü iple çekiyor.</vt:lpstr>
      <vt:lpstr>5. Aşağıdaki cümlelerden hangisinde deyim açıklamasıyla birlikte verilmiştir? A) Kadın ne yapacağını bilememiş, öfkeden deliye dönmüştü. B) Dedemin ağzından bal damlarcasına bir masal anlatışı vardı. C) Senelerdir onun dikiş tutturabildiğini görmek nasip olmadı. D) Yaş gününün bir an önce gelmesini istiyor, o günü iple çekiyor.</vt:lpstr>
      <vt:lpstr>6. “Babasının aldığı yeni bisikleti görünce ağzı kulaklarına vardı.” cümlesindeki “ağzı kulaklarına varmak” deyiminin yerine aşağıdaki deyimlerden hangisi kullanılabilir? A) Aklı çıkmak B) Nefesi kesilmek C) Etekleri zil çalmak D) Ayak diremek</vt:lpstr>
      <vt:lpstr>6. “Babasının aldığı yeni bisikleti görünce ağzı kulaklarına vardı.” cümlesindeki “ağzı kulaklarına varmak” deyiminin yerine aşağıdaki deyimlerden hangisi kullanılabilir? A) Aklı çıkmak B) Nefesi kesilmek C) Etekleri zil çalmak D) Ayak diremek</vt:lpstr>
      <vt:lpstr>7. Aşağıdaki cümlelerin hangisinde “el” sözcüğü deyim içinde kullanılmıştır? A) Annesi ellerini açıp bir güzel sildi. B) Konu komşuya el açacak duruma geldik. C) Küçük inciyi elini açıp içine koydu. D) Doktor bir süre elini açmamasını söyledi.</vt:lpstr>
      <vt:lpstr>7. Aşağıdaki cümlelerin hangisinde “el” sözcüğü deyim içinde kullanılmıştır? A) Annesi ellerini açıp bir güzel sildi. B) Konu komşuya el açacak duruma geldik. C) Küçük inciyi elini açıp içine koydu. D) Doktor bir süre elini açmamasını söyledi.</vt:lpstr>
      <vt:lpstr>8. “Hasan Usta çocukluktan yetişmiş, bu mesleğe yıllarını vermiş bir zanaatkârdı.” cümlesinde altı çizili ifadenin cümleye kattığı anlam aşağıdaki cümlelerden hangisinde vardır? A) Bu işteki yeteneği gerçekten göz dolduruyordu. B) Nasıl yaptı bilmiyorum ama sonunda başardı. C) Tecrübe sahibi büyüklerimizden faydalanmalıyız. D) Meslek hayatımın en tuhaf dönemini yaşıyorum.</vt:lpstr>
      <vt:lpstr>8. “Hasan Usta çocukluktan yetişmiş, bu mesleğe yıllarını vermiş bir zanaatkârdı.” cümlesinde altı çizili ifadenin cümleye kattığı anlam aşağıdaki cümlelerden hangisinde vardır? A) Bu işteki yeteneği gerçekten göz dolduruyordu. B) Nasıl yaptı bilmiyorum ama sonunda başardı. C) Tecrübe sahibi büyüklerimizden faydalanmalıyız. D) Meslek hayatımın en tuhaf dönemini yaşıyorum.</vt:lpstr>
      <vt:lpstr>9. “Onun amacı sadece çok okunmak değil, kendisinden sonra edebiyatımızda övgü ile söz edilen bir iz bırakmaktı.” cümlesinde altı çizili ifade ile aşağıdakilerden hangisi vurgulanmaktadır? A) Çok sevilen bir yazar olmak B) Kalıcı eserler bırakmak C) Övülmekten çok hoşlanmak D) Alanında tek olmak</vt:lpstr>
      <vt:lpstr>9. “Onun amacı sadece çok okunmak değil, kendisinden sonra edebiyatımızda övgü ile söz edilen bir iz bırakmaktı.” cümlesinde altı çizili ifade ile aşağıdakilerden hangisi vurgulanmaktadır? A) Çok sevilen bir yazar olmak B) Kalıcı eserler bırakmak C) Övülmekten çok hoşlanmak D) Alanında tek olmak</vt:lpstr>
      <vt:lpstr>10. “Okuduğunuz her diyalog bulmacanın bir parçasını çözerken bir başka gizemin kapısını aralıyor ve bu döngü roman boyunca devam ediyor.” cümlesinde altı çizili ifadenin cümleye kattığı anlam aşağıdaki cümlelerden hangisinde vardır? A) Okumak öyle kolay kazanılan bir alışkanlık değildir maalesef. B) Düzenli kitap okumanın faydaları saymakla bitmeyecek kadar çoktur. C) Yazar her bölümü ustalıkla kaleme almış, her şey yerli yerinde. D) Kitaptaki her soru sizi bir başka merakın içine düşürüyor.</vt:lpstr>
      <vt:lpstr>10. “Okuduğunuz her diyalog bulmacanın bir parçasını çözerken bir başka gizemin kapısını aralıyor ve bu döngü roman boyunca devam ediyor.” cümlesinde altı çizili ifadenin cümleye kattığı anlam aşağıdaki cümlelerden hangisinde vardır? A) Okumak öyle kolay kazanılan bir alışkanlık değildir maalesef. B) Düzenli kitap okumanın faydaları saymakla bitmeyecek kadar çoktur. C) Yazar her bölümü ustalıkla kaleme almış, her şey yerli yerinde. D) Kitaptaki her soru sizi bir başka merakın içine düşürüyor.</vt:lpstr>
      <vt:lpstr>11. Aşağıdaki deyimlerden hangisinin anlamı yanlış verilmiştir? A) İçi dışına çıkmak - Acıkır gibi olmak ve bundan dolayı rahatsızlık duymak. B) İçi içini yemek - İstediğini yapamama yüzünden üzülmek. C) İçi kan ağlamak - Çok kederli olduğunu dışarıya belli etmemek. D) İçi almamak - Sakıncalı gördüğünden ya da beğenmediğinden, bir işi yapmak istememek</vt:lpstr>
      <vt:lpstr>11. Aşağıdaki deyimlerden hangisinin anlamı yanlış verilmiştir? A) İçi dışına çıkmak - Acıkır gibi olmak ve bundan dolayı rahatsızlık duymak. B) İçi içini yemek - İstediğini yapamama yüzünden üzülmek. C) İçi kan ağlamak - Çok kederli olduğunu dışarıya belli etmemek. D) İçi almamak - Sakıncalı gördüğünden ya da beğenmediğinden, bir işi yapmak istememek</vt:lpstr>
      <vt:lpstr>12. “Kol” sözcüğü aşağıdaki cümlelerin hangisinde deyim içinde kullanılmıştır? A) Kolunu kaldırıp en üstteki dolaba uzandı. B) Evi temizlemek için kolları sıvadık. C) Küçük çocuğun kolu kırılmıştı. D) O kazadan sonra nerdeyse kolunu kaybediyordu.</vt:lpstr>
      <vt:lpstr>12. “Kol” sözcüğü aşağıdaki cümlelerin hangisinde deyim içinde kullanılmıştır? A) Kolunu kaldırıp en üstteki dolaba uzandı. B) Evi temizlemek için kolları sıvadık. C) Küçük çocuğun kolu kırılmıştı. D) O kazadan sonra nerdeyse kolunu kaybediyordu.</vt:lpstr>
      <vt:lpstr>13.  * burnunda tütmek  * burun kıvırmak  * burnunun dikine gitmek  * burnu havada olmak Aşağıdakilerden hangisi, verilen deyimlerden birinin açıklaması olamaz? A) Kendini pek beğenmiş olmak. B) İşi başından aşkın olmak. C) Hep kendi bildiğini yapmak. D) Önem vermemek, beğenmemek.</vt:lpstr>
      <vt:lpstr>13.  * burnunda tütmek  * burun kıvırmak  * burnunun dikine gitmek  * burnu havada olmak Aşağıdakilerden hangisi, verilen deyimlerden birinin açıklaması olamaz? A) Kendini pek beğenmiş olmak. B) İşi başından aşkın olmak. C) Hep kendi bildiğini yapmak. D) Önem vermemek, beğenmemek.</vt:lpstr>
      <vt:lpstr>Hazırlayan: AHMET ÖZAYSIN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Aşağıdaki cümlelerde altı çizili sözcüklerden hangisi terim anlamıyla kullanılmıştır? A) Oyunun ikinci perdesine ancak yetişebildim. B) Bana oyun oynadığını düşünüyorum. C) Çocukların oyunu bitince çıkarız. D) Bilgisayar oyunları çok fazla vaktini alıyor. </dc:title>
  <dc:creator>HP</dc:creator>
  <cp:lastModifiedBy>HP</cp:lastModifiedBy>
  <cp:revision>28</cp:revision>
  <dcterms:created xsi:type="dcterms:W3CDTF">2021-02-17T12:59:31Z</dcterms:created>
  <dcterms:modified xsi:type="dcterms:W3CDTF">2021-02-17T16:07:21Z</dcterms:modified>
</cp:coreProperties>
</file>