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90" r:id="rId5"/>
    <p:sldId id="291" r:id="rId6"/>
    <p:sldId id="292" r:id="rId7"/>
    <p:sldId id="293" r:id="rId8"/>
    <p:sldId id="294" r:id="rId9"/>
    <p:sldId id="295" r:id="rId10"/>
    <p:sldId id="296" r:id="rId11"/>
    <p:sldId id="297" r:id="rId12"/>
    <p:sldId id="298" r:id="rId13"/>
    <p:sldId id="299" r:id="rId14"/>
    <p:sldId id="300" r:id="rId15"/>
    <p:sldId id="301" r:id="rId16"/>
    <p:sldId id="304" r:id="rId17"/>
    <p:sldId id="303" r:id="rId18"/>
    <p:sldId id="305" r:id="rId19"/>
    <p:sldId id="306" r:id="rId20"/>
    <p:sldId id="307" r:id="rId21"/>
    <p:sldId id="308" r:id="rId22"/>
    <p:sldId id="309" r:id="rId23"/>
    <p:sldId id="310" r:id="rId24"/>
    <p:sldId id="311" r:id="rId25"/>
    <p:sldId id="312" r:id="rId26"/>
    <p:sldId id="289"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1EAAC-CD74-4B3F-83D8-79F3F83A421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99C208-1601-47F2-9C00-8B6EF586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2BC22F-0F4A-4273-AD0F-82B0491BF5B6}"/>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E42E6556-FAAE-4200-9F7F-2E101D6EBB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7F2EA3-7616-4506-94BF-C9108A6E659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8555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441B17-EC8B-46E3-9797-38BA359C8A4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F106DE2-6806-461C-AB4F-59EA72C9987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F834727-3A6A-4AD4-BCC2-9888CE294E43}"/>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7043366-D58F-4618-A018-2A245E640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84D9A1-7CB4-411E-AADC-06AA6B510F3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32142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F01D766-18FD-4B7A-AC45-6BD7BF336FF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2686AC9-79B1-4970-A185-D05F99B67A7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B6F3CA-994E-43B1-94B5-57752697C2A4}"/>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90E6AEA-1812-4276-BCBF-0D81510EC6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85960E-6EDC-4C2E-97B1-8A632FA444E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60263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A6F874-50A4-4C09-9A54-850CEEDAA2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2903258-B594-483A-A28C-D5E74158906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898F37-8D18-401F-8042-2528649CE33B}"/>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4EDA450E-5B95-4DC9-90A3-819D943EBA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71C054-DA67-49F6-A3C3-1E5168E2073A}"/>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37140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2E32C2-8E93-4B5D-B695-98E5AFADF29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EE63027-CD90-47AD-839D-3B890D6E7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67E0710-E045-42A9-BAA3-5B8671D4D91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A8237047-F385-4DDB-9554-1CCEDAFF28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9BFC94-CFBB-4111-AE3C-EB2B5BCFB820}"/>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80022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0BDD58-BFCB-4F9F-8608-AF19FEDB0B3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2D1EF92-EAE2-4E1F-AC8F-2481352B703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2EA55E8-9F67-4942-840F-14DF61E365E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42ACBD-1D91-42BD-9937-ACDC46BAA07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FCE741DF-9E8A-43CD-A8AF-4CDB801F65C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545D567-6084-42F0-946B-4D3835B82B01}"/>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37572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C8E51C-BF96-4628-A44E-E296E31AEBE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1BB4A08-673D-4711-8B30-1BD4E3D04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2574A89-B990-4D8B-B79D-04A34C35655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E6782D-F009-446A-A568-A93FBD903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8142E0D-8471-4B90-9620-5C325E3FE2F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BB53688-7C25-4182-B95A-1D240223B1E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8" name="Alt Bilgi Yer Tutucusu 7">
            <a:extLst>
              <a:ext uri="{FF2B5EF4-FFF2-40B4-BE49-F238E27FC236}">
                <a16:creationId xmlns:a16="http://schemas.microsoft.com/office/drawing/2014/main" id="{50985B66-BC9E-4F5F-9EF2-140438DDB5C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D6EC85E-48F2-40A9-93CC-C878D065C44D}"/>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55978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62501E-7D9A-4AE9-B62B-2A55BD985CD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7D1C198-7C9C-432D-BF3C-44D5C8A7654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4" name="Alt Bilgi Yer Tutucusu 3">
            <a:extLst>
              <a:ext uri="{FF2B5EF4-FFF2-40B4-BE49-F238E27FC236}">
                <a16:creationId xmlns:a16="http://schemas.microsoft.com/office/drawing/2014/main" id="{1972D79F-39E6-4CDB-980E-C5569248184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53951AC-AF55-40B1-B1F6-89F581CEE198}"/>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52559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F2FA17D-4297-4E00-AB68-AD76FC94BFAC}"/>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3" name="Alt Bilgi Yer Tutucusu 2">
            <a:extLst>
              <a:ext uri="{FF2B5EF4-FFF2-40B4-BE49-F238E27FC236}">
                <a16:creationId xmlns:a16="http://schemas.microsoft.com/office/drawing/2014/main" id="{239927F3-758D-4CA5-A8AB-6A2421308EE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E219901-B671-462E-8935-E8B3C4D00149}"/>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27482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C92D6D-8CEF-42C6-B776-B3D077E286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59AF72-1343-4D82-9D8D-55F854DA4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6C853F-1207-4711-8758-B740A646D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95477CC-F092-4802-AAFA-9D5B5C79FDC5}"/>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028DC2A2-C9A0-48FC-A0F9-811AC8991E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035D4F-406C-4866-946D-20921199588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90367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02B60-6E09-416E-8DA8-C4B6B9E5C66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F7C603-1EC6-458E-AD32-6D7C63BB8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2E6509F-2FA8-4056-870D-7F59ACEE0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5149E01-5D9C-43B5-9368-2FDD57C354F2}"/>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1F58E733-9F35-40B0-9AA6-6C4C599F2C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EAE168B-617A-4ED4-8CCD-A02ACD035A4B}"/>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79194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DE67E99-E452-452B-B2FB-0C7E57E83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CF443AC-6F4A-44DA-B40B-5AEC7D49D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633DB4-63F7-4FBF-95E9-E51E8A40E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CE9BD93D-C1E2-47CE-9A0E-B2CD6BD5E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E83747D-8C51-46BE-AABF-13D4F12B7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24638-72E7-4347-9597-28FCC7934490}" type="slidenum">
              <a:rPr lang="tr-TR" smtClean="0"/>
              <a:t>‹#›</a:t>
            </a:fld>
            <a:endParaRPr lang="tr-TR"/>
          </a:p>
        </p:txBody>
      </p:sp>
    </p:spTree>
    <p:extLst>
      <p:ext uri="{BB962C8B-B14F-4D97-AF65-F5344CB8AC3E}">
        <p14:creationId xmlns:p14="http://schemas.microsoft.com/office/powerpoint/2010/main" val="297361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Sözcükte Anlam</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Söz Sanatları</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12 Soru</a:t>
            </a:r>
            <a:endParaRPr lang="tr-TR" dirty="0">
              <a:solidFill>
                <a:schemeClr val="tx2"/>
              </a:solidFill>
            </a:endParaRPr>
          </a:p>
        </p:txBody>
      </p:sp>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6049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5.</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Kazanmak istersen sen de zaferi,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Gürleyen sesinle doldur gökleri,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Zafer dedikleri kahraman peri,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Susandan kaçar da koşana gider.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(F. N. Çamlıbel)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Bu dörtlükte yapılan benzetmede benzeyen aşağıdakilerden hangisidir?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gök				B) peri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C) zafer			D) ses</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79015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5.</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Kazanmak istersen sen de zaferi,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Gürleyen sesinle doldur gökleri,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Zafer dedikleri kahraman peri,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Susandan kaçar da koşana gider.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(F. N. Çamlıbel)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Bu dörtlükte yapılan benzetmede benzeyen aşağıdakilerden hangisidir?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gök				B) peri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 zafer</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D) ses</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92681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6.</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Dost dost diye nicesine sarıldım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Benim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sâdık</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yârim kara topraktır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Beyhude dolandım boşa yoruldum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Benim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sâdık</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yârim kara topraktır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(Âşık Veysel)</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Bu dörtlükte aşağıdaki söz sanatlarından hangisi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Konuşturma		B) Kişileştirme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C) Abartma			D) Benzetme</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2291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6.</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Dost dost diye nicesine sarıldım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Benim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sâdık</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yârim kara topraktır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Beyhude dolandım boşa yoruldum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Benim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sâdık</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yârim kara topraktır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(Âşık Veysel)</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Bu dörtlükte aşağıdaki söz sanatlarından hangisi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Konuşturma		</a:t>
            </a:r>
            <a:r>
              <a:rPr lang="tr-TR" sz="2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B) Kişileştirme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C) Abartma			D) Benzetme</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16165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2" y="583096"/>
            <a:ext cx="9747619"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7. Aşağıdaki söz sanatları eşleştirmelerinden hangisi doğru </a:t>
            </a:r>
            <a:r>
              <a:rPr lang="tr-TR" sz="2400" b="1" u="sng" dirty="0">
                <a:effectLst/>
                <a:latin typeface="Calibri" panose="020F0502020204030204" pitchFamily="34" charset="0"/>
                <a:ea typeface="Times New Roman" panose="02020603050405020304" pitchFamily="18" charset="0"/>
                <a:cs typeface="Times New Roman" panose="02020603050405020304" pitchFamily="18" charset="0"/>
              </a:rPr>
              <a:t>değildir</a:t>
            </a: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Okullar dört gözle öğrencilere kavuşacakları günü bekliyorlar. (kişileştirme)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 Can, eve dönünce başından geçenleri bir solukta anlattı. (konuşturma)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C) Küçük çocuk yeni oyuncağı kırılınca kıyameti kopardı. (abartma)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D) Küçük bir çocuğu andıran bakışlarıyla hepimize gülümsedi. (benzetme)</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76086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2" y="583096"/>
            <a:ext cx="9667581"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7. Aşağıdaki söz sanatları eşleştirmelerinden hangisi doğru </a:t>
            </a:r>
            <a:r>
              <a:rPr lang="tr-TR" sz="2400" b="1" u="sng" dirty="0">
                <a:effectLst/>
                <a:latin typeface="Calibri" panose="020F0502020204030204" pitchFamily="34" charset="0"/>
                <a:ea typeface="Times New Roman" panose="02020603050405020304" pitchFamily="18" charset="0"/>
                <a:cs typeface="Times New Roman" panose="02020603050405020304" pitchFamily="18" charset="0"/>
              </a:rPr>
              <a:t>değildir</a:t>
            </a: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Okullar dört gözle öğrencilere kavuşacakları günü bekliyorlar. (kişileştirme)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B) Can, eve dönünce başından geçenleri bir solukta anlattı. (konuşturma)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C) Küçük çocuk yeni oyuncağı kırılınca kıyameti kopardı. (abartma)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D) Küçük bir çocuğu andıran bakışlarıyla hepimize gülümsedi. (benzetme)</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39043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8.</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Sen kocaman çöllerde bir kalabalık gibisin,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Kocaman denizlerde ender bir balık gibisin.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Bir ısıtır, bir üşütür, bir ağlatır, bir güldürür;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Sen hem bir hastalık hem de sağlık gibisin.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(Özdemir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Asaf</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Bu dörtlükte toplam kaç benzetme yapılmıştır?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1				B) 2</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C) 3				D) 4</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64037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8.</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Sen kocaman çöllerde bir kalabalık gibisin,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Kocaman denizlerde ender bir balık gibisin.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Bir ısıtır, bir üşütür, bir ağlatır, bir güldürür;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Sen hem bir hastalık hem de sağlık gibisin.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(Özdemir </a:t>
            </a:r>
            <a:r>
              <a:rPr lang="tr-TR" sz="2400" dirty="0" err="1">
                <a:effectLst/>
                <a:latin typeface="Calibri" panose="020F0502020204030204" pitchFamily="34" charset="0"/>
                <a:ea typeface="Times New Roman" panose="02020603050405020304" pitchFamily="18" charset="0"/>
                <a:cs typeface="Times New Roman" panose="02020603050405020304" pitchFamily="18" charset="0"/>
              </a:rPr>
              <a:t>Asaf</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Bu dörtlükte toplam kaç benzetme yapılmıştır?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1				B) 2</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C) 3				</a:t>
            </a:r>
            <a:r>
              <a:rPr lang="tr-TR" sz="2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 4</a:t>
            </a:r>
            <a:endPar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833013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9.</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Gelen yok giden yok uzadı ara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Ilgaz Dağı yol vermiyor geçilmez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Havalansam yoldaş olsam kuşlara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Kollarım yok kanadım yok uçulmaz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(Âşık Veysel)</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Bu dörtlükte hangi iki söz sanatı bir arada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Benzetme - Kişileştirme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 Abartma - Konuşturma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C) Kişileştirme - Tezat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D) Konuşturma - Benzetme</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774678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9.</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Gelen yok giden yok uzadı ara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Ilgaz Dağı yol vermiyor geçilmez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Havalansam yoldaş olsam kuşlara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Kollarım yok kanadım yok uçulmaz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(Âşık Veysel)</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Bu dörtlükte hangi iki söz sanatı bir arada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Benzetme - Kişileştirme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 Abartma - Konuşturma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 Kişileştirme - Tezat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D) Konuşturma - Benzetme</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39277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a:t>
            </a:r>
            <a:r>
              <a:rPr lang="tr-TR" sz="2400" dirty="0">
                <a:effectLst/>
                <a:latin typeface="Calibri" panose="020F0502020204030204" pitchFamily="34" charset="0"/>
                <a:ea typeface="Calibri" panose="020F0502020204030204" pitchFamily="34" charset="0"/>
                <a:cs typeface="Times New Roman" panose="02020603050405020304" pitchFamily="18" charset="0"/>
              </a:rPr>
              <a:t> 	Bu gece yine kar yağmış, ne güzel!</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Bembeyaz oluvermiş bahçeler yollar.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Sanki yerlere serilmiş bulutlar,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Bir gecede ihtiyarlamış heykel.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(Şükrü 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Regü</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 dörtlükte aşağıdaki söz sanatlarından hangisi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Kişileştirme			B) Benzetme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Abartma			D) Konuşturma</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7155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latin typeface="Calibri" panose="020F0502020204030204" pitchFamily="34" charset="0"/>
                <a:ea typeface="Times New Roman" panose="02020603050405020304" pitchFamily="18" charset="0"/>
                <a:cs typeface="Times New Roman" panose="02020603050405020304" pitchFamily="18" charset="0"/>
              </a:rPr>
              <a:t>10</a:t>
            </a: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2400" b="1" dirty="0">
                <a:latin typeface="Calibri" panose="020F0502020204030204" pitchFamily="34" charset="0"/>
                <a:ea typeface="Times New Roman" panose="02020603050405020304" pitchFamily="18" charset="0"/>
                <a:cs typeface="Times New Roman" panose="02020603050405020304" pitchFamily="18" charset="0"/>
              </a:rPr>
              <a:t>Aşağıda</a:t>
            </a:r>
            <a:r>
              <a:rPr lang="tr-TR" sz="2400" b="1" dirty="0">
                <a:effectLst/>
                <a:latin typeface="Calibri" panose="020F0502020204030204" pitchFamily="34" charset="0"/>
                <a:ea typeface="Calibri" panose="020F0502020204030204" pitchFamily="34" charset="0"/>
                <a:cs typeface="Times New Roman" panose="02020603050405020304" pitchFamily="18" charset="0"/>
              </a:rPr>
              <a:t>ki söz sanatları eşleştirmelerinde hangi numaralar yer değiştirirse hata giderilmiş olur?</a:t>
            </a:r>
            <a:br>
              <a:rPr lang="tr-TR" sz="2400" b="1"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Sen yokken derdimi kuşlar dinledi.			1.Kişileştirme</a:t>
            </a:r>
            <a:br>
              <a:rPr lang="tr-TR" sz="2400" dirty="0">
                <a:effectLst/>
                <a:latin typeface="Calibri" panose="020F0502020204030204" pitchFamily="34" charset="0"/>
                <a:ea typeface="Times New Roman" panose="02020603050405020304" pitchFamily="18"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Uzun ince bir yoldayım, gidiyorum gündüz gece	2.Benzetme</a:t>
            </a:r>
            <a:br>
              <a:rPr lang="tr-TR" sz="2400" dirty="0">
                <a:effectLst/>
                <a:latin typeface="Calibri" panose="020F0502020204030204" pitchFamily="34" charset="0"/>
                <a:ea typeface="Times New Roman" panose="02020603050405020304" pitchFamily="18"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Hepimizi gülmekten öldürecek bu çocuk.		3.Abartma</a:t>
            </a:r>
            <a:br>
              <a:rPr lang="tr-TR" sz="2400" dirty="0">
                <a:effectLst/>
                <a:latin typeface="Calibri" panose="020F0502020204030204" pitchFamily="34" charset="0"/>
                <a:ea typeface="Times New Roman" panose="02020603050405020304" pitchFamily="18"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Bir inci tanesiydi gözlerin.				4.Tezat</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2 ve 4				B) 1 ve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ve 3				D) 1 ve 4</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72749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latin typeface="Calibri" panose="020F0502020204030204" pitchFamily="34" charset="0"/>
                <a:ea typeface="Times New Roman" panose="02020603050405020304" pitchFamily="18" charset="0"/>
                <a:cs typeface="Times New Roman" panose="02020603050405020304" pitchFamily="18" charset="0"/>
              </a:rPr>
              <a:t>10</a:t>
            </a: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tr-TR" sz="2400" b="1" dirty="0">
                <a:latin typeface="Calibri" panose="020F0502020204030204" pitchFamily="34" charset="0"/>
                <a:ea typeface="Times New Roman" panose="02020603050405020304" pitchFamily="18" charset="0"/>
                <a:cs typeface="Times New Roman" panose="02020603050405020304" pitchFamily="18" charset="0"/>
              </a:rPr>
              <a:t>Aşağıda</a:t>
            </a:r>
            <a:r>
              <a:rPr lang="tr-TR" sz="2400" b="1" dirty="0">
                <a:effectLst/>
                <a:latin typeface="Calibri" panose="020F0502020204030204" pitchFamily="34" charset="0"/>
                <a:ea typeface="Calibri" panose="020F0502020204030204" pitchFamily="34" charset="0"/>
                <a:cs typeface="Times New Roman" panose="02020603050405020304" pitchFamily="18" charset="0"/>
              </a:rPr>
              <a:t>ki söz sanatları eşleştirmelerinde hangi numaralar yer değiştirirse hata giderilmiş olur?</a:t>
            </a:r>
            <a:br>
              <a:rPr lang="tr-TR" sz="2400" b="1"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Sen yokken derdimi kuşlar dinledi.			1.Kişileştirme</a:t>
            </a:r>
            <a:br>
              <a:rPr lang="tr-TR" sz="2400" dirty="0">
                <a:effectLst/>
                <a:latin typeface="Calibri" panose="020F0502020204030204" pitchFamily="34" charset="0"/>
                <a:ea typeface="Times New Roman" panose="02020603050405020304" pitchFamily="18"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Uzun ince bir yoldayım, gidiyorum gündüz gece	2.Benzetme</a:t>
            </a:r>
            <a:br>
              <a:rPr lang="tr-TR" sz="2400" dirty="0">
                <a:effectLst/>
                <a:latin typeface="Calibri" panose="020F0502020204030204" pitchFamily="34" charset="0"/>
                <a:ea typeface="Times New Roman" panose="02020603050405020304" pitchFamily="18"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Hepimizi gülmekten öldürecek bu çocuk.		3.Abartma</a:t>
            </a:r>
            <a:br>
              <a:rPr lang="tr-TR" sz="2400" dirty="0">
                <a:effectLst/>
                <a:latin typeface="Calibri" panose="020F0502020204030204" pitchFamily="34" charset="0"/>
                <a:ea typeface="Times New Roman" panose="02020603050405020304" pitchFamily="18"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Bir inci tanesiydi gözlerin.				4.Tezat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2 ve 4</a:t>
            </a:r>
            <a:r>
              <a:rPr lang="tr-TR" sz="2400" dirty="0">
                <a:effectLst/>
                <a:latin typeface="Calibri" panose="020F0502020204030204" pitchFamily="34" charset="0"/>
                <a:ea typeface="Calibri" panose="020F0502020204030204" pitchFamily="34" charset="0"/>
                <a:cs typeface="Times New Roman" panose="02020603050405020304" pitchFamily="18" charset="0"/>
              </a:rPr>
              <a:t>				B) 1 ve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ve 3				D) 1 ve 4</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60849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a:t>
            </a:r>
            <a:r>
              <a:rPr lang="tr-TR" sz="2400" dirty="0">
                <a:effectLst/>
                <a:latin typeface="Calibri" panose="020F0502020204030204" pitchFamily="34" charset="0"/>
                <a:ea typeface="Calibri" panose="020F0502020204030204" pitchFamily="34" charset="0"/>
                <a:cs typeface="Times New Roman" panose="02020603050405020304" pitchFamily="18" charset="0"/>
              </a:rPr>
              <a:t> “Akdeniz'in mitoloji yuvası sonsuz ufuklarına bakan küçük tepe, mini mini bir çiçek ormanı gibiydi. İnce, uzun dallı badem ağaçlarının alaca gölgeleri sahile inen keçi yoluna düşüyor, ilkbaharın tatlı rüzgârıyla sarhoş olan martılar, çılgın naralarla havayı çınlatıyorlardı.”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Metinde aşağıdaki söz sanatlarından hangileri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Tezat - Kişileştirme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Kişileştirme - Benzetme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Benzetme - Abartma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Abartma - Konuşturma</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198134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a:t>
            </a:r>
            <a:r>
              <a:rPr lang="tr-TR" sz="2400" dirty="0">
                <a:effectLst/>
                <a:latin typeface="Calibri" panose="020F0502020204030204" pitchFamily="34" charset="0"/>
                <a:ea typeface="Calibri" panose="020F0502020204030204" pitchFamily="34" charset="0"/>
                <a:cs typeface="Times New Roman" panose="02020603050405020304" pitchFamily="18" charset="0"/>
              </a:rPr>
              <a:t> “Akdeniz'in mitoloji yuvası sonsuz ufuklarına bakan küçük tepe, mini mini bir çiçek ormanı gibiydi. İnce, uzun dallı badem ağaçlarının alaca gölgeleri sahile inen keçi yoluna düşüyor, ilkbaharın tatlı rüzgârıyla sarhoş olan martılar, çılgın naralarla havayı çınlatıyorlardı.”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Metinde aşağıdaki söz sanatlarından hangileri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Tezat - Kişileştirme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Kişileştirme - Benzetme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Benzetme - Abartma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Abartma - Konuşturma</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449638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a:t>
            </a:r>
            <a:r>
              <a:rPr lang="tr-TR" sz="2400" dirty="0">
                <a:effectLst/>
                <a:latin typeface="Calibri" panose="020F0502020204030204" pitchFamily="34" charset="0"/>
                <a:ea typeface="Calibri" panose="020F0502020204030204" pitchFamily="34" charset="0"/>
                <a:cs typeface="Times New Roman" panose="02020603050405020304" pitchFamily="18" charset="0"/>
              </a:rPr>
              <a:t> “(1)Uzun bir uykudan sonra, ertesi gün oldukça geç uyandı. (2)Ama dinlendirmemişti bu uyku onu. (3)Hırçın, sinirli, öfkeli kalkmış, tiksintiyle odasına bakmıştı. (4)Altı adım uzunluğunda bir kafesi andırıyordu odası.”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Metinde numaralandırılmış cümlelerin hangisinde bir söz sanatı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B) 2</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3				D) 4</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2365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a:t>
            </a:r>
            <a:r>
              <a:rPr lang="tr-TR" sz="2400" dirty="0">
                <a:effectLst/>
                <a:latin typeface="Calibri" panose="020F0502020204030204" pitchFamily="34" charset="0"/>
                <a:ea typeface="Calibri" panose="020F0502020204030204" pitchFamily="34" charset="0"/>
                <a:cs typeface="Times New Roman" panose="02020603050405020304" pitchFamily="18" charset="0"/>
              </a:rPr>
              <a:t> “(1)Uzun bir uykudan sonra, ertesi gün oldukça geç uyandı. (2)Ama dinlendirmemişti bu uyku onu. (3)Hırçın, sinirli, öfkeli kalkmış, tiksintiyle odasına bakmıştı. (4)Altı adım uzunluğunda bir kafesi andırıyordu odası.”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Metinde numaralandırılmış cümlelerin hangisinde bir söz sanatı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B) 2</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3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4</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45040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Hazırlayan: AHMET ÖZAYSIN</a:t>
            </a:r>
            <a:endParaRPr lang="tr-TR"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up 15">
            <a:extLst>
              <a:ext uri="{FF2B5EF4-FFF2-40B4-BE49-F238E27FC236}">
                <a16:creationId xmlns:a16="http://schemas.microsoft.com/office/drawing/2014/main" id="{246D5D61-1911-4BF1-B501-70ABDF00C0F3}"/>
              </a:ext>
            </a:extLst>
          </p:cNvPr>
          <p:cNvGrpSpPr/>
          <p:nvPr/>
        </p:nvGrpSpPr>
        <p:grpSpPr>
          <a:xfrm>
            <a:off x="11228831" y="6059557"/>
            <a:ext cx="893193" cy="682488"/>
            <a:chOff x="8939255" y="4509052"/>
            <a:chExt cx="893193" cy="682488"/>
          </a:xfrm>
        </p:grpSpPr>
        <p:pic>
          <p:nvPicPr>
            <p:cNvPr id="10" name="Grafik 9" descr="Parmak izi">
              <a:extLst>
                <a:ext uri="{FF2B5EF4-FFF2-40B4-BE49-F238E27FC236}">
                  <a16:creationId xmlns:a16="http://schemas.microsoft.com/office/drawing/2014/main" id="{A9AA0B28-64DD-4449-97A0-747C5B559C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11" name="Dikdörtgen 10">
              <a:extLst>
                <a:ext uri="{FF2B5EF4-FFF2-40B4-BE49-F238E27FC236}">
                  <a16:creationId xmlns:a16="http://schemas.microsoft.com/office/drawing/2014/main" id="{67A99E79-C117-4E69-90F8-D02407128413}"/>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2147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a:t>
            </a:r>
            <a:r>
              <a:rPr lang="tr-TR" sz="2400" dirty="0">
                <a:effectLst/>
                <a:latin typeface="Calibri" panose="020F0502020204030204" pitchFamily="34" charset="0"/>
                <a:ea typeface="Calibri" panose="020F0502020204030204" pitchFamily="34" charset="0"/>
                <a:cs typeface="Times New Roman" panose="02020603050405020304" pitchFamily="18" charset="0"/>
              </a:rPr>
              <a:t> 	Bu gece yine kar yağmış, ne güzel!</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Bembeyaz oluvermiş bahçeler yollar.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Sanki yerlere serilmiş bulutlar,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Bir gecede ihtiyarlamış heykel.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(Şükrü E.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Regü</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 dörtlükte aşağıdaki söz sanatlarından hangisi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Kişileştirme	</a:t>
            </a:r>
            <a:r>
              <a:rPr lang="tr-TR" sz="2400" dirty="0">
                <a:effectLst/>
                <a:latin typeface="Calibri" panose="020F0502020204030204" pitchFamily="34" charset="0"/>
                <a:ea typeface="Calibri" panose="020F0502020204030204" pitchFamily="34" charset="0"/>
                <a:cs typeface="Times New Roman" panose="02020603050405020304" pitchFamily="18" charset="0"/>
              </a:rPr>
              <a:t>		B) Benzetme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Abartma			D) Konuşturma</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7232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marL="447675" indent="-447675" algn="l">
              <a:lnSpc>
                <a:spcPct val="150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a:t>
            </a:r>
            <a:r>
              <a:rPr lang="tr-TR" sz="2400" dirty="0">
                <a:effectLst/>
                <a:latin typeface="Calibri" panose="020F0502020204030204" pitchFamily="34" charset="0"/>
                <a:ea typeface="Calibri" panose="020F0502020204030204" pitchFamily="34" charset="0"/>
                <a:cs typeface="Times New Roman" panose="02020603050405020304" pitchFamily="18" charset="0"/>
              </a:rPr>
              <a:t> 	Tam otların sarardığı zamanlar,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Yere yüzükoyun uzanıyorum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Toprakta bir telâş, bir telâş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Karıncalar öteden beri dostum.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(B.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Necatigil</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 dörtlükte kişileştirilen varlıklar aşağıdakiler hangisidir?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ot - toprak			B) toprak - karınca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yer - karınca			D) ot - karınca</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76758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marL="447675" indent="-447675" algn="l">
              <a:lnSpc>
                <a:spcPct val="150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a:t>
            </a:r>
            <a:r>
              <a:rPr lang="tr-TR" sz="2400" dirty="0">
                <a:effectLst/>
                <a:latin typeface="Calibri" panose="020F0502020204030204" pitchFamily="34" charset="0"/>
                <a:ea typeface="Calibri" panose="020F0502020204030204" pitchFamily="34" charset="0"/>
                <a:cs typeface="Times New Roman" panose="02020603050405020304" pitchFamily="18" charset="0"/>
              </a:rPr>
              <a:t> 	Tam otların sarardığı zamanlar,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Yere yüzükoyun uzanıyorum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Toprakta bir telâş, bir telâş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Karıncalar öteden beri dostum.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(B.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Necatigil</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 dörtlükte kişileştirilen varlıklar aşağıdakiler hangisidir?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ot - toprak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toprak - karınca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yer - karınca			D) ot - karınca</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47625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Derinden derine ırmaklar ağlar,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Uzaktan uzağa çoban çeşmesi,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Ey suyun sesinden anlayan bağlar,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Ne söyler şu dağa çoban çeşmesi.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(F. N. Çamlıbel)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Bu dörtlükte aşağıdaki sözcüklerden hangisine insana ait bir davranış </a:t>
            </a:r>
            <a:r>
              <a:rPr lang="tr-TR" sz="2400" b="1" u="sng" dirty="0">
                <a:effectLst/>
                <a:latin typeface="Calibri" panose="020F0502020204030204" pitchFamily="34" charset="0"/>
                <a:ea typeface="Times New Roman" panose="02020603050405020304" pitchFamily="18" charset="0"/>
                <a:cs typeface="Times New Roman" panose="02020603050405020304" pitchFamily="18" charset="0"/>
              </a:rPr>
              <a:t>verilmemiştir</a:t>
            </a: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su				B) ırmak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C) bağ				D) çeşme</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17439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Derinden derine ırmaklar ağlar,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Uzaktan uzağa çoban çeşmesi,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Ey suyun sesinden anlayan bağlar,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Ne söyler şu dağa çoban çeşmesi.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(F. N. Çamlıbel)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Bu dörtlükte aşağıdaki sözcüklerden hangisine insana ait bir davranış </a:t>
            </a:r>
            <a:r>
              <a:rPr lang="tr-TR" sz="2400" b="1" u="sng" dirty="0">
                <a:effectLst/>
                <a:latin typeface="Calibri" panose="020F0502020204030204" pitchFamily="34" charset="0"/>
                <a:ea typeface="Times New Roman" panose="02020603050405020304" pitchFamily="18" charset="0"/>
                <a:cs typeface="Times New Roman" panose="02020603050405020304" pitchFamily="18" charset="0"/>
              </a:rPr>
              <a:t>verilmemiştir</a:t>
            </a: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 su</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B) ırmak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C) bağ				D) çeşme</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75403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4.</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Bahar olsun da seyredin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Nasıl süsler bayırları,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Zümrüt gibi çayırları,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Yüze güler o incecik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Gelin yüzlü papatyalar,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Altın gözlü papatyalar.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(Tevfik Fikret)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Bu dizelerde aşağıdaki söz sanatlarından hangisi ağır basmaktadır?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Konuşturma		B) Tezat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C) Kişileştirme			D) Benzetme</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921954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4.</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 	Bahar olsun da seyredin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Nasıl süsler bayırları,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Zümrüt gibi çayırları,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Yüze güler o incecik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Gelin yüzlü papatyalar,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Altın gözlü papatyalar.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(Tevfik Fikret)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Times New Roman" panose="02020603050405020304" pitchFamily="18" charset="0"/>
                <a:cs typeface="Times New Roman" panose="02020603050405020304" pitchFamily="18" charset="0"/>
              </a:rPr>
              <a:t>Bu dizelerde aşağıdaki söz sanatlarından hangisi ağır basmaktadır?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A) Konuşturma		B) Tezat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Times New Roman" panose="02020603050405020304" pitchFamily="18" charset="0"/>
                <a:cs typeface="Times New Roman" panose="02020603050405020304" pitchFamily="18" charset="0"/>
              </a:rPr>
              <a:t>C) Kişileştirme			</a:t>
            </a:r>
            <a:r>
              <a:rPr lang="tr-TR" sz="24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 Benzetme</a:t>
            </a:r>
            <a:endPar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9677829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1934</Words>
  <Application>Microsoft Office PowerPoint</Application>
  <PresentationFormat>Geniş ekran</PresentationFormat>
  <Paragraphs>52</Paragraphs>
  <Slides>26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Bookman Old Style</vt:lpstr>
      <vt:lpstr>Calibri</vt:lpstr>
      <vt:lpstr>Calibri Light</vt:lpstr>
      <vt:lpstr>Office Teması</vt:lpstr>
      <vt:lpstr>Sözcükte Anlam Söz Sanatları 12 Soru</vt:lpstr>
      <vt:lpstr>1.  Bu gece yine kar yağmış, ne güzel!  Bembeyaz oluvermiş bahçeler yollar.  Sanki yerlere serilmiş bulutlar,  Bir gecede ihtiyarlamış heykel.        (Şükrü E. Regü) Bu dörtlükte aşağıdaki söz sanatlarından hangisi kullanılmıştır? A) Kişileştirme   B) Benzetme C) Abartma   D) Konuşturma</vt:lpstr>
      <vt:lpstr>1.  Bu gece yine kar yağmış, ne güzel!  Bembeyaz oluvermiş bahçeler yollar.  Sanki yerlere serilmiş bulutlar,  Bir gecede ihtiyarlamış heykel.        (Şükrü E. Regü) Bu dörtlükte aşağıdaki söz sanatlarından hangisi kullanılmıştır? A) Kişileştirme   B) Benzetme C) Abartma   D) Konuşturma</vt:lpstr>
      <vt:lpstr>2.  Tam otların sarardığı zamanlar, Yere yüzükoyun uzanıyorum Toprakta bir telâş, bir telâş Karıncalar öteden beri dostum.      (B. Necatigil) Bu dörtlükte kişileştirilen varlıklar aşağıdakiler hangisidir? A) ot - toprak   B) toprak - karınca C) yer - karınca   D) ot - karınca</vt:lpstr>
      <vt:lpstr>2.  Tam otların sarardığı zamanlar, Yere yüzükoyun uzanıyorum Toprakta bir telâş, bir telâş Karıncalar öteden beri dostum.      (B. Necatigil) Bu dörtlükte kişileştirilen varlıklar aşağıdakiler hangisidir? A) ot - toprak   B) toprak - karınca C) yer - karınca   D) ot - karınca</vt:lpstr>
      <vt:lpstr>3.  Derinden derine ırmaklar ağlar,      Uzaktan uzağa çoban çeşmesi,      Ey suyun sesinden anlayan bağlar,      Ne söyler şu dağa çoban çeşmesi.       (F. N. Çamlıbel)    Bu dörtlükte aşağıdaki sözcüklerden hangisine insana ait bir davranış verilmemiştir? A) su    B) ırmak C) bağ    D) çeşme</vt:lpstr>
      <vt:lpstr>3.  Derinden derine ırmaklar ağlar,      Uzaktan uzağa çoban çeşmesi,      Ey suyun sesinden anlayan bağlar,      Ne söyler şu dağa çoban çeşmesi.       (F. N. Çamlıbel)    Bu dörtlükte aşağıdaki sözcüklerden hangisine insana ait bir davranış verilmemiştir? A) su    B) ırmak C) bağ    D) çeşme</vt:lpstr>
      <vt:lpstr>4.  Bahar olsun da seyredin  Nasıl süsler bayırları,  Zümrüt gibi çayırları,  Yüze güler o incecik  Gelin yüzlü papatyalar,  Altın gözlü papatyalar.     (Tevfik Fikret) Bu dizelerde aşağıdaki söz sanatlarından hangisi ağır basmaktadır? A) Konuşturma  B) Tezat C) Kişileştirme   D) Benzetme</vt:lpstr>
      <vt:lpstr>4.  Bahar olsun da seyredin  Nasıl süsler bayırları,  Zümrüt gibi çayırları,  Yüze güler o incecik  Gelin yüzlü papatyalar,  Altın gözlü papatyalar.     (Tevfik Fikret) Bu dizelerde aşağıdaki söz sanatlarından hangisi ağır basmaktadır? A) Konuşturma  B) Tezat C) Kişileştirme   D) Benzetme</vt:lpstr>
      <vt:lpstr>5.  Kazanmak istersen sen de zaferi,  Gürleyen sesinle doldur gökleri,  Zafer dedikleri kahraman peri,  Susandan kaçar da koşana gider.      (F. N. Çamlıbel)    Bu dörtlükte yapılan benzetmede benzeyen aşağıdakilerden hangisidir? A) gök    B) peri C) zafer   D) ses</vt:lpstr>
      <vt:lpstr>5.  Kazanmak istersen sen de zaferi,  Gürleyen sesinle doldur gökleri,  Zafer dedikleri kahraman peri,  Susandan kaçar da koşana gider.      (F. N. Çamlıbel)    Bu dörtlükte yapılan benzetmede benzeyen aşağıdakilerden hangisidir? A) gök    B) peri C) zafer   D) ses</vt:lpstr>
      <vt:lpstr>6.  Dost dost diye nicesine sarıldım  Benim sâdık yârim kara topraktır  Beyhude dolandım boşa yoruldum  Benim sâdık yârim kara topraktır      (Âşık Veysel) Bu dörtlükte aşağıdaki söz sanatlarından hangisi kullanılmıştır? A) Konuşturma  B) Kişileştirme C) Abartma   D) Benzetme</vt:lpstr>
      <vt:lpstr>6.  Dost dost diye nicesine sarıldım  Benim sâdık yârim kara topraktır  Beyhude dolandım boşa yoruldum  Benim sâdık yârim kara topraktır      (Âşık Veysel) Bu dörtlükte aşağıdaki söz sanatlarından hangisi kullanılmıştır? A) Konuşturma  B) Kişileştirme C) Abartma   D) Benzetme</vt:lpstr>
      <vt:lpstr>7. Aşağıdaki söz sanatları eşleştirmelerinden hangisi doğru değildir? A) Okullar dört gözle öğrencilere kavuşacakları günü bekliyorlar. (kişileştirme) B) Can, eve dönünce başından geçenleri bir solukta anlattı. (konuşturma) C) Küçük çocuk yeni oyuncağı kırılınca kıyameti kopardı. (abartma) D) Küçük bir çocuğu andıran bakışlarıyla hepimize gülümsedi. (benzetme)</vt:lpstr>
      <vt:lpstr>7. Aşağıdaki söz sanatları eşleştirmelerinden hangisi doğru değildir? A) Okullar dört gözle öğrencilere kavuşacakları günü bekliyorlar. (kişileştirme) B) Can, eve dönünce başından geçenleri bir solukta anlattı. (konuşturma) C) Küçük çocuk yeni oyuncağı kırılınca kıyameti kopardı. (abartma) D) Küçük bir çocuğu andıran bakışlarıyla hepimize gülümsedi. (benzetme)</vt:lpstr>
      <vt:lpstr>8.  Sen kocaman çöllerde bir kalabalık gibisin,  Kocaman denizlerde ender bir balık gibisin.  Bir ısıtır, bir üşütür, bir ağlatır, bir güldürür;  Sen hem bir hastalık hem de sağlık gibisin.       (Özdemir Asaf) Bu dörtlükte toplam kaç benzetme yapılmıştır? A) 1    B) 2 C) 3    D) 4</vt:lpstr>
      <vt:lpstr>8.  Sen kocaman çöllerde bir kalabalık gibisin,  Kocaman denizlerde ender bir balık gibisin.  Bir ısıtır, bir üşütür, bir ağlatır, bir güldürür;  Sen hem bir hastalık hem de sağlık gibisin.       (Özdemir Asaf) Bu dörtlükte toplam kaç benzetme yapılmıştır? A) 1    B) 2 C) 3    D) 4</vt:lpstr>
      <vt:lpstr>9.  Gelen yok giden yok uzadı ara  Ilgaz Dağı yol vermiyor geçilmez  Havalansam yoldaş olsam kuşlara  Kollarım yok kanadım yok uçulmaz      (Âşık Veysel) Bu dörtlükte hangi iki söz sanatı bir arada kullanılmıştır? A) Benzetme - Kişileştirme  B) Abartma - Konuşturma C) Kişileştirme - Tezat D) Konuşturma - Benzetme</vt:lpstr>
      <vt:lpstr>9.  Gelen yok giden yok uzadı ara  Ilgaz Dağı yol vermiyor geçilmez  Havalansam yoldaş olsam kuşlara  Kollarım yok kanadım yok uçulmaz      (Âşık Veysel) Bu dörtlükte hangi iki söz sanatı bir arada kullanılmıştır? A) Benzetme - Kişileştirme  B) Abartma - Konuşturma C) Kişileştirme - Tezat D) Konuşturma - Benzetme</vt:lpstr>
      <vt:lpstr>10. Aşağıdaki söz sanatları eşleştirmelerinde hangi numaralar yer değiştirirse hata giderilmiş olur? Sen yokken derdimi kuşlar dinledi.   1.Kişileştirme Uzun ince bir yoldayım, gidiyorum gündüz gece 2.Benzetme Hepimizi gülmekten öldürecek bu çocuk.  3.Abartma Bir inci tanesiydi gözlerin.    4.Tezat A) 2 ve 4    B) 1 ve 3 C) 2 ve 3    D) 1 ve 4 </vt:lpstr>
      <vt:lpstr>10. Aşağıdaki söz sanatları eşleştirmelerinde hangi numaralar yer değiştirirse hata giderilmiş olur? Sen yokken derdimi kuşlar dinledi.   1.Kişileştirme Uzun ince bir yoldayım, gidiyorum gündüz gece 2.Benzetme Hepimizi gülmekten öldürecek bu çocuk.  3.Abartma Bir inci tanesiydi gözlerin.    4.Tezat A) 2 ve 4    B) 1 ve 3 C) 2 ve 3    D) 1 ve 4 </vt:lpstr>
      <vt:lpstr>11. “Akdeniz'in mitoloji yuvası sonsuz ufuklarına bakan küçük tepe, mini mini bir çiçek ormanı gibiydi. İnce, uzun dallı badem ağaçlarının alaca gölgeleri sahile inen keçi yoluna düşüyor, ilkbaharın tatlı rüzgârıyla sarhoş olan martılar, çılgın naralarla havayı çınlatıyorlardı.” Metinde aşağıdaki söz sanatlarından hangileri kullanılmıştır? A) Tezat - Kişileştirme B) Kişileştirme - Benzetme C) Benzetme - Abartma D) Abartma - Konuşturma</vt:lpstr>
      <vt:lpstr>11. “Akdeniz'in mitoloji yuvası sonsuz ufuklarına bakan küçük tepe, mini mini bir çiçek ormanı gibiydi. İnce, uzun dallı badem ağaçlarının alaca gölgeleri sahile inen keçi yoluna düşüyor, ilkbaharın tatlı rüzgârıyla sarhoş olan martılar, çılgın naralarla havayı çınlatıyorlardı.” Metinde aşağıdaki söz sanatlarından hangileri kullanılmıştır? A) Tezat - Kişileştirme B) Kişileştirme - Benzetme C) Benzetme - Abartma D) Abartma - Konuşturma</vt:lpstr>
      <vt:lpstr>12. “(1)Uzun bir uykudan sonra, ertesi gün oldukça geç uyandı. (2)Ama dinlendirmemişti bu uyku onu. (3)Hırçın, sinirli, öfkeli kalkmış, tiksintiyle odasına bakmıştı. (4)Altı adım uzunluğunda bir kafesi andırıyordu odası.” Metinde numaralandırılmış cümlelerin hangisinde bir söz sanatı kullanılmıştır? A) 1    B) 2 C) 3    D) 4</vt:lpstr>
      <vt:lpstr>12. “(1)Uzun bir uykudan sonra, ertesi gün oldukça geç uyandı. (2)Ama dinlendirmemişti bu uyku onu. (3)Hırçın, sinirli, öfkeli kalkmış, tiksintiyle odasına bakmıştı. (4)Altı adım uzunluğunda bir kafesi andırıyordu odası.” Metinde numaralandırılmış cümlelerin hangisinde bir söz sanatı kullanılmıştır? A) 1    B) 2 C) 3    D) 4</vt:lpstr>
      <vt:lpstr>Hazırlayan: AHMET ÖZAYSIN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Aşağıdaki cümlelerde altı çizili sözcüklerden hangisi terim anlamıyla kullanılmıştır? A) Oyunun ikinci perdesine ancak yetişebildim. B) Bana oyun oynadığını düşünüyorum. C) Çocukların oyunu bitince çıkarız. D) Bilgisayar oyunları çok fazla vaktini alıyor. </dc:title>
  <dc:creator>HP</dc:creator>
  <cp:lastModifiedBy>HP</cp:lastModifiedBy>
  <cp:revision>59</cp:revision>
  <dcterms:created xsi:type="dcterms:W3CDTF">2021-02-17T12:59:31Z</dcterms:created>
  <dcterms:modified xsi:type="dcterms:W3CDTF">2021-02-17T17:45:37Z</dcterms:modified>
</cp:coreProperties>
</file>