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289"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Çok Anlamlılık -2</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16 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1. Denizde çok fazla açılmayın.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Ona açılınca biraz rahatladım.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Bu havalar ne zaman açılacak?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Konuyu biraz daha açar mısın?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“Açılmak”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numaralandırılmış cümlelerde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 </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5072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1. Denizde çok fazla açılmayın.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Ona açılınca biraz rahatladım.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Bu havalar ne zaman açılacak?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Konuyu biraz daha açar mısın?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“Açılmak”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numaralandırılmış cümlelerde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4</a:t>
            </a:r>
            <a:r>
              <a:rPr lang="tr-TR" sz="2400" dirty="0">
                <a:effectLst/>
                <a:latin typeface="Calibri" panose="020F0502020204030204" pitchFamily="34" charset="0"/>
                <a:ea typeface="Calibri" panose="020F0502020204030204" pitchFamily="34" charset="0"/>
                <a:cs typeface="Times New Roman" panose="02020603050405020304" pitchFamily="18" charset="0"/>
              </a:rPr>
              <a:t>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 </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06697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“Varmak”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“belli bir duruma veya düzeye gelmek”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Delikanlı, genç kıza “Varır mısın bana?” dedi.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Yaşı elliye vardı, hala sapasağlam duruyor.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Onu kaybettiğimizi söylemeye dilim varmıyor.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gidişle eve ancak gece yarısı varırız.</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061624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“Varmak”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“belli bir duruma veya düzeye gelmek”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Delikanlı, genç kıza “Varır mısın bana?” dedi.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Yaşı elliye vardı, hala sapasağlam duruyor.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Onu kaybettiğimizi söylemeye dilim varmıyor.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gidişle eve ancak gece yarısı varırız.</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9624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“öldürmek”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Teknoloji bazı meslekleri öldürdü.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Domatesleri eklemeden soğanları iyice öldürdü.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Boş boş dolanarak bütün bir günü öldürdü.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hastalık sonunda yaşlı adamı öldürdü.</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48869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“öldürmek”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Teknoloji bazı meslekleri öldürdü.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Domatesleri eklemeden soğanları iyice öldürdü.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Boş boş dolanarak bütün bir günü öldürdü.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Bu hastalık sonunda yaşlı adamı öldürdü.</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7516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“numara”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iş kesin onun bir numarası olmalı.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Ben bu numaraları yemem dostum.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Lisedeki okul numarasını hala unutmamış.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Sihirbaz yeni numarasını gösteriyor.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2479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“numara”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iş kesin onun bir numarası olmalı.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Ben bu numaraları yemem dostum.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Lisedeki okul numarasını hala unutmamış.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Sihirbaz yeni numarasını gösteriyor.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79632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Aşağıdaki cümlelerin hangisinde altı çizili sözcük terim anlamıyla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Sahnedeki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dekor</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iyi hazırlanmıştı.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Son saniye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smacı</a:t>
            </a:r>
            <a:r>
              <a:rPr lang="tr-TR" sz="2400" dirty="0">
                <a:effectLst/>
                <a:latin typeface="Calibri" panose="020F0502020204030204" pitchFamily="34" charset="0"/>
                <a:ea typeface="Calibri" panose="020F0502020204030204" pitchFamily="34" charset="0"/>
                <a:cs typeface="Times New Roman" panose="02020603050405020304" pitchFamily="18" charset="0"/>
              </a:rPr>
              <a:t> ile oyunu kazandık.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Dörtgenlerin</a:t>
            </a:r>
            <a:r>
              <a:rPr lang="tr-TR" sz="2400" dirty="0">
                <a:effectLst/>
                <a:latin typeface="Calibri" panose="020F0502020204030204" pitchFamily="34" charset="0"/>
                <a:ea typeface="Calibri" panose="020F0502020204030204" pitchFamily="34" charset="0"/>
                <a:cs typeface="Times New Roman" panose="02020603050405020304" pitchFamily="18" charset="0"/>
              </a:rPr>
              <a:t> iç açıları toplamı 360°’dir.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Sınavdan aldığı bu güzel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nota</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sevindi.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9026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Aşağıdaki cümlelerin hangisinde altı çizili sözcük terim anlamıyla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Sahnedeki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dekor</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iyi hazırlanmıştı.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Son saniye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smacı</a:t>
            </a:r>
            <a:r>
              <a:rPr lang="tr-TR" sz="2400" dirty="0">
                <a:effectLst/>
                <a:latin typeface="Calibri" panose="020F0502020204030204" pitchFamily="34" charset="0"/>
                <a:ea typeface="Calibri" panose="020F0502020204030204" pitchFamily="34" charset="0"/>
                <a:cs typeface="Times New Roman" panose="02020603050405020304" pitchFamily="18" charset="0"/>
              </a:rPr>
              <a:t> ile oyunu kazandık.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Dörtgenlerin</a:t>
            </a:r>
            <a:r>
              <a:rPr lang="tr-TR" sz="2400" dirty="0">
                <a:effectLst/>
                <a:latin typeface="Calibri" panose="020F0502020204030204" pitchFamily="34" charset="0"/>
                <a:ea typeface="Calibri" panose="020F0502020204030204" pitchFamily="34" charset="0"/>
                <a:cs typeface="Times New Roman" panose="02020603050405020304" pitchFamily="18" charset="0"/>
              </a:rPr>
              <a:t> iç açıları toplamı 360°’dir.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Sınavdan aldığı bu güzel </a:t>
            </a:r>
            <a:r>
              <a:rPr lang="tr-TR"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nota</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çok sevindi.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0524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marL="447675" indent="-447675"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1.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Dengesiz</a:t>
            </a:r>
            <a:r>
              <a:rPr lang="tr-TR" sz="2400" dirty="0">
                <a:effectLst/>
                <a:latin typeface="Calibri" panose="020F0502020204030204" pitchFamily="34" charset="0"/>
                <a:ea typeface="Calibri" panose="020F0502020204030204" pitchFamily="34" charset="0"/>
                <a:cs typeface="Times New Roman" panose="02020603050405020304" pitchFamily="18" charset="0"/>
              </a:rPr>
              <a:t> davranışlarıyla herkesi kendisinden uzaklaştırıyordu.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2. Kapıyı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sert</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şekilde kapattı.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3. Son derece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yumuşak</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sesle şarkıyı mırıldanıyor.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4.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Kızgın</a:t>
            </a:r>
            <a:r>
              <a:rPr lang="tr-TR" sz="2400" dirty="0">
                <a:effectLst/>
                <a:latin typeface="Calibri" panose="020F0502020204030204" pitchFamily="34" charset="0"/>
                <a:ea typeface="Calibri" panose="020F0502020204030204" pitchFamily="34" charset="0"/>
                <a:cs typeface="Times New Roman" panose="02020603050405020304" pitchFamily="18" charset="0"/>
              </a:rPr>
              <a:t> olduğu zamanlarda ona çok yaklaşmamak lazım.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Numaralanmış cümlelerin hangilerinde altı çizili sözcükler gerçek anlamlarının dışında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ve 2.		B) 1. ve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ve 3.		D) 2. ve 4.</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çocuk kesinlikle dayısına çekmiş.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Bu hastalığı ilkokuldan beri çekiyorum.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Evin etrafına uzun bir çit çekmiş.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Bu saçmalıkları daha ne kadar çekeceğim?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“Çekmek”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numaralanmış cümlelerde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D) 4</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20396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çocuk kesinlikle dayısına çekmiş.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Bu hastalığı ilkokuldan beri çekiyorum.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Evin etrafına uzun bir çit çekmiş.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Bu saçmalıkları daha ne kadar çekeceğim?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“Çekmek”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numaralanmış cümlelerde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3</a:t>
            </a:r>
            <a:r>
              <a:rPr lang="tr-TR" sz="2400" dirty="0">
                <a:effectLst/>
                <a:latin typeface="Calibri" panose="020F0502020204030204" pitchFamily="34" charset="0"/>
                <a:ea typeface="Calibri" panose="020F0502020204030204" pitchFamily="34" charset="0"/>
                <a:cs typeface="Times New Roman" panose="02020603050405020304" pitchFamily="18" charset="0"/>
              </a:rPr>
              <a:t>			D) 4</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10119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t>
            </a:r>
            <a:r>
              <a:rPr lang="tr-TR" sz="2400" dirty="0">
                <a:effectLst/>
                <a:latin typeface="Calibri" panose="020F0502020204030204" pitchFamily="34" charset="0"/>
                <a:ea typeface="Calibri" panose="020F0502020204030204" pitchFamily="34" charset="0"/>
                <a:cs typeface="Times New Roman" panose="02020603050405020304" pitchFamily="18" charset="0"/>
              </a:rPr>
              <a:t>“Kırılmak”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cümlelerden hangisinde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Yağmurdan sonra soğuğun etkisi biraz kırıldı.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Bahçedeki asmanın dalı kırıldı.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Onu görür görmez cesaretim kırıldı.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Doğum gününe çağrılmayınca çok kırıldı.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86689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t>
            </a:r>
            <a:r>
              <a:rPr lang="tr-TR" sz="2400" dirty="0">
                <a:effectLst/>
                <a:latin typeface="Calibri" panose="020F0502020204030204" pitchFamily="34" charset="0"/>
                <a:ea typeface="Calibri" panose="020F0502020204030204" pitchFamily="34" charset="0"/>
                <a:cs typeface="Times New Roman" panose="02020603050405020304" pitchFamily="18" charset="0"/>
              </a:rPr>
              <a:t>“Kırılmak”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cümlelerden hangisinde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Yağmurdan sonra soğuğun etkisi biraz kırıldı.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Bahçedeki asmanın dalı kırıldı.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Onu görür görmez cesaretim kırıldı.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Doğum gününe çağrılmayınca çok kırıldı.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51897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“karışmak”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karşısında verilen anlama uygun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Maç sonu ortalık birden karışıverdi. - Engellemek, araya girmek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Saç sakal birbirine karışmış halde çıktı. - Düzensiz, dağınık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Ne yapacağıma karışmaktan vazgeç. - Müdahale etmek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işe ancak belediye karışır. - Yetkisinde olmak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21119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“karışmak”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karşısında verilen anlama uygun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Maç sonu ortalık birden karışıverdi. - Engellemek, araya girmek</a:t>
            </a:r>
            <a:b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Saç sakal birbirine karışmış halde çıktı. - Düzensiz, dağınık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Ne yapacağıma karışmaktan vazgeç. - Müdahale etmek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işe ancak belediye karışır. - Yetkisinde olmak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9700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 </a:t>
            </a:r>
            <a:r>
              <a:rPr lang="tr-TR" sz="2400" dirty="0">
                <a:effectLst/>
                <a:latin typeface="Calibri" panose="020F0502020204030204" pitchFamily="34" charset="0"/>
                <a:ea typeface="Calibri" panose="020F0502020204030204" pitchFamily="34" charset="0"/>
                <a:cs typeface="Times New Roman" panose="02020603050405020304" pitchFamily="18" charset="0"/>
              </a:rPr>
              <a:t>“Haftaya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epeyce</a:t>
            </a:r>
            <a:r>
              <a:rPr lang="tr-TR" sz="2400" dirty="0">
                <a:effectLst/>
                <a:latin typeface="Calibri" panose="020F0502020204030204" pitchFamily="34" charset="0"/>
                <a:ea typeface="Calibri" panose="020F0502020204030204" pitchFamily="34" charset="0"/>
                <a:cs typeface="Times New Roman" panose="02020603050405020304" pitchFamily="18" charset="0"/>
              </a:rPr>
              <a:t> önemli bir projeye başlıyoruz.”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cümlesine altı çizili sözcüğün kattığı anlam aşağıdakilerin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Takıma yalnızca Oğuz seçildi.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Senin kadar anlayışlı olamayabilirim.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Neyse ki yedek bataryamı yanıma almışım.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sınav beni bir hayli zorladı.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352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 </a:t>
            </a:r>
            <a:r>
              <a:rPr lang="tr-TR" sz="2400" dirty="0">
                <a:effectLst/>
                <a:latin typeface="Calibri" panose="020F0502020204030204" pitchFamily="34" charset="0"/>
                <a:ea typeface="Calibri" panose="020F0502020204030204" pitchFamily="34" charset="0"/>
                <a:cs typeface="Times New Roman" panose="02020603050405020304" pitchFamily="18" charset="0"/>
              </a:rPr>
              <a:t>“Haftaya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epeyce</a:t>
            </a:r>
            <a:r>
              <a:rPr lang="tr-TR" sz="2400" dirty="0">
                <a:effectLst/>
                <a:latin typeface="Calibri" panose="020F0502020204030204" pitchFamily="34" charset="0"/>
                <a:ea typeface="Calibri" panose="020F0502020204030204" pitchFamily="34" charset="0"/>
                <a:cs typeface="Times New Roman" panose="02020603050405020304" pitchFamily="18" charset="0"/>
              </a:rPr>
              <a:t> önemli bir projeye başlıyoruz.”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cümlesine altı çizili sözcüğün kattığı anlam aşağıdakilerin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Takıma yalnızca Oğuz seçildi.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Senin kadar anlayışlı olamayabilirim.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Neyse ki yedek bataryamı yanıma almışım.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Bu sınav beni bir hayli zorladı.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08101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“hafif”</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parantezle verilen anlamı ile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örtüşmemektedir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benim işin çok hafif bir görev olur. (kolay)</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Hafif bir cezayla kurtuldun. (önemsiz)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Kendimi bugün çok hafif hissediyorum. (rahat)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Hafif bir tarçın tadı alıyorum. (güçsüz)</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967661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“hafif”</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parantezle verilen anlamı ile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örtüşmemektedir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benim işin çok hafif bir görev olur. (kolay)</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Hafif bir cezayla kurtuldun. (önemsiz)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Kendimi bugün çok hafif hissediyorum. (rahat)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Hafif bir tarçın tadı alıyorum. (güçsüz)</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3838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marL="447675" indent="-447675"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1.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Dengesiz</a:t>
            </a:r>
            <a:r>
              <a:rPr lang="tr-TR" sz="2400" dirty="0">
                <a:effectLst/>
                <a:latin typeface="Calibri" panose="020F0502020204030204" pitchFamily="34" charset="0"/>
                <a:ea typeface="Calibri" panose="020F0502020204030204" pitchFamily="34" charset="0"/>
                <a:cs typeface="Times New Roman" panose="02020603050405020304" pitchFamily="18" charset="0"/>
              </a:rPr>
              <a:t> davranışlarıyla herkesi kendisinden uzaklaştırıyordu.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2. Kapıyı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sert</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şekilde kapattı.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3. Son derece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yumuşak</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sesle şarkıyı mırıldanıyor.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4.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Kızgın</a:t>
            </a:r>
            <a:r>
              <a:rPr lang="tr-TR" sz="2400" dirty="0">
                <a:effectLst/>
                <a:latin typeface="Calibri" panose="020F0502020204030204" pitchFamily="34" charset="0"/>
                <a:ea typeface="Calibri" panose="020F0502020204030204" pitchFamily="34" charset="0"/>
                <a:cs typeface="Times New Roman" panose="02020603050405020304" pitchFamily="18" charset="0"/>
              </a:rPr>
              <a:t> olduğu zamanlarda ona çok yaklaşmamak lazım.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Numaralanmış cümlelerin hangilerinde altı çizili sözcükler gerçek anlamlarının dışında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ve 2.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1. ve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ve 3.		D) 2. ve 4.</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a:t>
            </a:r>
            <a:r>
              <a:rPr lang="tr-TR" sz="2400" dirty="0">
                <a:effectLst/>
                <a:latin typeface="Calibri" panose="020F0502020204030204" pitchFamily="34" charset="0"/>
                <a:ea typeface="Calibri" panose="020F0502020204030204" pitchFamily="34" charset="0"/>
                <a:cs typeface="Times New Roman" panose="02020603050405020304" pitchFamily="18" charset="0"/>
              </a:rPr>
              <a:t> “Bu kitap, son derece akıcı(1), merak duygunuzu(2) taze(3) tutan, keşke biraz daha uzun olsaymış diyeceğiniz, güzel bir hafta sonu sabahı elinize kahvenizi alıp okumanız gereken, yerli(4) bir polisiye.”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parçada numaralanmış sözcüklerden hangisi mecaz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18238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a:t>
            </a:r>
            <a:r>
              <a:rPr lang="tr-TR" sz="2400" dirty="0">
                <a:effectLst/>
                <a:latin typeface="Calibri" panose="020F0502020204030204" pitchFamily="34" charset="0"/>
                <a:ea typeface="Calibri" panose="020F0502020204030204" pitchFamily="34" charset="0"/>
                <a:cs typeface="Times New Roman" panose="02020603050405020304" pitchFamily="18" charset="0"/>
              </a:rPr>
              <a:t> “Bu kitap, son derece akıcı(1), merak duygunuzu(2) taze(3) tutan, keşke biraz daha uzun olsaymış diyeceğiniz, güzel bir hafta sonu sabahı elinize kahvenizi alıp okumanız gereken, yerli(4) bir polisiye.”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parçada numaralanmış sözcüklerden hangisi mecaz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1614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16. </a:t>
            </a:r>
            <a:r>
              <a:rPr lang="tr-TR" sz="2400" dirty="0">
                <a:effectLst/>
                <a:latin typeface="Calibri" panose="020F0502020204030204" pitchFamily="34" charset="0"/>
                <a:ea typeface="Calibri" panose="020F0502020204030204" pitchFamily="34" charset="0"/>
                <a:cs typeface="Times New Roman" panose="02020603050405020304" pitchFamily="18" charset="0"/>
              </a:rPr>
              <a:t>“Dokunmak”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mecaz anlamda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Çocuğun o hali bana çok dokunuyor.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kâğıtlara kimse dokunmasın</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Sakın yediğin yemek dokunmuş olmasın.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Gerçekten gönüllere dokunan bir yazı olmuş.</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95870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16. </a:t>
            </a:r>
            <a:r>
              <a:rPr lang="tr-TR" sz="2400" dirty="0">
                <a:effectLst/>
                <a:latin typeface="Calibri" panose="020F0502020204030204" pitchFamily="34" charset="0"/>
                <a:ea typeface="Calibri" panose="020F0502020204030204" pitchFamily="34" charset="0"/>
                <a:cs typeface="Times New Roman" panose="02020603050405020304" pitchFamily="18" charset="0"/>
              </a:rPr>
              <a:t>“Dokunmak”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mecaz anlamda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Çocuğun o hali bana çok dokunuyor.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Bu kâğıtlara kimse dokunmasın.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Sakın yediğin yemek dokunmuş olmasın.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Gerçekten gönüllere dokunan bir yazı olmuş.</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9217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cümlelerin hangisinde terim anlamlı bir sözcük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Milli güreşçimiz son rauntta rakibini mağlup etti.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Son dakika penaltısı ile turu geçmeyi başardık.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Küçüklüğünden beri oyuncu olacağım, diyor.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Rasyonel sayılardan yazılıda çok soru çıkacakmış.</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47704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cümlelerin hangisinde terim anlamlı bir sözcük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Milli güreşçimiz son rauntta rakibini mağlup etti.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Son dakika penaltısı ile turu geçmeyi başardık.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Küçüklüğünden beri oyuncu olacağım, diyor.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Rasyonel sayılardan yazılıda çok soru çıkacakmış.</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1288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 Aşağıdaki cümlelerden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“geri”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Geriye doğru son bir kez bakıp gülümsedi.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Yazının gerisini önümüzdeki hafta okuyalım.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saat beş dakika geridir.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geri fikirlerle bir yere varamazsın.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932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 Aşağıdaki cümlelerden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“geri”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Geriye doğru son bir kez bakıp gülümsedi.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Yazının gerisini önümüzdeki hafta okuyalım.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saat beş dakika geridir.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Bu geri fikirlerle bir yere varamazsın.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682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t>
            </a:r>
            <a:r>
              <a:rPr lang="tr-TR" sz="2400" dirty="0">
                <a:effectLst/>
                <a:latin typeface="Calibri" panose="020F0502020204030204" pitchFamily="34" charset="0"/>
                <a:ea typeface="Calibri" panose="020F0502020204030204" pitchFamily="34" charset="0"/>
                <a:cs typeface="Times New Roman" panose="02020603050405020304" pitchFamily="18" charset="0"/>
              </a:rPr>
              <a:t>“Bırakmak”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“unutmak”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Acaba montumu nerede bıraktım?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Bırak, ben bu işi kendim halledeyim.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Pikniğe gitme işini haftaya mı bıraksak?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Sigarayı bırakalı çok uzun yıllar oldu.</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60633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t>
            </a:r>
            <a:r>
              <a:rPr lang="tr-TR" sz="2400" dirty="0">
                <a:effectLst/>
                <a:latin typeface="Calibri" panose="020F0502020204030204" pitchFamily="34" charset="0"/>
                <a:ea typeface="Calibri" panose="020F0502020204030204" pitchFamily="34" charset="0"/>
                <a:cs typeface="Times New Roman" panose="02020603050405020304" pitchFamily="18" charset="0"/>
              </a:rPr>
              <a:t>“Bırakmak”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“unutmak”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Acaba montumu nerede bıraktım?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Bırak, ben bu işi kendim halledeyim.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Pikniğe gitme işini haftaya mı bıraksak?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Sigarayı bırakalı çok uzun yıllar oldu.</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6260716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2070</Words>
  <Application>Microsoft Office PowerPoint</Application>
  <PresentationFormat>Geniş ekran</PresentationFormat>
  <Paragraphs>68</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Bookman Old Style</vt:lpstr>
      <vt:lpstr>Calibri</vt:lpstr>
      <vt:lpstr>Calibri Light</vt:lpstr>
      <vt:lpstr>Office Teması</vt:lpstr>
      <vt:lpstr>Sözcükte Anlam Çok Anlamlılık -2 16 Soru</vt:lpstr>
      <vt:lpstr>1.  1. Dengesiz davranışlarıyla herkesi kendisinden uzaklaştırıyordu. 2. Kapıyı sert bir şekilde kapattı. 3. Son derece yumuşak bir sesle şarkıyı mırıldanıyor. 4. Kızgın olduğu zamanlarda ona çok yaklaşmamak lazım. Numaralanmış cümlelerin hangilerinde altı çizili sözcükler gerçek anlamlarının dışında kullanılmıştır? A) 1. ve 2.  B) 1. ve 3. C) 2. ve 3.  D) 2. ve 4.</vt:lpstr>
      <vt:lpstr>1.  1. Dengesiz davranışlarıyla herkesi kendisinden uzaklaştırıyordu. 2. Kapıyı sert bir şekilde kapattı. 3. Son derece yumuşak bir sesle şarkıyı mırıldanıyor. 4. Kızgın olduğu zamanlarda ona çok yaklaşmamak lazım. Numaralanmış cümlelerin hangilerinde altı çizili sözcükler gerçek anlamlarının dışında kullanılmıştır? A) 1. ve 2.  B) 1. ve 3. C) 2. ve 3.  D) 2. ve 4.</vt:lpstr>
      <vt:lpstr>2. Aşağıdaki cümlelerin hangisinde terim anlamlı bir sözcük kullanılmamıştır? A) Milli güreşçimiz son rauntta rakibini mağlup etti. B) Son dakika penaltısı ile turu geçmeyi başardık. C) Küçüklüğünden beri oyuncu olacağım, diyor. D) Rasyonel sayılardan yazılıda çok soru çıkacakmış.</vt:lpstr>
      <vt:lpstr>2. Aşağıdaki cümlelerin hangisinde terim anlamlı bir sözcük kullanılmamıştır? A) Milli güreşçimiz son rauntta rakibini mağlup etti. B) Son dakika penaltısı ile turu geçmeyi başardık. C) Küçüklüğünden beri oyuncu olacağım, diyor. D) Rasyonel sayılardan yazılıda çok soru çıkacakmış.</vt:lpstr>
      <vt:lpstr>3. Aşağıdaki cümlelerden hangisinde “geri” sözcüğü mecaz anlamda kullanılmıştır? A) Geriye doğru son bir kez bakıp gülümsedi. B) Yazının gerisini önümüzdeki hafta okuyalım. C) Bu saat beş dakika geridir. D) Bu geri fikirlerle bir yere varamazsın.</vt:lpstr>
      <vt:lpstr>3. Aşağıdaki cümlelerden hangisinde “geri” sözcüğü mecaz anlamda kullanılmıştır? A) Geriye doğru son bir kez bakıp gülümsedi. B) Yazının gerisini önümüzdeki hafta okuyalım. C) Bu saat beş dakika geridir. D) Bu geri fikirlerle bir yere varamazsın.</vt:lpstr>
      <vt:lpstr>4. “Bırakmak” sözcüğü aşağıdaki cümlelerin hangisinde “unutmak” anlamında kullanılmıştır? A) Acaba montumu nerede bıraktım? B) Bırak, ben bu işi kendim halledeyim. C) Pikniğe gitme işini haftaya mı bıraksak? D) Sigarayı bırakalı çok uzun yıllar oldu.</vt:lpstr>
      <vt:lpstr>4. “Bırakmak” sözcüğü aşağıdaki cümlelerin hangisinde “unutmak” anlamında kullanılmıştır? A) Acaba montumu nerede bıraktım? B) Bırak, ben bu işi kendim halledeyim. C) Pikniğe gitme işini haftaya mı bıraksak? D) Sigarayı bırakalı çok uzun yıllar oldu.</vt:lpstr>
      <vt:lpstr>5.  1. Denizde çok fazla açılmayın.  2. Ona açılınca biraz rahatladım.  3. Bu havalar ne zaman açılacak?  4. Konuyu biraz daha açar mısın? “Açılmak” sözcüğü numaralandırılmış cümlelerde kaç farklı anlamda kullanılmıştır? A) 4   B) 3 C) 2   D) 1 </vt:lpstr>
      <vt:lpstr>5.  1. Denizde çok fazla açılmayın.  2. Ona açılınca biraz rahatladım.  3. Bu havalar ne zaman açılacak?  4. Konuyu biraz daha açar mısın? “Açılmak” sözcüğü numaralandırılmış cümlelerde kaç farklı anlamda kullanılmıştır? A) 4   B) 3 C) 2   D) 1 </vt:lpstr>
      <vt:lpstr>6. “Varmak” sözcüğü aşağıdaki cümlelerin hangisinde “belli bir duruma veya düzeye gelmek” anlamında kullanılmıştır. A) Delikanlı, genç kıza “Varır mısın bana?” dedi. B) Yaşı elliye vardı, hala sapasağlam duruyor. C) Onu kaybettiğimizi söylemeye dilim varmıyor. D) Bu gidişle eve ancak gece yarısı varırız.</vt:lpstr>
      <vt:lpstr>6. “Varmak” sözcüğü aşağıdaki cümlelerin hangisinde “belli bir duruma veya düzeye gelmek” anlamında kullanılmıştır. A) Delikanlı, genç kıza “Varır mısın bana?” dedi. B) Yaşı elliye vardı, hala sapasağlam duruyor. C) Onu kaybettiğimizi söylemeye dilim varmıyor. D) Bu gidişle eve ancak gece yarısı varırız.</vt:lpstr>
      <vt:lpstr>7. Aşağıdaki cümlelerin hangisinde “öldürmek” sözcüğü mecaz anlamda kullanılmamıştır? A) Teknoloji bazı meslekleri öldürdü. B) Domatesleri eklemeden soğanları iyice öldürdü. C) Boş boş dolanarak bütün bir günü öldürdü. D) Bu hastalık sonunda yaşlı adamı öldürdü.</vt:lpstr>
      <vt:lpstr>7. Aşağıdaki cümlelerin hangisinde “öldürmek” sözcüğü mecaz anlamda kullanılmamıştır? A) Teknoloji bazı meslekleri öldürdü. B) Domatesleri eklemeden soğanları iyice öldürdü. C) Boş boş dolanarak bütün bir günü öldürdü. D) Bu hastalık sonunda yaşlı adamı öldürdü.</vt:lpstr>
      <vt:lpstr>8. Aşağıdaki cümlelerin hangisinde “numara” sözcüğü gerçek anlamda kullanılmıştır? A) Bu iş kesin onun bir numarası olmalı. B) Ben bu numaraları yemem dostum. C) Lisedeki okul numarasını hala unutmamış. D) Sihirbaz yeni numarasını gösteriyor.</vt:lpstr>
      <vt:lpstr>8. Aşağıdaki cümlelerin hangisinde “numara” sözcüğü gerçek anlamda kullanılmıştır? A) Bu iş kesin onun bir numarası olmalı. B) Ben bu numaraları yemem dostum. C) Lisedeki okul numarasını hala unutmamış. D) Sihirbaz yeni numarasını gösteriyor.</vt:lpstr>
      <vt:lpstr>9. Aşağıdaki cümlelerin hangisinde altı çizili sözcük terim anlamıyla kullanılmamıştır? A) Sahnedeki dekor çok iyi hazırlanmıştı. B) Son saniye smacı ile oyunu kazandık. C) Dörtgenlerin iç açıları toplamı 360°’dir. D) Sınavdan aldığı bu güzel nota çok sevindi.</vt:lpstr>
      <vt:lpstr>9. Aşağıdaki cümlelerin hangisinde altı çizili sözcük terim anlamıyla kullanılmamıştır? A) Sahnedeki dekor çok iyi hazırlanmıştı. B) Son saniye smacı ile oyunu kazandık. C) Dörtgenlerin iç açıları toplamı 360°’dir. D) Sınavdan aldığı bu güzel nota çok sevindi.</vt:lpstr>
      <vt:lpstr>10.  1. Bu çocuk kesinlikle dayısına çekmiş.  2. Bu hastalığı ilkokuldan beri çekiyorum.  3. Evin etrafına uzun bir çit çekmiş.  4. Bu saçmalıkları daha ne kadar çekeceğim? “Çekmek” sözcüğü numaralanmış cümlelerde kaç farklı anlamda kullanılmıştır? A) 1   B) 2 C) 3   D) 4</vt:lpstr>
      <vt:lpstr>10.  1. Bu çocuk kesinlikle dayısına çekmiş.  2. Bu hastalığı ilkokuldan beri çekiyorum.  3. Evin etrafına uzun bir çit çekmiş.  4. Bu saçmalıkları daha ne kadar çekeceğim? “Çekmek” sözcüğü numaralanmış cümlelerde kaç farklı anlamda kullanılmıştır? A) 1   B) 2 C) 3   D) 4</vt:lpstr>
      <vt:lpstr>11. “Kırılmak” sözcüğü aşağıdaki cümlelerden hangisinde gerçek anlamda kullanılmıştır? A) Yağmurdan sonra soğuğun etkisi biraz kırıldı. B) Bahçedeki asmanın dalı kırıldı. C) Onu görür görmez cesaretim kırıldı. D) Doğum gününe çağrılmayınca çok kırıldı.</vt:lpstr>
      <vt:lpstr>11. “Kırılmak” sözcüğü aşağıdaki cümlelerden hangisinde gerçek anlamda kullanılmıştır? A) Yağmurdan sonra soğuğun etkisi biraz kırıldı. B) Bahçedeki asmanın dalı kırıldı. C) Onu görür görmez cesaretim kırıldı. D) Doğum gününe çağrılmayınca çok kırıldı.</vt:lpstr>
      <vt:lpstr>12. Aşağıdaki cümlelerin hangisinde “karışmak” sözcüğü karşısında verilen anlama uygun kullanılmamıştır?  A) Maç sonu ortalık birden karışıverdi. - Engellemek, araya girmek B) Saç sakal birbirine karışmış halde çıktı. - Düzensiz, dağınık C) Ne yapacağıma karışmaktan vazgeç. - Müdahale etmek D) Bu işe ancak belediye karışır. - Yetkisinde olmak</vt:lpstr>
      <vt:lpstr>12. Aşağıdaki cümlelerin hangisinde “karışmak” sözcüğü karşısında verilen anlama uygun kullanılmamıştır?  A) Maç sonu ortalık birden karışıverdi. - Engellemek, araya girmek B) Saç sakal birbirine karışmış halde çıktı. - Düzensiz, dağınık C) Ne yapacağıma karışmaktan vazgeç. - Müdahale etmek D) Bu işe ancak belediye karışır. - Yetkisinde olmak</vt:lpstr>
      <vt:lpstr>13. “Haftaya epeyce önemli bir projeye başlıyoruz.” cümlesine altı çizili sözcüğün kattığı anlam aşağıdakilerin hangisinde vardır? A) Takıma yalnızca Oğuz seçildi. B) Senin kadar anlayışlı olamayabilirim. C) Neyse ki yedek bataryamı yanıma almışım. D) Bu sınav beni bir hayli zorladı.</vt:lpstr>
      <vt:lpstr>13. “Haftaya epeyce önemli bir projeye başlıyoruz.” cümlesine altı çizili sözcüğün kattığı anlam aşağıdakilerin hangisinde vardır? A) Takıma yalnızca Oğuz seçildi. B) Senin kadar anlayışlı olamayabilirim. C) Neyse ki yedek bataryamı yanıma almışım. D) Bu sınav beni bir hayli zorladı.</vt:lpstr>
      <vt:lpstr>14. Aşağıdaki cümlelerin hangisinde “hafif” sözcüğü parantezle verilen anlamı ile örtüşmemektedir? A) Bu benim işin çok hafif bir görev olur. (kolay) B) Hafif bir cezayla kurtuldun. (önemsiz) C) Kendimi bugün çok hafif hissediyorum. (rahat) D) Hafif bir tarçın tadı alıyorum. (güçsüz)</vt:lpstr>
      <vt:lpstr>14. Aşağıdaki cümlelerin hangisinde “hafif” sözcüğü parantezle verilen anlamı ile örtüşmemektedir? A) Bu benim işin çok hafif bir görev olur. (kolay) B) Hafif bir cezayla kurtuldun. (önemsiz) C) Kendimi bugün çok hafif hissediyorum. (rahat) D) Hafif bir tarçın tadı alıyorum. (güçsüz)</vt:lpstr>
      <vt:lpstr>15. “Bu kitap, son derece akıcı(1), merak duygunuzu(2) taze(3) tutan, keşke biraz daha uzun olsaymış diyeceğiniz, güzel bir hafta sonu sabahı elinize kahvenizi alıp okumanız gereken, yerli(4) bir polisiye.” Bu parçada numaralanmış sözcüklerden hangisi mecaz anlamıyla kullanılmıştır? A) 4   B) 3 C) 2   D) 1</vt:lpstr>
      <vt:lpstr>15. “Bu kitap, son derece akıcı(1), merak duygunuzu(2) taze(3) tutan, keşke biraz daha uzun olsaymış diyeceğiniz, güzel bir hafta sonu sabahı elinize kahvenizi alıp okumanız gereken, yerli(4) bir polisiye.” Bu parçada numaralanmış sözcüklerden hangisi mecaz anlamıyla kullanılmıştır? A) 4   B) 3 C) 2   D) 1</vt:lpstr>
      <vt:lpstr>16. “Dokunmak” sözcüğü aşağıdaki cümlelerin hangisinde mecaz anlamda kullanılmamıştır? A) Çocuğun o hali bana çok dokunuyor. B) Bu kâğıtlara kimse dokunmasın. C) Sakın yediğin yemek dokunmuş olmasın. D) Gerçekten gönüllere dokunan bir yazı olmuş.</vt:lpstr>
      <vt:lpstr>16. “Dokunmak” sözcüğü aşağıdaki cümlelerin hangisinde mecaz anlamda kullanılmamıştır? A) Çocuğun o hali bana çok dokunuyor. B) Bu kâğıtlara kimse dokunmasın. C) Sakın yediğin yemek dokunmuş olmasın. D) Gerçekten gönüllere dokunan bir yazı olmuş.</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23</cp:revision>
  <dcterms:created xsi:type="dcterms:W3CDTF">2021-02-17T12:59:31Z</dcterms:created>
  <dcterms:modified xsi:type="dcterms:W3CDTF">2021-02-17T14:12:00Z</dcterms:modified>
</cp:coreProperties>
</file>