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61" r:id="rId2"/>
    <p:sldId id="271" r:id="rId3"/>
    <p:sldId id="272" r:id="rId4"/>
    <p:sldId id="273" r:id="rId5"/>
    <p:sldId id="274" r:id="rId6"/>
    <p:sldId id="286" r:id="rId7"/>
    <p:sldId id="275" r:id="rId8"/>
    <p:sldId id="287" r:id="rId9"/>
    <p:sldId id="277" r:id="rId10"/>
    <p:sldId id="288" r:id="rId11"/>
    <p:sldId id="276" r:id="rId12"/>
    <p:sldId id="284" r:id="rId13"/>
    <p:sldId id="289" r:id="rId14"/>
    <p:sldId id="290" r:id="rId15"/>
    <p:sldId id="278" r:id="rId16"/>
    <p:sldId id="285" r:id="rId17"/>
    <p:sldId id="279" r:id="rId18"/>
    <p:sldId id="292" r:id="rId19"/>
    <p:sldId id="293" r:id="rId20"/>
    <p:sldId id="294" r:id="rId21"/>
    <p:sldId id="295" r:id="rId22"/>
    <p:sldId id="296" r:id="rId23"/>
    <p:sldId id="291" r:id="rId24"/>
    <p:sldId id="297" r:id="rId25"/>
    <p:sldId id="298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1" r:id="rId39"/>
    <p:sldId id="312" r:id="rId40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E79"/>
    <a:srgbClr val="F3B641"/>
    <a:srgbClr val="4F91A1"/>
    <a:srgbClr val="92B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4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C5181E-951A-432F-9325-3DE9F95D0CCF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1FCEC5D1-DB8F-4378-B5FC-42F33207FFDE}">
      <dgm:prSet phldrT="[Metin]" custT="1"/>
      <dgm:spPr>
        <a:solidFill>
          <a:srgbClr val="388E79"/>
        </a:solidFill>
      </dgm:spPr>
      <dgm:t>
        <a:bodyPr/>
        <a:lstStyle/>
        <a:p>
          <a:r>
            <a:rPr lang="tr-TR" sz="2800" b="1" dirty="0" smtClean="0">
              <a:latin typeface="+mn-lt"/>
            </a:rPr>
            <a:t>A) İsimlere Gelen Ek Fiiller</a:t>
          </a:r>
          <a:endParaRPr lang="tr-TR" sz="2800" b="1" dirty="0">
            <a:latin typeface="+mn-lt"/>
          </a:endParaRPr>
        </a:p>
      </dgm:t>
    </dgm:pt>
    <dgm:pt modelId="{99E98F1E-BF75-485D-9AD8-DF471F6C9350}" type="parTrans" cxnId="{47854136-FA8E-47ED-9B9B-7C51DF4222F2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E09E90BD-5D0C-4FBA-814D-6C83FA77FA83}" type="sibTrans" cxnId="{47854136-FA8E-47ED-9B9B-7C51DF4222F2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5FA54737-AF63-4030-BBEA-D0AFA437D359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Ek Fiilin Görülen Geçmiş Zamanı (idi)</a:t>
          </a:r>
          <a:endParaRPr lang="tr-TR" sz="2800" b="0" dirty="0">
            <a:latin typeface="+mn-lt"/>
          </a:endParaRPr>
        </a:p>
      </dgm:t>
    </dgm:pt>
    <dgm:pt modelId="{A147BB43-298D-4D6B-BE7F-9EA9ABFB8C8F}" type="parTrans" cxnId="{73C5A86B-CFE6-445F-A9D5-97EC3C7BFFAA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2935A4E3-9480-40FA-9194-A534837EAAA1}" type="sibTrans" cxnId="{73C5A86B-CFE6-445F-A9D5-97EC3C7BFFAA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3D649D93-14F5-4AB2-9BC1-CFA0AE1FB455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Ek Fiilin Duyulan Geçmiş Zamanı (imiş)</a:t>
          </a:r>
          <a:endParaRPr lang="tr-TR" sz="2800" b="0" dirty="0">
            <a:latin typeface="+mn-lt"/>
          </a:endParaRPr>
        </a:p>
      </dgm:t>
    </dgm:pt>
    <dgm:pt modelId="{AAF80456-E7B1-4D9C-8FF9-83D11D52B764}" type="parTrans" cxnId="{20F80864-6DB0-4308-A2A0-F1D0F296D23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F991D9D4-0E81-43DD-9A80-C81A4B827E12}" type="sibTrans" cxnId="{20F80864-6DB0-4308-A2A0-F1D0F296D23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3CC6E294-4408-4D3D-93D3-3590F8B5E043}">
      <dgm:prSet phldrT="[Metin]" custT="1"/>
      <dgm:spPr/>
      <dgm:t>
        <a:bodyPr/>
        <a:lstStyle/>
        <a:p>
          <a:r>
            <a:rPr lang="tr-TR" sz="2800" b="1" dirty="0" smtClean="0">
              <a:latin typeface="+mn-lt"/>
            </a:rPr>
            <a:t>B) Fiillere Gelen Ek Fiiller</a:t>
          </a:r>
          <a:endParaRPr lang="tr-TR" sz="2800" b="1" dirty="0">
            <a:latin typeface="+mn-lt"/>
          </a:endParaRPr>
        </a:p>
      </dgm:t>
    </dgm:pt>
    <dgm:pt modelId="{4BDCF436-C1C5-4846-8388-7B3A8E97E6FE}" type="parTrans" cxnId="{712055DA-7AA5-4800-899A-6A8619865C11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5AD7BCBC-30D8-4209-97A8-56C1C158E412}" type="sibTrans" cxnId="{712055DA-7AA5-4800-899A-6A8619865C11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48309421-F1A8-41B0-B2B0-42DEF9A45FF5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Hikaye Birleşik Zaman (idi)</a:t>
          </a:r>
          <a:endParaRPr lang="tr-TR" sz="2800" b="0" dirty="0">
            <a:latin typeface="+mn-lt"/>
          </a:endParaRPr>
        </a:p>
      </dgm:t>
    </dgm:pt>
    <dgm:pt modelId="{CE5AABE2-F8F8-4DD8-AF8E-4520074B3710}" type="parTrans" cxnId="{AC8BB43B-1AFC-4CD5-95FC-87A26001A200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C9463CB4-559A-4B06-B0D0-62692FAA6676}" type="sibTrans" cxnId="{AC8BB43B-1AFC-4CD5-95FC-87A26001A200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D0A34DB7-CD52-4266-B6E4-1D50D7E570E5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Rivayet Birleşik Zaman (imiş)</a:t>
          </a:r>
          <a:endParaRPr lang="tr-TR" sz="2800" b="0" dirty="0">
            <a:latin typeface="+mn-lt"/>
          </a:endParaRPr>
        </a:p>
      </dgm:t>
    </dgm:pt>
    <dgm:pt modelId="{2280A101-E058-487F-9EAD-B1DB2F4E9F5A}" type="parTrans" cxnId="{C56A1F6A-B9E5-41A5-B4A3-A084F6431DA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3EFA913E-47E3-4171-B698-0644902CDF58}" type="sibTrans" cxnId="{C56A1F6A-B9E5-41A5-B4A3-A084F6431DA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40A739AE-C996-400D-A96A-2E7C11A27A9C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Şart Birleşik Zaman (ise)</a:t>
          </a:r>
          <a:endParaRPr lang="tr-TR" sz="2800" b="0" dirty="0">
            <a:latin typeface="+mn-lt"/>
          </a:endParaRPr>
        </a:p>
      </dgm:t>
    </dgm:pt>
    <dgm:pt modelId="{399730E2-5DC2-49A4-940F-707C4FEF9E0C}" type="parTrans" cxnId="{4951B6D1-1F7A-4B11-BCFD-5E04FB66F9C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730E7A64-FCF6-419A-AA3B-FECEFC5E1D20}" type="sibTrans" cxnId="{4951B6D1-1F7A-4B11-BCFD-5E04FB66F9C5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3F7BF214-60F5-4A2C-BC0C-6817C1EE3A35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Ek Fiilin Şartı (ise)</a:t>
          </a:r>
          <a:endParaRPr lang="tr-TR" sz="2800" b="0" dirty="0">
            <a:latin typeface="+mn-lt"/>
          </a:endParaRPr>
        </a:p>
      </dgm:t>
    </dgm:pt>
    <dgm:pt modelId="{343A9112-28FE-4488-9FC9-5BB1997697ED}" type="parTrans" cxnId="{9E6B7E6A-0708-43E6-9504-B546693BD69F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94E15DE9-08DC-463C-A971-578311746E61}" type="sibTrans" cxnId="{9E6B7E6A-0708-43E6-9504-B546693BD69F}">
      <dgm:prSet/>
      <dgm:spPr/>
      <dgm:t>
        <a:bodyPr/>
        <a:lstStyle/>
        <a:p>
          <a:endParaRPr lang="tr-TR" sz="2800" b="1">
            <a:latin typeface="Poppins Light" panose="00000400000000000000"/>
          </a:endParaRPr>
        </a:p>
      </dgm:t>
    </dgm:pt>
    <dgm:pt modelId="{54ED7421-E6EF-4E53-A86B-7826FEC14BF2}">
      <dgm:prSet phldrT="[Metin]" custT="1"/>
      <dgm:spPr/>
      <dgm:t>
        <a:bodyPr/>
        <a:lstStyle/>
        <a:p>
          <a:r>
            <a:rPr lang="tr-TR" sz="2800" b="0" dirty="0" smtClean="0">
              <a:latin typeface="+mn-lt"/>
            </a:rPr>
            <a:t>Ek Fiilin Geniş Zamanı (</a:t>
          </a:r>
          <a:r>
            <a:rPr lang="tr-TR" sz="2800" b="0" dirty="0" err="1" smtClean="0">
              <a:latin typeface="+mn-lt"/>
            </a:rPr>
            <a:t>dir</a:t>
          </a:r>
          <a:r>
            <a:rPr lang="tr-TR" sz="2800" b="0" dirty="0" smtClean="0">
              <a:latin typeface="+mn-lt"/>
            </a:rPr>
            <a:t>)</a:t>
          </a:r>
          <a:endParaRPr lang="tr-TR" sz="2800" b="0" dirty="0">
            <a:latin typeface="+mn-lt"/>
          </a:endParaRPr>
        </a:p>
      </dgm:t>
    </dgm:pt>
    <dgm:pt modelId="{20EE68BD-7AE6-44E8-8E7C-BC2559FAC961}" type="parTrans" cxnId="{84A9DF36-19A9-4BCB-94DF-A73296579C28}">
      <dgm:prSet/>
      <dgm:spPr/>
      <dgm:t>
        <a:bodyPr/>
        <a:lstStyle/>
        <a:p>
          <a:endParaRPr lang="tr-TR"/>
        </a:p>
      </dgm:t>
    </dgm:pt>
    <dgm:pt modelId="{2EDC2096-F260-4E0C-BF39-C3FAB6AC7ED8}" type="sibTrans" cxnId="{84A9DF36-19A9-4BCB-94DF-A73296579C28}">
      <dgm:prSet/>
      <dgm:spPr/>
      <dgm:t>
        <a:bodyPr/>
        <a:lstStyle/>
        <a:p>
          <a:endParaRPr lang="tr-TR"/>
        </a:p>
      </dgm:t>
    </dgm:pt>
    <dgm:pt modelId="{957B511E-0736-4446-8BB4-E647869EFD90}" type="pres">
      <dgm:prSet presAssocID="{36C5181E-951A-432F-9325-3DE9F95D0CC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A9E1F97-A4C3-48D9-B5AC-0FF4EFAC88AD}" type="pres">
      <dgm:prSet presAssocID="{1FCEC5D1-DB8F-4378-B5FC-42F33207FFDE}" presName="parentLin" presStyleCnt="0"/>
      <dgm:spPr/>
    </dgm:pt>
    <dgm:pt modelId="{EB0A7994-3FC3-44BB-955A-E206D035D4E7}" type="pres">
      <dgm:prSet presAssocID="{1FCEC5D1-DB8F-4378-B5FC-42F33207FFDE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E9B4C28A-CFB7-4D9A-8E2F-ADE22D36EF74}" type="pres">
      <dgm:prSet presAssocID="{1FCEC5D1-DB8F-4378-B5FC-42F33207FFD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04B5DA1-E264-40A4-BEFB-DCE3DD03D925}" type="pres">
      <dgm:prSet presAssocID="{1FCEC5D1-DB8F-4378-B5FC-42F33207FFDE}" presName="negativeSpace" presStyleCnt="0"/>
      <dgm:spPr/>
    </dgm:pt>
    <dgm:pt modelId="{C95D07B2-D450-4831-9937-DE3D4CE54B28}" type="pres">
      <dgm:prSet presAssocID="{1FCEC5D1-DB8F-4378-B5FC-42F33207FFDE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D10A71-4A20-4303-A239-FA70652CFBBF}" type="pres">
      <dgm:prSet presAssocID="{E09E90BD-5D0C-4FBA-814D-6C83FA77FA83}" presName="spaceBetweenRectangles" presStyleCnt="0"/>
      <dgm:spPr/>
    </dgm:pt>
    <dgm:pt modelId="{EF26BA08-B445-416E-8EA7-2ECB67572964}" type="pres">
      <dgm:prSet presAssocID="{3CC6E294-4408-4D3D-93D3-3590F8B5E043}" presName="parentLin" presStyleCnt="0"/>
      <dgm:spPr/>
    </dgm:pt>
    <dgm:pt modelId="{5DBF9765-5089-420F-99D2-CCFFB9FC6D8C}" type="pres">
      <dgm:prSet presAssocID="{3CC6E294-4408-4D3D-93D3-3590F8B5E043}" presName="parentLeftMargin" presStyleLbl="node1" presStyleIdx="0" presStyleCnt="2"/>
      <dgm:spPr/>
      <dgm:t>
        <a:bodyPr/>
        <a:lstStyle/>
        <a:p>
          <a:endParaRPr lang="tr-TR"/>
        </a:p>
      </dgm:t>
    </dgm:pt>
    <dgm:pt modelId="{55D746AC-35BA-420C-BD4A-5926708BEF2A}" type="pres">
      <dgm:prSet presAssocID="{3CC6E294-4408-4D3D-93D3-3590F8B5E04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3D61C0-37B2-4D40-9E89-281A2BC19993}" type="pres">
      <dgm:prSet presAssocID="{3CC6E294-4408-4D3D-93D3-3590F8B5E043}" presName="negativeSpace" presStyleCnt="0"/>
      <dgm:spPr/>
    </dgm:pt>
    <dgm:pt modelId="{0183BB3F-547D-4A8D-AB6C-CCC83DD5A974}" type="pres">
      <dgm:prSet presAssocID="{3CC6E294-4408-4D3D-93D3-3590F8B5E043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4A9DF36-19A9-4BCB-94DF-A73296579C28}" srcId="{1FCEC5D1-DB8F-4378-B5FC-42F33207FFDE}" destId="{54ED7421-E6EF-4E53-A86B-7826FEC14BF2}" srcOrd="3" destOrd="0" parTransId="{20EE68BD-7AE6-44E8-8E7C-BC2559FAC961}" sibTransId="{2EDC2096-F260-4E0C-BF39-C3FAB6AC7ED8}"/>
    <dgm:cxn modelId="{712055DA-7AA5-4800-899A-6A8619865C11}" srcId="{36C5181E-951A-432F-9325-3DE9F95D0CCF}" destId="{3CC6E294-4408-4D3D-93D3-3590F8B5E043}" srcOrd="1" destOrd="0" parTransId="{4BDCF436-C1C5-4846-8388-7B3A8E97E6FE}" sibTransId="{5AD7BCBC-30D8-4209-97A8-56C1C158E412}"/>
    <dgm:cxn modelId="{20F80864-6DB0-4308-A2A0-F1D0F296D235}" srcId="{1FCEC5D1-DB8F-4378-B5FC-42F33207FFDE}" destId="{3D649D93-14F5-4AB2-9BC1-CFA0AE1FB455}" srcOrd="1" destOrd="0" parTransId="{AAF80456-E7B1-4D9C-8FF9-83D11D52B764}" sibTransId="{F991D9D4-0E81-43DD-9A80-C81A4B827E12}"/>
    <dgm:cxn modelId="{457223AC-2879-4456-8945-C04F975F6403}" type="presOf" srcId="{48309421-F1A8-41B0-B2B0-42DEF9A45FF5}" destId="{0183BB3F-547D-4A8D-AB6C-CCC83DD5A974}" srcOrd="0" destOrd="0" presId="urn:microsoft.com/office/officeart/2005/8/layout/list1"/>
    <dgm:cxn modelId="{9E6B7E6A-0708-43E6-9504-B546693BD69F}" srcId="{1FCEC5D1-DB8F-4378-B5FC-42F33207FFDE}" destId="{3F7BF214-60F5-4A2C-BC0C-6817C1EE3A35}" srcOrd="2" destOrd="0" parTransId="{343A9112-28FE-4488-9FC9-5BB1997697ED}" sibTransId="{94E15DE9-08DC-463C-A971-578311746E61}"/>
    <dgm:cxn modelId="{3CA6F005-BA11-44CB-9DA0-5344B52A1E9B}" type="presOf" srcId="{1FCEC5D1-DB8F-4378-B5FC-42F33207FFDE}" destId="{E9B4C28A-CFB7-4D9A-8E2F-ADE22D36EF74}" srcOrd="1" destOrd="0" presId="urn:microsoft.com/office/officeart/2005/8/layout/list1"/>
    <dgm:cxn modelId="{C56A1F6A-B9E5-41A5-B4A3-A084F6431DA5}" srcId="{3CC6E294-4408-4D3D-93D3-3590F8B5E043}" destId="{D0A34DB7-CD52-4266-B6E4-1D50D7E570E5}" srcOrd="1" destOrd="0" parTransId="{2280A101-E058-487F-9EAD-B1DB2F4E9F5A}" sibTransId="{3EFA913E-47E3-4171-B698-0644902CDF58}"/>
    <dgm:cxn modelId="{30F054F9-FE28-4856-9D1B-808272AD709E}" type="presOf" srcId="{3D649D93-14F5-4AB2-9BC1-CFA0AE1FB455}" destId="{C95D07B2-D450-4831-9937-DE3D4CE54B28}" srcOrd="0" destOrd="1" presId="urn:microsoft.com/office/officeart/2005/8/layout/list1"/>
    <dgm:cxn modelId="{ACE38692-5E98-4A35-B70A-B94F11FFDD9F}" type="presOf" srcId="{1FCEC5D1-DB8F-4378-B5FC-42F33207FFDE}" destId="{EB0A7994-3FC3-44BB-955A-E206D035D4E7}" srcOrd="0" destOrd="0" presId="urn:microsoft.com/office/officeart/2005/8/layout/list1"/>
    <dgm:cxn modelId="{1AB28B2E-ECA3-44FF-8349-ECA379986FE5}" type="presOf" srcId="{3CC6E294-4408-4D3D-93D3-3590F8B5E043}" destId="{55D746AC-35BA-420C-BD4A-5926708BEF2A}" srcOrd="1" destOrd="0" presId="urn:microsoft.com/office/officeart/2005/8/layout/list1"/>
    <dgm:cxn modelId="{4951B6D1-1F7A-4B11-BCFD-5E04FB66F9C5}" srcId="{3CC6E294-4408-4D3D-93D3-3590F8B5E043}" destId="{40A739AE-C996-400D-A96A-2E7C11A27A9C}" srcOrd="2" destOrd="0" parTransId="{399730E2-5DC2-49A4-940F-707C4FEF9E0C}" sibTransId="{730E7A64-FCF6-419A-AA3B-FECEFC5E1D20}"/>
    <dgm:cxn modelId="{203DD268-F915-4CC7-9517-D2572F7FE2E7}" type="presOf" srcId="{5FA54737-AF63-4030-BBEA-D0AFA437D359}" destId="{C95D07B2-D450-4831-9937-DE3D4CE54B28}" srcOrd="0" destOrd="0" presId="urn:microsoft.com/office/officeart/2005/8/layout/list1"/>
    <dgm:cxn modelId="{2E7BE0A8-19F1-40CF-9CA6-5764A6492245}" type="presOf" srcId="{3F7BF214-60F5-4A2C-BC0C-6817C1EE3A35}" destId="{C95D07B2-D450-4831-9937-DE3D4CE54B28}" srcOrd="0" destOrd="2" presId="urn:microsoft.com/office/officeart/2005/8/layout/list1"/>
    <dgm:cxn modelId="{FC2EFF24-8174-4765-A7F6-2EB864E3BA4B}" type="presOf" srcId="{36C5181E-951A-432F-9325-3DE9F95D0CCF}" destId="{957B511E-0736-4446-8BB4-E647869EFD90}" srcOrd="0" destOrd="0" presId="urn:microsoft.com/office/officeart/2005/8/layout/list1"/>
    <dgm:cxn modelId="{47854136-FA8E-47ED-9B9B-7C51DF4222F2}" srcId="{36C5181E-951A-432F-9325-3DE9F95D0CCF}" destId="{1FCEC5D1-DB8F-4378-B5FC-42F33207FFDE}" srcOrd="0" destOrd="0" parTransId="{99E98F1E-BF75-485D-9AD8-DF471F6C9350}" sibTransId="{E09E90BD-5D0C-4FBA-814D-6C83FA77FA83}"/>
    <dgm:cxn modelId="{87E89024-EECA-45A8-93C0-236F0790890C}" type="presOf" srcId="{3CC6E294-4408-4D3D-93D3-3590F8B5E043}" destId="{5DBF9765-5089-420F-99D2-CCFFB9FC6D8C}" srcOrd="0" destOrd="0" presId="urn:microsoft.com/office/officeart/2005/8/layout/list1"/>
    <dgm:cxn modelId="{73C5A86B-CFE6-445F-A9D5-97EC3C7BFFAA}" srcId="{1FCEC5D1-DB8F-4378-B5FC-42F33207FFDE}" destId="{5FA54737-AF63-4030-BBEA-D0AFA437D359}" srcOrd="0" destOrd="0" parTransId="{A147BB43-298D-4D6B-BE7F-9EA9ABFB8C8F}" sibTransId="{2935A4E3-9480-40FA-9194-A534837EAAA1}"/>
    <dgm:cxn modelId="{6D4C8A6A-945C-469F-BD30-82C428B9ED22}" type="presOf" srcId="{D0A34DB7-CD52-4266-B6E4-1D50D7E570E5}" destId="{0183BB3F-547D-4A8D-AB6C-CCC83DD5A974}" srcOrd="0" destOrd="1" presId="urn:microsoft.com/office/officeart/2005/8/layout/list1"/>
    <dgm:cxn modelId="{AC8BB43B-1AFC-4CD5-95FC-87A26001A200}" srcId="{3CC6E294-4408-4D3D-93D3-3590F8B5E043}" destId="{48309421-F1A8-41B0-B2B0-42DEF9A45FF5}" srcOrd="0" destOrd="0" parTransId="{CE5AABE2-F8F8-4DD8-AF8E-4520074B3710}" sibTransId="{C9463CB4-559A-4B06-B0D0-62692FAA6676}"/>
    <dgm:cxn modelId="{47CC6652-9045-4A9F-AC76-4A39963A8299}" type="presOf" srcId="{54ED7421-E6EF-4E53-A86B-7826FEC14BF2}" destId="{C95D07B2-D450-4831-9937-DE3D4CE54B28}" srcOrd="0" destOrd="3" presId="urn:microsoft.com/office/officeart/2005/8/layout/list1"/>
    <dgm:cxn modelId="{2A6C8C8B-C942-447F-AB94-4B80BF776EC3}" type="presOf" srcId="{40A739AE-C996-400D-A96A-2E7C11A27A9C}" destId="{0183BB3F-547D-4A8D-AB6C-CCC83DD5A974}" srcOrd="0" destOrd="2" presId="urn:microsoft.com/office/officeart/2005/8/layout/list1"/>
    <dgm:cxn modelId="{0B08258E-7A78-4FFA-84C1-622EF8D611F4}" type="presParOf" srcId="{957B511E-0736-4446-8BB4-E647869EFD90}" destId="{4A9E1F97-A4C3-48D9-B5AC-0FF4EFAC88AD}" srcOrd="0" destOrd="0" presId="urn:microsoft.com/office/officeart/2005/8/layout/list1"/>
    <dgm:cxn modelId="{2EB900EE-0553-4BAC-B595-5C9CB573B014}" type="presParOf" srcId="{4A9E1F97-A4C3-48D9-B5AC-0FF4EFAC88AD}" destId="{EB0A7994-3FC3-44BB-955A-E206D035D4E7}" srcOrd="0" destOrd="0" presId="urn:microsoft.com/office/officeart/2005/8/layout/list1"/>
    <dgm:cxn modelId="{6B429F9B-9B64-45A9-BF7B-E3F948BE5442}" type="presParOf" srcId="{4A9E1F97-A4C3-48D9-B5AC-0FF4EFAC88AD}" destId="{E9B4C28A-CFB7-4D9A-8E2F-ADE22D36EF74}" srcOrd="1" destOrd="0" presId="urn:microsoft.com/office/officeart/2005/8/layout/list1"/>
    <dgm:cxn modelId="{B2211D2B-EB63-45CA-9F43-1334B43A4A6A}" type="presParOf" srcId="{957B511E-0736-4446-8BB4-E647869EFD90}" destId="{B04B5DA1-E264-40A4-BEFB-DCE3DD03D925}" srcOrd="1" destOrd="0" presId="urn:microsoft.com/office/officeart/2005/8/layout/list1"/>
    <dgm:cxn modelId="{08DFD12D-257E-4AD0-841F-53867188DA0C}" type="presParOf" srcId="{957B511E-0736-4446-8BB4-E647869EFD90}" destId="{C95D07B2-D450-4831-9937-DE3D4CE54B28}" srcOrd="2" destOrd="0" presId="urn:microsoft.com/office/officeart/2005/8/layout/list1"/>
    <dgm:cxn modelId="{F4F1DB15-5745-400C-B141-F27C5D94EC17}" type="presParOf" srcId="{957B511E-0736-4446-8BB4-E647869EFD90}" destId="{DCD10A71-4A20-4303-A239-FA70652CFBBF}" srcOrd="3" destOrd="0" presId="urn:microsoft.com/office/officeart/2005/8/layout/list1"/>
    <dgm:cxn modelId="{CD454A10-3AE2-43FD-A374-F23E8315CD3D}" type="presParOf" srcId="{957B511E-0736-4446-8BB4-E647869EFD90}" destId="{EF26BA08-B445-416E-8EA7-2ECB67572964}" srcOrd="4" destOrd="0" presId="urn:microsoft.com/office/officeart/2005/8/layout/list1"/>
    <dgm:cxn modelId="{DF1DCAC7-8738-4799-90E6-49BEA5D3671B}" type="presParOf" srcId="{EF26BA08-B445-416E-8EA7-2ECB67572964}" destId="{5DBF9765-5089-420F-99D2-CCFFB9FC6D8C}" srcOrd="0" destOrd="0" presId="urn:microsoft.com/office/officeart/2005/8/layout/list1"/>
    <dgm:cxn modelId="{D13A78CE-1382-4350-804F-C9EB61EF6160}" type="presParOf" srcId="{EF26BA08-B445-416E-8EA7-2ECB67572964}" destId="{55D746AC-35BA-420C-BD4A-5926708BEF2A}" srcOrd="1" destOrd="0" presId="urn:microsoft.com/office/officeart/2005/8/layout/list1"/>
    <dgm:cxn modelId="{7B2D1C63-47C1-4DFC-BAB8-C4C88C144E9C}" type="presParOf" srcId="{957B511E-0736-4446-8BB4-E647869EFD90}" destId="{313D61C0-37B2-4D40-9E89-281A2BC19993}" srcOrd="5" destOrd="0" presId="urn:microsoft.com/office/officeart/2005/8/layout/list1"/>
    <dgm:cxn modelId="{CF99C7E8-5527-4217-BDF6-21612A85CA23}" type="presParOf" srcId="{957B511E-0736-4446-8BB4-E647869EFD90}" destId="{0183BB3F-547D-4A8D-AB6C-CCC83DD5A97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5D07B2-D450-4831-9937-DE3D4CE54B28}">
      <dsp:nvSpPr>
        <dsp:cNvPr id="0" name=""/>
        <dsp:cNvSpPr/>
      </dsp:nvSpPr>
      <dsp:spPr>
        <a:xfrm>
          <a:off x="0" y="216817"/>
          <a:ext cx="10735491" cy="2129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3193" tIns="270764" rIns="83319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Ek Fiilin Görülen Geçmiş Zamanı (idi)</a:t>
          </a:r>
          <a:endParaRPr lang="tr-TR" sz="2800" b="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Ek Fiilin Duyulan Geçmiş Zamanı (imiş)</a:t>
          </a:r>
          <a:endParaRPr lang="tr-TR" sz="2800" b="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Ek Fiilin Şartı (ise)</a:t>
          </a:r>
          <a:endParaRPr lang="tr-TR" sz="2800" b="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Ek Fiilin Geniş Zamanı (</a:t>
          </a:r>
          <a:r>
            <a:rPr lang="tr-TR" sz="2800" b="0" kern="1200" dirty="0" err="1" smtClean="0">
              <a:latin typeface="+mn-lt"/>
            </a:rPr>
            <a:t>dir</a:t>
          </a:r>
          <a:r>
            <a:rPr lang="tr-TR" sz="2800" b="0" kern="1200" dirty="0" smtClean="0">
              <a:latin typeface="+mn-lt"/>
            </a:rPr>
            <a:t>)</a:t>
          </a:r>
          <a:endParaRPr lang="tr-TR" sz="2800" b="0" kern="1200" dirty="0">
            <a:latin typeface="+mn-lt"/>
          </a:endParaRPr>
        </a:p>
      </dsp:txBody>
      <dsp:txXfrm>
        <a:off x="0" y="216817"/>
        <a:ext cx="10735491" cy="2129400"/>
      </dsp:txXfrm>
    </dsp:sp>
    <dsp:sp modelId="{E9B4C28A-CFB7-4D9A-8E2F-ADE22D36EF74}">
      <dsp:nvSpPr>
        <dsp:cNvPr id="0" name=""/>
        <dsp:cNvSpPr/>
      </dsp:nvSpPr>
      <dsp:spPr>
        <a:xfrm>
          <a:off x="536774" y="24937"/>
          <a:ext cx="7514843" cy="383760"/>
        </a:xfrm>
        <a:prstGeom prst="roundRect">
          <a:avLst/>
        </a:prstGeom>
        <a:solidFill>
          <a:srgbClr val="388E7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043" tIns="0" rIns="28404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latin typeface="+mn-lt"/>
            </a:rPr>
            <a:t>A) İsimlere Gelen Ek Fiiller</a:t>
          </a:r>
          <a:endParaRPr lang="tr-TR" sz="2800" b="1" kern="1200" dirty="0">
            <a:latin typeface="+mn-lt"/>
          </a:endParaRPr>
        </a:p>
      </dsp:txBody>
      <dsp:txXfrm>
        <a:off x="555508" y="43671"/>
        <a:ext cx="7477375" cy="346292"/>
      </dsp:txXfrm>
    </dsp:sp>
    <dsp:sp modelId="{0183BB3F-547D-4A8D-AB6C-CCC83DD5A974}">
      <dsp:nvSpPr>
        <dsp:cNvPr id="0" name=""/>
        <dsp:cNvSpPr/>
      </dsp:nvSpPr>
      <dsp:spPr>
        <a:xfrm>
          <a:off x="0" y="2608297"/>
          <a:ext cx="10735491" cy="1719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8936486"/>
              <a:satOff val="52073"/>
              <a:lumOff val="1019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3193" tIns="270764" rIns="83319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Hikaye Birleşik Zaman (idi)</a:t>
          </a:r>
          <a:endParaRPr lang="tr-TR" sz="2800" b="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Rivayet Birleşik Zaman (imiş)</a:t>
          </a:r>
          <a:endParaRPr lang="tr-TR" sz="2800" b="0" kern="1200" dirty="0">
            <a:latin typeface="+mn-lt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b="0" kern="1200" dirty="0" smtClean="0">
              <a:latin typeface="+mn-lt"/>
            </a:rPr>
            <a:t>Şart Birleşik Zaman (ise)</a:t>
          </a:r>
          <a:endParaRPr lang="tr-TR" sz="2800" b="0" kern="1200" dirty="0">
            <a:latin typeface="+mn-lt"/>
          </a:endParaRPr>
        </a:p>
      </dsp:txBody>
      <dsp:txXfrm>
        <a:off x="0" y="2608297"/>
        <a:ext cx="10735491" cy="1719900"/>
      </dsp:txXfrm>
    </dsp:sp>
    <dsp:sp modelId="{55D746AC-35BA-420C-BD4A-5926708BEF2A}">
      <dsp:nvSpPr>
        <dsp:cNvPr id="0" name=""/>
        <dsp:cNvSpPr/>
      </dsp:nvSpPr>
      <dsp:spPr>
        <a:xfrm>
          <a:off x="536774" y="2416417"/>
          <a:ext cx="7514843" cy="383760"/>
        </a:xfrm>
        <a:prstGeom prst="roundRect">
          <a:avLst/>
        </a:prstGeom>
        <a:solidFill>
          <a:schemeClr val="accent3">
            <a:hueOff val="-8936486"/>
            <a:satOff val="52073"/>
            <a:lumOff val="101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043" tIns="0" rIns="284043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latin typeface="+mn-lt"/>
            </a:rPr>
            <a:t>B) Fiillere Gelen Ek Fiiller</a:t>
          </a:r>
          <a:endParaRPr lang="tr-TR" sz="2800" b="1" kern="1200" dirty="0">
            <a:latin typeface="+mn-lt"/>
          </a:endParaRPr>
        </a:p>
      </dsp:txBody>
      <dsp:txXfrm>
        <a:off x="555508" y="2435151"/>
        <a:ext cx="7477375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1A6FE20-6B29-4AAD-B908-06C5859EAFE5}" type="datetime1">
              <a:rPr lang="tr-TR" smtClean="0"/>
              <a:t>21.12.2020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604A0D4-B89B-4ADD-AF9E-38636B40EE4E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1CAE16B-A792-4401-8DAA-67B986E5EE7E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2869989-EB00-4EE7-BCB5-25BDC5BB29F8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9255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503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0761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41665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6374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1510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2305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90163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1202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04803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19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8084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3788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30291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34039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52806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71550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1030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86441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46252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73682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77505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29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4217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71945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9507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25266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35754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6964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35086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06427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207402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20147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26167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39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3670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698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203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0813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1053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6345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2869989-EB00-4EE7-BCB5-25BDC5BB29F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55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Düz Bağlayıcı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Düz Bağlayıcı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Düz Bağlayıcı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Düz Bağlayıcı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Düz Bağlayıcı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Düz Bağlayıcı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Düz Bağlayıcı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Düz Bağlayıcı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Düz Bağlayıcı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Düz Bağlayıcı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Düz Bağlayıcı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Bağlayıcı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Düz Bağlayıcı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Düz Bağlayıcı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Düz Bağlayıcı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Düz Bağlayıcı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rtlCol="0"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tr-TR" noProof="0" smtClean="0"/>
              <a:t>Asıl alt başlık stilini düzenlemek için tıklayın</a:t>
            </a:r>
            <a:endParaRPr lang="tr-TR" noProof="0" dirty="0"/>
          </a:p>
        </p:txBody>
      </p:sp>
      <p:cxnSp>
        <p:nvCxnSpPr>
          <p:cNvPr id="58" name="Düz Bağlayıcı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F96638-FC1D-464E-8AEE-10ECB2C98B32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 rtlCol="0"/>
          <a:lstStyle/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2217C8-3645-4914-A5E0-B31866D8B7CD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E775C3-19A8-4781-9C99-8E2623D9DB5A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Düz Bağlayıcı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Düz Bağlayıcı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Düz Bağlayıcı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Düz Bağlayıcı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Düz Bağlayıcı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Düz Bağlayıcı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Düz Bağlayıcı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Bağlayıcı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Düz Bağlayıcı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Düz Bağlayıcı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rtlCol="0"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</p:txBody>
      </p:sp>
      <p:cxnSp>
        <p:nvCxnSpPr>
          <p:cNvPr id="58" name="Düz Bağlayıcı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36E8099-91A2-4480-AA38-D429DA4DFE01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6CBFD9-EC20-4370-9A1E-1280A2324F49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1D1325-2B19-4778-BD3B-CAC0A3DA1900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Düz Bağlayıcı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Düz Bağlayıcı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Düz Bağlayıcı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Düz Bağlayıcı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Düz Bağlayıcı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Düz Bağlayıcı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Düz Bağlayıcı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Düz Bağlayıcı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Düz Bağlayıcı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Düz Bağlayıcı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Düz Bağlayıcı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Düz Bağlayıcı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Düz Bağlayıcı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Düz Bağlayıcı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Düz Bağlayıcı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Düz Bağlayıcı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Düz Bağlayıcı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Düz Bağlayıcı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Düz Bağlayıcı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Düz Bağlayıcı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Düz Bağlayıcı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Düz Bağlayıcı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Düz Bağlayıcı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Düz Bağlayıcı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Düz Bağlayıcı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Düz Bağlayıcı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Düz Bağlayıcı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Düz Bağlayıcı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Düz Bağlayıcı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Düz Bağlayıcı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Düz Bağlayıcı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Düz Bağlayıcı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Düz Bağlayıcı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Düz Bağlayıcı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Düz Bağlayıcı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Düz Bağlayıcı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Düz Bağlayıcı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Düz Bağlayıcı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Düz Bağlayıcı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Düz Bağlayıcı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Düz Bağlayıcı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Düz Bağlayıcı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Düz Bağlayıcı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Düz Bağlayıcı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Düz Bağlayıcı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Düz Bağlayıcı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Alt Bilgi Yer Tutucusu 21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212" name="Tarih Yer Tutucusu 21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19697E-2130-485F-AD3C-A863ED81542E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214" name="Slayt Numarası Yer Tutucusu 21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Resim Yazılı İçerik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Düz Bağlayıcı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Düz Bağlayıcı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Düz Bağlayıcı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Düz Bağlayıcı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Düz Bağlayıcı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Düz Bağlayıcı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Düz Bağlayıcı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Düz Bağlayıcı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Düz Bağlayıcı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Düz Bağlayıcı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Düz Bağlayıcı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Düz Bağlayıcı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Düz Bağlayıcı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Düz Bağlayıcı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Düz Bağlayıcı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Dikdörtgen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  <a:p>
            <a:pPr lvl="1" rtl="0"/>
            <a:r>
              <a:rPr lang="tr-TR" noProof="0" smtClean="0"/>
              <a:t>İkinci düzey</a:t>
            </a:r>
          </a:p>
          <a:p>
            <a:pPr lvl="2" rtl="0"/>
            <a:r>
              <a:rPr lang="tr-TR" noProof="0" smtClean="0"/>
              <a:t>Üçüncü düzey</a:t>
            </a:r>
          </a:p>
          <a:p>
            <a:pPr lvl="3" rtl="0"/>
            <a:r>
              <a:rPr lang="tr-TR" noProof="0" smtClean="0"/>
              <a:t>Dördüncü düzey</a:t>
            </a:r>
          </a:p>
          <a:p>
            <a:pPr lvl="4" rtl="0"/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</p:txBody>
      </p:sp>
      <p:cxnSp>
        <p:nvCxnSpPr>
          <p:cNvPr id="60" name="Düz Bağlayıcı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177BB19-EAE0-465C-9FE8-0DE141F45AC0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lı Resim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Düz Bağlayıcı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Düz Bağlayıcı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Düz Bağlayıcı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Bağlayıcı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Düz Bağlayıcı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Bağlayıcı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Düz Bağlayıcı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Düz Bağlayıcı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Düz Bağlayıcı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Bağlayıcı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Düz Bağlayıcı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Düz Bağlayıcı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Düz Bağlayıcı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Bağlayıcı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Düz Bağlayıcı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Düz Bağlayıcı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Düz Bağlayıcı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Düz Bağlayıcı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Düz Bağlayıcı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Düz Bağlayıcı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Düz Bağlayıcı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Düz Bağlayıcı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Düz Bağlayıcı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Düz Bağlayıcı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Düz Bağlayıcı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Düz Bağlayıcı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Bağlayıcı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Düz Bağlayıcı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Düz Bağlayıcı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Düz Bağlayıcı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Düz Bağlayıcı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Düz Bağlayıcı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Bağlayıcı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Düz Bağlayıcı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Düz Bağlayıcı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Düz Bağlayıcı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Düz Bağlayıcı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Düz Bağlayıcı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Düz Bağlayıcı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Düz Bağlayıcı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Düz Bağlayıcı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Düz Bağlayıcı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Düz Bağlayıcı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Düz Bağlayıcı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Dikdörtgen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noProof="0" dirty="0"/>
          </a:p>
        </p:txBody>
      </p:sp>
      <p:cxnSp>
        <p:nvCxnSpPr>
          <p:cNvPr id="59" name="Düz Bağlayıcı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rtlCol="0"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-13663" y="-2"/>
            <a:ext cx="73152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r-TR" noProof="0" smtClean="0"/>
              <a:t>Resim eklemek için simgeyi tıklatın</a:t>
            </a:r>
            <a:endParaRPr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 rtlCol="0"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tr-TR" noProof="0" smtClean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Düz Bağlayıcı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Düz Bağlayıcı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Düz Bağlayıcı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Düz Bağlayıcı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Düz Bağlayıcı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Düz Bağlayıcı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Düz Bağlayıcı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Düz Bağlayıcı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Düz Bağlayıcı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Düz Bağlayıcı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Düz Bağlayıcı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Düz Bağlayıcı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Düz Bağlayıcı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Düz Bağlayıcı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Düz Bağlayıcı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Düz Bağlayıcı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Düz Bağlayıcı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Düz Bağlayıcı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Düz Bağlayıcı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Düz Bağlayıcı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Düz Bağlayıcı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Düz Bağlayıcı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Düz Bağlayıcı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Düz Bağlayıcı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Düz Bağlayıcı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Düz Bağlayıcı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Düz Bağlayıcı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Düz Bağlayıcı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Düz Bağlayıcı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Düz Bağlayıcı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Düz Bağlayıcı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Düz Bağlayıcı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Düz Bağlayıcı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Düz Bağlayıcı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Düz Bağlayıcı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Düz Bağlayıcı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Düz Bağlayıcı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Düz Bağlayıcı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Düz Bağlayıcı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Düz Bağlayıcı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Düz Bağlayıcı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Düz Bağlayıcı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Düz Bağlayıcı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Düz Bağlayıcı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Düz Bağlayıcı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Düz Bağlayıcı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tr-TR" noProof="0" dirty="0" smtClean="0"/>
              <a:t>Asıl başlık stilini düzenlemek için tıklayın</a:t>
            </a:r>
            <a:endParaRPr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cxnSp>
        <p:nvCxnSpPr>
          <p:cNvPr id="148" name="Düz Bağlayıcı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r>
              <a:rPr lang="tr-TR" noProof="0" dirty="0" smtClean="0"/>
              <a:t>Alt bilgi ekleme</a:t>
            </a:r>
            <a:endParaRPr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8AC57A4-246E-4485-A6C7-BD50DA509122}" type="datetime1">
              <a:rPr lang="tr-TR" noProof="0" smtClean="0"/>
              <a:t>21.12.2020</a:t>
            </a:fld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tr-TR" sz="6000" dirty="0" smtClean="0">
                <a:solidFill>
                  <a:srgbClr val="388E79"/>
                </a:solidFill>
                <a:cs typeface="Aharoni" panose="02010803020104030203" pitchFamily="2" charset="-79"/>
              </a:rPr>
              <a:t>EK FİİL (EK EYLEM)</a:t>
            </a:r>
            <a:endParaRPr lang="tr-TR" sz="6000" b="1" dirty="0">
              <a:solidFill>
                <a:srgbClr val="388E79"/>
              </a:solidFill>
              <a:cs typeface="Aharoni" panose="02010803020104030203" pitchFamily="2" charset="-79"/>
            </a:endParaRPr>
          </a:p>
        </p:txBody>
      </p:sp>
      <p:grpSp>
        <p:nvGrpSpPr>
          <p:cNvPr id="3" name="Grup 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" name="Grup 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Dikdörtgen 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ÖZAYSIN</a:t>
              </a:r>
              <a:endParaRPr lang="tr-TR" sz="1000" b="1" u="sng" dirty="0">
                <a:solidFill>
                  <a:srgbClr val="388E79"/>
                </a:solidFill>
                <a:latin typeface="Copperplate Gothic Light" panose="020E05070202060204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57646" y="1468461"/>
            <a:ext cx="9744893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Hasta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ise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Hastaysa</a:t>
            </a:r>
          </a:p>
          <a:p>
            <a:pPr algn="ctr"/>
            <a:endParaRPr lang="tr-TR" sz="4000" b="1" dirty="0">
              <a:solidFill>
                <a:srgbClr val="388E79"/>
              </a:solidFill>
              <a:latin typeface="+mj-lt"/>
            </a:endParaRPr>
          </a:p>
          <a:p>
            <a:pPr algn="ctr"/>
            <a:endParaRPr lang="tr-TR" sz="4000" b="1" dirty="0" smtClean="0">
              <a:solidFill>
                <a:srgbClr val="388E79"/>
              </a:solidFill>
              <a:latin typeface="+mj-lt"/>
            </a:endParaRPr>
          </a:p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Mutlu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ise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Mutluysa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" name="Grup 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Dikdörtgen 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383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>
                <a:solidFill>
                  <a:srgbClr val="388E79"/>
                </a:solidFill>
                <a:latin typeface="+mj-lt"/>
              </a:rPr>
              <a:t>Ek Fiilin 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Geniş Zamanı (</a:t>
            </a:r>
            <a:r>
              <a:rPr lang="tr-TR" sz="4000" b="1" u="sng" dirty="0" err="1" smtClean="0">
                <a:solidFill>
                  <a:srgbClr val="388E79"/>
                </a:solidFill>
                <a:latin typeface="+mj-lt"/>
              </a:rPr>
              <a:t>dir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)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732891"/>
              </p:ext>
            </p:extLst>
          </p:nvPr>
        </p:nvGraphicFramePr>
        <p:xfrm>
          <a:off x="640081" y="1632317"/>
          <a:ext cx="878305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878305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TEKİL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ÇOĞUL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507723"/>
              </p:ext>
            </p:extLst>
          </p:nvPr>
        </p:nvGraphicFramePr>
        <p:xfrm>
          <a:off x="2150935" y="1617272"/>
          <a:ext cx="852460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52460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705102"/>
              </p:ext>
            </p:extLst>
          </p:nvPr>
        </p:nvGraphicFramePr>
        <p:xfrm>
          <a:off x="3635944" y="1632318"/>
          <a:ext cx="7699454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3849727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  <a:gridCol w="3849727">
                  <a:extLst>
                    <a:ext uri="{9D8B030D-6E8A-4147-A177-3AD203B41FA5}">
                      <a16:colId xmlns:a16="http://schemas.microsoft.com/office/drawing/2014/main" val="1289328369"/>
                    </a:ext>
                  </a:extLst>
                </a:gridCol>
              </a:tblGrid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Hastayım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Mutluyum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Hastasın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Mutlusun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Hasta(</a:t>
                      </a:r>
                      <a:r>
                        <a:rPr lang="tr-TR" sz="24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dır</a:t>
                      </a:r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)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Mutlu(dur)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Mutluyuz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Hastasınız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Mutlusunuz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</a:t>
                      </a:r>
                      <a:r>
                        <a:rPr lang="tr-TR" sz="2400" b="1" smtClean="0">
                          <a:solidFill>
                            <a:schemeClr val="bg1"/>
                          </a:solidFill>
                          <a:latin typeface="+mn-lt"/>
                        </a:rPr>
                        <a:t>asta(</a:t>
                      </a:r>
                      <a:r>
                        <a:rPr lang="tr-TR" sz="24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dır</a:t>
                      </a:r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)</a:t>
                      </a:r>
                      <a:r>
                        <a:rPr lang="tr-TR" sz="24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Mutlu(dur)</a:t>
                      </a:r>
                      <a:r>
                        <a:rPr lang="tr-TR" sz="2400" b="1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7" name="Grup 6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Dikdörtgen 7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891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Uyarı !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515291"/>
            <a:ext cx="98102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Ek fiilin geniş zaman 3. tekil kişisi </a:t>
            </a:r>
            <a:r>
              <a:rPr lang="tr-TR" sz="2400" b="1" dirty="0" smtClean="0">
                <a:solidFill>
                  <a:srgbClr val="F3B641"/>
                </a:solidFill>
              </a:rPr>
              <a:t>«</a:t>
            </a:r>
            <a:r>
              <a:rPr lang="tr-TR" sz="2400" b="1" dirty="0" err="1" smtClean="0">
                <a:solidFill>
                  <a:srgbClr val="F3B641"/>
                </a:solidFill>
              </a:rPr>
              <a:t>dır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/>
              <a:t>fiillere geldiğinde kesinlik ya da ihtimal anlamı katar. Birleşik zamanlı fiil </a:t>
            </a:r>
            <a:r>
              <a:rPr lang="tr-TR" sz="2400" b="1" u="sng" dirty="0" smtClean="0"/>
              <a:t>yapmaz</a:t>
            </a:r>
            <a:r>
              <a:rPr lang="tr-TR" sz="2400" b="1" dirty="0" smtClean="0"/>
              <a:t>.</a:t>
            </a:r>
          </a:p>
          <a:p>
            <a:endParaRPr lang="tr-TR" sz="2400" b="1" dirty="0">
              <a:solidFill>
                <a:srgbClr val="4F91A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Ders sona ermiş</a:t>
            </a:r>
            <a:r>
              <a:rPr lang="tr-TR" sz="2400" b="1" u="sng" dirty="0" smtClean="0">
                <a:solidFill>
                  <a:srgbClr val="F3B641"/>
                </a:solidFill>
              </a:rPr>
              <a:t>tir</a:t>
            </a:r>
            <a:r>
              <a:rPr lang="tr-TR" sz="2400" b="1" dirty="0" smtClean="0">
                <a:solidFill>
                  <a:srgbClr val="F3B641"/>
                </a:solidFill>
              </a:rPr>
              <a:t>, çıkabilirsiniz. </a:t>
            </a:r>
            <a:r>
              <a:rPr lang="tr-TR" sz="2400" b="1" dirty="0" smtClean="0">
                <a:solidFill>
                  <a:srgbClr val="388E79"/>
                </a:solidFill>
              </a:rPr>
              <a:t>(kesinlik)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Bu haldeyken okula </a:t>
            </a:r>
            <a:r>
              <a:rPr lang="tr-TR" sz="2400" b="1" dirty="0" smtClean="0">
                <a:solidFill>
                  <a:srgbClr val="F3B641"/>
                </a:solidFill>
              </a:rPr>
              <a:t>gidemeyecek</a:t>
            </a:r>
            <a:r>
              <a:rPr lang="tr-TR" sz="2400" b="1" u="sng" dirty="0" smtClean="0">
                <a:solidFill>
                  <a:srgbClr val="F3B641"/>
                </a:solidFill>
              </a:rPr>
              <a:t>tir</a:t>
            </a:r>
            <a:r>
              <a:rPr lang="tr-TR" sz="2400" b="1" dirty="0" smtClean="0">
                <a:solidFill>
                  <a:srgbClr val="F3B641"/>
                </a:solidFill>
              </a:rPr>
              <a:t>. </a:t>
            </a:r>
            <a:r>
              <a:rPr lang="tr-TR" sz="2400" b="1" dirty="0" smtClean="0">
                <a:solidFill>
                  <a:srgbClr val="388E79"/>
                </a:solidFill>
              </a:rPr>
              <a:t>(kesinlik)</a:t>
            </a:r>
          </a:p>
          <a:p>
            <a:endParaRPr lang="tr-TR" sz="2400" b="1" dirty="0">
              <a:solidFill>
                <a:srgbClr val="F3B64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O şimdi gönlünce eğleniyor</a:t>
            </a:r>
            <a:r>
              <a:rPr lang="tr-TR" sz="2400" b="1" u="sng" dirty="0" smtClean="0">
                <a:solidFill>
                  <a:srgbClr val="F3B641"/>
                </a:solidFill>
              </a:rPr>
              <a:t>dur</a:t>
            </a:r>
            <a:r>
              <a:rPr lang="tr-TR" sz="2400" b="1" dirty="0" smtClean="0">
                <a:solidFill>
                  <a:srgbClr val="F3B641"/>
                </a:solidFill>
              </a:rPr>
              <a:t>. </a:t>
            </a:r>
            <a:r>
              <a:rPr lang="tr-TR" sz="2400" b="1" dirty="0" smtClean="0">
                <a:solidFill>
                  <a:srgbClr val="388E79"/>
                </a:solidFill>
              </a:rPr>
              <a:t>(</a:t>
            </a:r>
            <a:r>
              <a:rPr lang="tr-TR" sz="2400" b="1" dirty="0" smtClean="0">
                <a:solidFill>
                  <a:srgbClr val="388E79"/>
                </a:solidFill>
              </a:rPr>
              <a:t>ihtimal</a:t>
            </a:r>
            <a:r>
              <a:rPr lang="tr-TR" sz="2400" b="1" dirty="0" smtClean="0">
                <a:solidFill>
                  <a:srgbClr val="388E79"/>
                </a:solidFill>
              </a:rPr>
              <a:t>)</a:t>
            </a:r>
            <a:endParaRPr lang="tr-TR" sz="2400" b="1" dirty="0" smtClean="0">
              <a:solidFill>
                <a:srgbClr val="388E79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Şimdi bizim oralara bahar gelmiş</a:t>
            </a:r>
            <a:r>
              <a:rPr lang="tr-TR" sz="2400" b="1" u="sng" dirty="0" smtClean="0">
                <a:solidFill>
                  <a:srgbClr val="F3B641"/>
                </a:solidFill>
              </a:rPr>
              <a:t>tir</a:t>
            </a:r>
            <a:r>
              <a:rPr lang="tr-TR" sz="2400" b="1" dirty="0" smtClean="0">
                <a:solidFill>
                  <a:srgbClr val="F3B641"/>
                </a:solidFill>
              </a:rPr>
              <a:t>. </a:t>
            </a:r>
            <a:r>
              <a:rPr lang="tr-TR" sz="2400" b="1" dirty="0" smtClean="0">
                <a:solidFill>
                  <a:srgbClr val="388E79"/>
                </a:solidFill>
              </a:rPr>
              <a:t>(</a:t>
            </a:r>
            <a:r>
              <a:rPr lang="tr-TR" sz="2400" b="1" dirty="0" smtClean="0">
                <a:solidFill>
                  <a:srgbClr val="388E79"/>
                </a:solidFill>
              </a:rPr>
              <a:t>ihtimal</a:t>
            </a:r>
            <a:r>
              <a:rPr lang="tr-TR" sz="2400" b="1" dirty="0" smtClean="0">
                <a:solidFill>
                  <a:srgbClr val="388E79"/>
                </a:solidFill>
              </a:rPr>
              <a:t>)</a:t>
            </a:r>
            <a:endParaRPr lang="tr-TR" sz="2400" b="1" dirty="0">
              <a:solidFill>
                <a:srgbClr val="388E79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343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Uyarı !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515291"/>
            <a:ext cx="98102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Ek fiilin geniş zamanı 3. kişi çekiminde </a:t>
            </a:r>
            <a:r>
              <a:rPr lang="tr-TR" sz="2400" b="1" dirty="0" smtClean="0">
                <a:solidFill>
                  <a:srgbClr val="F3B641"/>
                </a:solidFill>
              </a:rPr>
              <a:t>«</a:t>
            </a:r>
            <a:r>
              <a:rPr lang="tr-TR" sz="2400" b="1" dirty="0" err="1" smtClean="0">
                <a:solidFill>
                  <a:srgbClr val="F3B641"/>
                </a:solidFill>
              </a:rPr>
              <a:t>dır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/>
              <a:t>eki düşebilir. Böyle durumlarda ek fiil olmadığı düşünülmemelidir.</a:t>
            </a:r>
          </a:p>
          <a:p>
            <a:endParaRPr lang="tr-TR" sz="2400" b="1" dirty="0">
              <a:solidFill>
                <a:srgbClr val="4F91A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Bugün hava çok güzel(</a:t>
            </a:r>
            <a:r>
              <a:rPr lang="tr-TR" sz="2400" b="1" dirty="0" err="1" smtClean="0">
                <a:solidFill>
                  <a:srgbClr val="F3B641"/>
                </a:solidFill>
              </a:rPr>
              <a:t>dir</a:t>
            </a:r>
            <a:r>
              <a:rPr lang="tr-TR" sz="2400" b="1" dirty="0" smtClean="0">
                <a:solidFill>
                  <a:srgbClr val="F3B641"/>
                </a:solidFill>
              </a:rPr>
              <a:t>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b="1" dirty="0" smtClean="0">
              <a:solidFill>
                <a:srgbClr val="F3B64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Şu benim kitabım(</a:t>
            </a:r>
            <a:r>
              <a:rPr lang="tr-TR" sz="2400" b="1" dirty="0" err="1" smtClean="0">
                <a:solidFill>
                  <a:srgbClr val="F3B641"/>
                </a:solidFill>
              </a:rPr>
              <a:t>dır</a:t>
            </a:r>
            <a:r>
              <a:rPr lang="tr-TR" sz="2400" b="1" dirty="0" smtClean="0">
                <a:solidFill>
                  <a:srgbClr val="F3B641"/>
                </a:solidFill>
              </a:rPr>
              <a:t>).</a:t>
            </a:r>
          </a:p>
          <a:p>
            <a:endParaRPr lang="tr-TR" sz="2400" b="1" dirty="0">
              <a:solidFill>
                <a:srgbClr val="4F91A1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816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Uyarı !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0" y="1515291"/>
            <a:ext cx="104502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3B641"/>
                </a:solidFill>
              </a:rPr>
              <a:t>«-se, -</a:t>
            </a:r>
            <a:r>
              <a:rPr lang="tr-TR" sz="2400" b="1" dirty="0" err="1" smtClean="0">
                <a:solidFill>
                  <a:srgbClr val="F3B641"/>
                </a:solidFill>
              </a:rPr>
              <a:t>sa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/>
              <a:t>şart </a:t>
            </a:r>
            <a:r>
              <a:rPr lang="tr-TR" sz="2400" b="1" dirty="0" smtClean="0"/>
              <a:t>eki, </a:t>
            </a:r>
            <a:r>
              <a:rPr lang="tr-TR" sz="2400" b="1" dirty="0" smtClean="0"/>
              <a:t>ek fiil olarak kullanıldığında cümle sonunda olmayabilir. Yalnızca yükleme bakılırsa gözden kaçırılabilir.</a:t>
            </a:r>
          </a:p>
          <a:p>
            <a:endParaRPr lang="tr-TR" sz="2400" b="1" dirty="0" smtClean="0">
              <a:solidFill>
                <a:srgbClr val="4F91A1"/>
              </a:solidFill>
            </a:endParaRPr>
          </a:p>
          <a:p>
            <a:endParaRPr lang="tr-TR" sz="2400" b="1" dirty="0">
              <a:solidFill>
                <a:srgbClr val="4F91A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Eğer çok </a:t>
            </a:r>
            <a:r>
              <a:rPr lang="tr-TR" sz="2400" b="1" dirty="0" smtClean="0">
                <a:solidFill>
                  <a:srgbClr val="F3B641"/>
                </a:solidFill>
              </a:rPr>
              <a:t>yorgunsan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3B641"/>
                </a:solidFill>
              </a:rPr>
              <a:t>(ek fiil) bugün </a:t>
            </a:r>
            <a:r>
              <a:rPr lang="tr-TR" sz="2400" b="1" dirty="0" smtClean="0">
                <a:solidFill>
                  <a:srgbClr val="F3B641"/>
                </a:solidFill>
              </a:rPr>
              <a:t>işe gitme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3B641"/>
                </a:solidFill>
              </a:rPr>
              <a:t>(yüklem).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tr-TR" sz="2400" b="1" dirty="0" smtClean="0">
              <a:solidFill>
                <a:srgbClr val="F3B64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tr-TR" sz="2400" b="1" dirty="0" smtClean="0">
                <a:solidFill>
                  <a:srgbClr val="F3B641"/>
                </a:solidFill>
              </a:rPr>
              <a:t>Yeterince iyi çalışırsan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3B641"/>
                </a:solidFill>
              </a:rPr>
              <a:t>(ek fiil) bu sınavı kazanabilirsin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3B641"/>
                </a:solidFill>
              </a:rPr>
              <a:t>(yüklem).</a:t>
            </a:r>
          </a:p>
          <a:p>
            <a:endParaRPr lang="tr-TR" sz="2400" b="1" dirty="0">
              <a:solidFill>
                <a:srgbClr val="4F91A1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67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İsme Gelen Ek Fiillerin Olumsuzu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958788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388E79"/>
                </a:solidFill>
              </a:rPr>
              <a:t>«değil» sözcüğüyle olumsuz yapılır.</a:t>
            </a:r>
          </a:p>
          <a:p>
            <a:endParaRPr lang="tr-TR" sz="2400" dirty="0" smtClean="0"/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Görülen geçmiş zaman (hikaye)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değildim.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Duyulan geçmiş zaman (rivayet)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değilmişim.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Geniş zaman</a:t>
            </a:r>
            <a:r>
              <a:rPr lang="tr-TR" sz="2400" b="1" dirty="0" smtClean="0">
                <a:solidFill>
                  <a:srgbClr val="F2B134"/>
                </a:solidFill>
              </a:rPr>
              <a:t> 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değilim.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Şart</a:t>
            </a:r>
            <a:r>
              <a:rPr lang="tr-TR" sz="2400" b="1" dirty="0" smtClean="0">
                <a:solidFill>
                  <a:srgbClr val="F2B134"/>
                </a:solidFill>
              </a:rPr>
              <a:t> 		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değilsem.</a:t>
            </a:r>
          </a:p>
          <a:p>
            <a:endParaRPr lang="tr-TR" sz="2400" dirty="0"/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Görülen geçmiş zaman (hikaye)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değildik.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Duyulan geçmiş zaman (rivayet)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değilmişiz.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Geniş zaman</a:t>
            </a:r>
            <a:r>
              <a:rPr lang="tr-TR" sz="2400" b="1" dirty="0" smtClean="0">
                <a:solidFill>
                  <a:srgbClr val="F2B134"/>
                </a:solidFill>
              </a:rPr>
              <a:t> 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değiliz.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Şart</a:t>
            </a:r>
            <a:r>
              <a:rPr lang="tr-TR" sz="2400" b="1" dirty="0" smtClean="0">
                <a:solidFill>
                  <a:srgbClr val="F2B134"/>
                </a:solidFill>
              </a:rPr>
              <a:t> 		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değilsek.</a:t>
            </a:r>
            <a:endParaRPr lang="tr-TR" sz="2400" b="1" dirty="0">
              <a:solidFill>
                <a:srgbClr val="F2B134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7561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İsme Gelen Ek Fiillerin Soru Hali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960391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solidFill>
                  <a:srgbClr val="388E79"/>
                </a:solidFill>
              </a:rPr>
              <a:t>«mi» soru ekiyle soru yapılır.</a:t>
            </a:r>
          </a:p>
          <a:p>
            <a:endParaRPr lang="tr-TR" sz="2400" dirty="0" smtClean="0"/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Görülen geçmiş zaman (hikaye)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mıydım?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Duyulan geçmiş zaman (rivayet)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mıymışım?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Geniş zaman</a:t>
            </a:r>
            <a:r>
              <a:rPr lang="tr-TR" sz="2400" b="1" dirty="0" smtClean="0">
                <a:solidFill>
                  <a:srgbClr val="F2B134"/>
                </a:solidFill>
              </a:rPr>
              <a:t> 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Hasta mıyım?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Görülen geçmiş zaman (hikaye)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muyduk?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Duyulan geçmiş zaman (rivayet)</a:t>
            </a:r>
            <a:r>
              <a:rPr lang="tr-TR" sz="2400" b="1" dirty="0" smtClean="0">
                <a:solidFill>
                  <a:srgbClr val="F2B134"/>
                </a:solidFill>
              </a:rPr>
              <a:t> 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muymuşuz?</a:t>
            </a:r>
          </a:p>
          <a:p>
            <a:r>
              <a:rPr lang="tr-TR" sz="2400" b="1" u="sng" dirty="0" smtClean="0">
                <a:solidFill>
                  <a:srgbClr val="F2B134"/>
                </a:solidFill>
              </a:rPr>
              <a:t>Geniş zaman</a:t>
            </a:r>
            <a:r>
              <a:rPr lang="tr-TR" sz="2400" b="1" dirty="0" smtClean="0">
                <a:solidFill>
                  <a:srgbClr val="F2B134"/>
                </a:solidFill>
              </a:rPr>
              <a:t> 					</a:t>
            </a:r>
            <a:r>
              <a:rPr lang="tr-TR" sz="2400" b="1" dirty="0" smtClean="0">
                <a:solidFill>
                  <a:srgbClr val="388E79"/>
                </a:solidFill>
              </a:rPr>
              <a:t>»</a:t>
            </a:r>
            <a:r>
              <a:rPr lang="tr-TR" sz="2400" b="1" dirty="0" smtClean="0">
                <a:solidFill>
                  <a:srgbClr val="F2B134"/>
                </a:solidFill>
              </a:rPr>
              <a:t> Mutlu muyuz?</a:t>
            </a: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097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Örnekler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05156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388E79"/>
                </a:solidFill>
              </a:rPr>
              <a:t>Sıcaktır</a:t>
            </a:r>
            <a:r>
              <a:rPr lang="tr-TR" sz="2400" dirty="0" smtClean="0"/>
              <a:t> 		</a:t>
            </a:r>
            <a:r>
              <a:rPr lang="tr-TR" sz="2400" b="1" dirty="0" smtClean="0">
                <a:solidFill>
                  <a:srgbClr val="F2B134"/>
                </a:solidFill>
              </a:rPr>
              <a:t>» Ek fiilin geniş zamanı » 	</a:t>
            </a:r>
            <a:r>
              <a:rPr lang="tr-TR" sz="2400" b="1" dirty="0" smtClean="0">
                <a:solidFill>
                  <a:srgbClr val="388E79"/>
                </a:solidFill>
              </a:rPr>
              <a:t>3.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Yağmurluydu</a:t>
            </a:r>
            <a:r>
              <a:rPr lang="tr-TR" sz="2400" dirty="0" smtClean="0"/>
              <a:t> 	</a:t>
            </a:r>
            <a:r>
              <a:rPr lang="tr-TR" sz="2400" b="1" dirty="0" smtClean="0">
                <a:solidFill>
                  <a:srgbClr val="F2B134"/>
                </a:solidFill>
              </a:rPr>
              <a:t>» Ek fiilin hikayesi » 		</a:t>
            </a:r>
            <a:r>
              <a:rPr lang="tr-TR" sz="2400" b="1" dirty="0" smtClean="0">
                <a:solidFill>
                  <a:srgbClr val="388E79"/>
                </a:solidFill>
              </a:rPr>
              <a:t>3.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Sinirliymişsiniz</a:t>
            </a:r>
            <a:r>
              <a:rPr lang="tr-TR" sz="2400" dirty="0" smtClean="0"/>
              <a:t> 	</a:t>
            </a:r>
            <a:r>
              <a:rPr lang="tr-TR" sz="2400" b="1" dirty="0" smtClean="0">
                <a:solidFill>
                  <a:srgbClr val="F2B134"/>
                </a:solidFill>
              </a:rPr>
              <a:t>» Ek fiilin rivayeti » 		</a:t>
            </a:r>
            <a:r>
              <a:rPr lang="tr-TR" sz="2400" b="1" dirty="0" smtClean="0">
                <a:solidFill>
                  <a:srgbClr val="388E79"/>
                </a:solidFill>
              </a:rPr>
              <a:t>2.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Çalışkansan</a:t>
            </a:r>
            <a:r>
              <a:rPr lang="tr-TR" sz="2400" dirty="0" smtClean="0"/>
              <a:t> 	</a:t>
            </a:r>
            <a:r>
              <a:rPr lang="tr-TR" sz="2400" b="1" dirty="0" smtClean="0">
                <a:solidFill>
                  <a:srgbClr val="F2B134"/>
                </a:solidFill>
              </a:rPr>
              <a:t>» Ek fiilin şartı » 			</a:t>
            </a:r>
            <a:r>
              <a:rPr lang="tr-TR" sz="2400" b="1" dirty="0" smtClean="0">
                <a:solidFill>
                  <a:srgbClr val="388E79"/>
                </a:solidFill>
              </a:rPr>
              <a:t>2.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Öğrenciymişler</a:t>
            </a:r>
            <a:r>
              <a:rPr lang="tr-TR" sz="2400" dirty="0" smtClean="0"/>
              <a:t> 	</a:t>
            </a:r>
            <a:r>
              <a:rPr lang="tr-TR" sz="2400" b="1" dirty="0" smtClean="0">
                <a:solidFill>
                  <a:srgbClr val="F2B134"/>
                </a:solidFill>
              </a:rPr>
              <a:t>» Ek fiilin rivayeti » 		</a:t>
            </a:r>
            <a:r>
              <a:rPr lang="tr-TR" sz="2400" b="1" dirty="0" smtClean="0">
                <a:solidFill>
                  <a:srgbClr val="388E79"/>
                </a:solidFill>
              </a:rPr>
              <a:t>3. çoğul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Temizdiniz</a:t>
            </a:r>
            <a:r>
              <a:rPr lang="tr-TR" sz="2400" dirty="0" smtClean="0"/>
              <a:t> 		</a:t>
            </a:r>
            <a:r>
              <a:rPr lang="tr-TR" sz="2400" b="1" dirty="0" smtClean="0">
                <a:solidFill>
                  <a:srgbClr val="F2B134"/>
                </a:solidFill>
              </a:rPr>
              <a:t>» Ek fiilin hikayesi » 		</a:t>
            </a:r>
            <a:r>
              <a:rPr lang="tr-TR" sz="2400" b="1" dirty="0" smtClean="0">
                <a:solidFill>
                  <a:srgbClr val="388E79"/>
                </a:solidFill>
              </a:rPr>
              <a:t>2. çoğul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Arabaymış</a:t>
            </a:r>
            <a:r>
              <a:rPr lang="tr-TR" sz="2400" dirty="0" smtClean="0"/>
              <a:t> 		</a:t>
            </a:r>
            <a:r>
              <a:rPr lang="tr-TR" sz="2400" b="1" dirty="0" smtClean="0">
                <a:solidFill>
                  <a:srgbClr val="F2B134"/>
                </a:solidFill>
              </a:rPr>
              <a:t>» Ek fiilin rivayeti » 		</a:t>
            </a:r>
            <a:r>
              <a:rPr lang="tr-TR" sz="2400" b="1" dirty="0" smtClean="0">
                <a:solidFill>
                  <a:srgbClr val="388E79"/>
                </a:solidFill>
              </a:rPr>
              <a:t>3.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Yorgunsun</a:t>
            </a:r>
            <a:r>
              <a:rPr lang="tr-TR" sz="2400" dirty="0" smtClean="0"/>
              <a:t> 		</a:t>
            </a:r>
            <a:r>
              <a:rPr lang="tr-TR" sz="2400" b="1" dirty="0" smtClean="0">
                <a:solidFill>
                  <a:srgbClr val="F2B134"/>
                </a:solidFill>
              </a:rPr>
              <a:t>» Ek fiilin geniş zamanı » 	</a:t>
            </a:r>
            <a:r>
              <a:rPr lang="tr-TR" sz="2400" b="1" dirty="0" smtClean="0">
                <a:solidFill>
                  <a:srgbClr val="388E79"/>
                </a:solidFill>
              </a:rPr>
              <a:t>2. tekil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Alışıktık</a:t>
            </a:r>
            <a:r>
              <a:rPr lang="tr-TR" sz="2400" dirty="0" smtClean="0"/>
              <a:t> 		</a:t>
            </a:r>
            <a:r>
              <a:rPr lang="tr-TR" sz="2400" b="1" dirty="0" smtClean="0">
                <a:solidFill>
                  <a:srgbClr val="F2B134"/>
                </a:solidFill>
              </a:rPr>
              <a:t>» Ek fiilin hikayesi » 		</a:t>
            </a:r>
            <a:r>
              <a:rPr lang="tr-TR" sz="2400" b="1" dirty="0" smtClean="0">
                <a:solidFill>
                  <a:srgbClr val="388E79"/>
                </a:solidFill>
              </a:rPr>
              <a:t>1. çoğul kişi</a:t>
            </a:r>
            <a:endParaRPr lang="tr-TR" sz="2400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Karamsarsam</a:t>
            </a:r>
            <a:r>
              <a:rPr lang="tr-TR" sz="2400" dirty="0" smtClean="0"/>
              <a:t> 	</a:t>
            </a:r>
            <a:r>
              <a:rPr lang="tr-TR" sz="2400" b="1" dirty="0" smtClean="0">
                <a:solidFill>
                  <a:srgbClr val="F2B134"/>
                </a:solidFill>
              </a:rPr>
              <a:t>» Ek fiilin şartı » 			</a:t>
            </a:r>
            <a:r>
              <a:rPr lang="tr-TR" sz="2400" b="1" dirty="0" smtClean="0">
                <a:solidFill>
                  <a:srgbClr val="388E79"/>
                </a:solidFill>
              </a:rPr>
              <a:t>1. tekil kişi</a:t>
            </a:r>
          </a:p>
          <a:p>
            <a:pPr algn="ctr"/>
            <a:endParaRPr lang="tr-TR" sz="1600" b="1" dirty="0" smtClean="0">
              <a:solidFill>
                <a:schemeClr val="accent3"/>
              </a:solidFill>
            </a:endParaRPr>
          </a:p>
          <a:p>
            <a:pPr algn="ctr"/>
            <a:r>
              <a:rPr lang="tr-TR" sz="1600" b="1" dirty="0" smtClean="0">
                <a:solidFill>
                  <a:srgbClr val="388E79"/>
                </a:solidFill>
              </a:rPr>
              <a:t>hikaye=görülen geçmiş zaman</a:t>
            </a:r>
            <a:r>
              <a:rPr lang="tr-TR" sz="1600" b="1" dirty="0">
                <a:solidFill>
                  <a:srgbClr val="388E79"/>
                </a:solidFill>
              </a:rPr>
              <a:t> </a:t>
            </a:r>
            <a:r>
              <a:rPr lang="tr-TR" sz="1600" b="1" dirty="0" smtClean="0">
                <a:solidFill>
                  <a:srgbClr val="F2B134"/>
                </a:solidFill>
              </a:rPr>
              <a:t>»</a:t>
            </a:r>
            <a:r>
              <a:rPr lang="tr-TR" sz="1600" b="1" dirty="0">
                <a:solidFill>
                  <a:srgbClr val="F2B134"/>
                </a:solidFill>
              </a:rPr>
              <a:t> </a:t>
            </a:r>
            <a:r>
              <a:rPr lang="tr-TR" sz="1600" b="1" dirty="0" smtClean="0">
                <a:solidFill>
                  <a:srgbClr val="F2B134"/>
                </a:solidFill>
              </a:rPr>
              <a:t>»</a:t>
            </a:r>
            <a:r>
              <a:rPr lang="tr-TR" sz="1600" b="1" dirty="0">
                <a:solidFill>
                  <a:srgbClr val="F2B134"/>
                </a:solidFill>
              </a:rPr>
              <a:t> </a:t>
            </a:r>
            <a:r>
              <a:rPr lang="tr-TR" sz="1600" b="1" dirty="0" smtClean="0">
                <a:solidFill>
                  <a:srgbClr val="F2B134"/>
                </a:solidFill>
              </a:rPr>
              <a:t>»</a:t>
            </a:r>
            <a:r>
              <a:rPr lang="tr-TR" sz="1600" b="1" dirty="0">
                <a:solidFill>
                  <a:srgbClr val="F2B134"/>
                </a:solidFill>
              </a:rPr>
              <a:t> »</a:t>
            </a:r>
            <a:r>
              <a:rPr lang="tr-TR" sz="1600" b="1" dirty="0" smtClean="0">
                <a:solidFill>
                  <a:srgbClr val="388E79"/>
                </a:solidFill>
              </a:rPr>
              <a:t> </a:t>
            </a:r>
            <a:r>
              <a:rPr lang="tr-TR" sz="1600" b="1" dirty="0" smtClean="0">
                <a:solidFill>
                  <a:srgbClr val="388E79"/>
                </a:solidFill>
              </a:rPr>
              <a:t>rivayet=duyulan geçmiş zaman</a:t>
            </a:r>
            <a:endParaRPr lang="tr-TR" sz="1600" dirty="0" smtClean="0">
              <a:solidFill>
                <a:srgbClr val="388E79"/>
              </a:solidFill>
            </a:endParaRPr>
          </a:p>
          <a:p>
            <a:endParaRPr lang="tr-TR" sz="2400" dirty="0"/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468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F3B641"/>
                </a:solidFill>
                <a:latin typeface="+mj-lt"/>
              </a:rPr>
              <a:t>Hikaye Birleşik Zaman (idi)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105117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388E79"/>
                </a:solidFill>
              </a:rPr>
              <a:t>FİİL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KİP EKİ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İDİ </a:t>
            </a:r>
            <a:r>
              <a:rPr lang="tr-TR" sz="2400" b="1" dirty="0" smtClean="0">
                <a:solidFill>
                  <a:srgbClr val="F3B641"/>
                </a:solidFill>
              </a:rPr>
              <a:t>+</a:t>
            </a:r>
            <a:r>
              <a:rPr lang="tr-TR" sz="2400" b="1" dirty="0" smtClean="0">
                <a:solidFill>
                  <a:srgbClr val="388E79"/>
                </a:solidFill>
              </a:rPr>
              <a:t> KİŞİ EKİ</a:t>
            </a:r>
          </a:p>
          <a:p>
            <a:endParaRPr lang="tr-TR" sz="2400" b="1" dirty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Yap - (ı)yor - </a:t>
            </a:r>
            <a:r>
              <a:rPr lang="tr-TR" sz="2400" b="1" dirty="0" err="1" smtClean="0">
                <a:solidFill>
                  <a:srgbClr val="388E79"/>
                </a:solidFill>
              </a:rPr>
              <a:t>du</a:t>
            </a:r>
            <a:r>
              <a:rPr lang="tr-TR" sz="2400" b="1" dirty="0" smtClean="0">
                <a:solidFill>
                  <a:srgbClr val="388E79"/>
                </a:solidFill>
              </a:rPr>
              <a:t> - 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Şimdiki zamanın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Gel - </a:t>
            </a:r>
            <a:r>
              <a:rPr lang="tr-TR" sz="2400" b="1" dirty="0" err="1" smtClean="0">
                <a:solidFill>
                  <a:srgbClr val="388E79"/>
                </a:solidFill>
              </a:rPr>
              <a:t>ecek</a:t>
            </a:r>
            <a:r>
              <a:rPr lang="tr-TR" sz="2400" b="1" dirty="0" smtClean="0">
                <a:solidFill>
                  <a:srgbClr val="388E79"/>
                </a:solidFill>
              </a:rPr>
              <a:t> - ti - n </a:t>
            </a:r>
            <a:r>
              <a:rPr lang="tr-TR" sz="2400" b="1" dirty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Gelecek zamanın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Koş - ar - </a:t>
            </a:r>
            <a:r>
              <a:rPr lang="tr-TR" sz="2400" b="1" dirty="0" err="1" smtClean="0">
                <a:solidFill>
                  <a:srgbClr val="388E79"/>
                </a:solidFill>
              </a:rPr>
              <a:t>dı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Geniş zamanın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3.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Bil - 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ti - k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Duyulan g. zamanın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çoğul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Ver - </a:t>
            </a:r>
            <a:r>
              <a:rPr lang="tr-TR" sz="2400" b="1" dirty="0" err="1" smtClean="0">
                <a:solidFill>
                  <a:srgbClr val="388E79"/>
                </a:solidFill>
              </a:rPr>
              <a:t>di</a:t>
            </a:r>
            <a:r>
              <a:rPr lang="tr-TR" sz="2400" b="1" dirty="0" smtClean="0">
                <a:solidFill>
                  <a:srgbClr val="388E79"/>
                </a:solidFill>
              </a:rPr>
              <a:t> - (y)</a:t>
            </a:r>
            <a:r>
              <a:rPr lang="tr-TR" sz="2400" b="1" dirty="0" err="1" smtClean="0">
                <a:solidFill>
                  <a:srgbClr val="388E79"/>
                </a:solidFill>
              </a:rPr>
              <a:t>di</a:t>
            </a:r>
            <a:r>
              <a:rPr lang="tr-TR" sz="2400" b="1" dirty="0" smtClean="0">
                <a:solidFill>
                  <a:srgbClr val="388E79"/>
                </a:solidFill>
              </a:rPr>
              <a:t> - </a:t>
            </a:r>
            <a:r>
              <a:rPr lang="tr-TR" sz="2400" b="1" dirty="0" err="1" smtClean="0">
                <a:solidFill>
                  <a:srgbClr val="388E79"/>
                </a:solidFill>
              </a:rPr>
              <a:t>niz</a:t>
            </a:r>
            <a:r>
              <a:rPr lang="tr-TR" sz="2400" b="1" dirty="0" smtClean="0">
                <a:solidFill>
                  <a:srgbClr val="388E79"/>
                </a:solidFill>
              </a:rPr>
              <a:t>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Görülen g. zamanın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çoğul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Anla - </a:t>
            </a:r>
            <a:r>
              <a:rPr lang="tr-TR" sz="2400" b="1" dirty="0" err="1" smtClean="0">
                <a:solidFill>
                  <a:srgbClr val="388E79"/>
                </a:solidFill>
              </a:rPr>
              <a:t>sa</a:t>
            </a:r>
            <a:r>
              <a:rPr lang="tr-TR" sz="2400" b="1" dirty="0" smtClean="0">
                <a:solidFill>
                  <a:srgbClr val="388E79"/>
                </a:solidFill>
              </a:rPr>
              <a:t> - (y)</a:t>
            </a:r>
            <a:r>
              <a:rPr lang="tr-TR" sz="2400" b="1" dirty="0" err="1" smtClean="0">
                <a:solidFill>
                  <a:srgbClr val="388E79"/>
                </a:solidFill>
              </a:rPr>
              <a:t>dı</a:t>
            </a:r>
            <a:r>
              <a:rPr lang="tr-TR" sz="2400" b="1" dirty="0" smtClean="0">
                <a:solidFill>
                  <a:srgbClr val="388E79"/>
                </a:solidFill>
              </a:rPr>
              <a:t> - k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Şart kipinin hikayesi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1. </a:t>
            </a:r>
            <a:r>
              <a:rPr lang="tr-TR" sz="2400" b="1" dirty="0" smtClean="0">
                <a:solidFill>
                  <a:srgbClr val="388E79"/>
                </a:solidFill>
              </a:rPr>
              <a:t>çoğul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Gör - </a:t>
            </a:r>
            <a:r>
              <a:rPr lang="tr-TR" sz="2400" b="1" dirty="0" err="1" smtClean="0">
                <a:solidFill>
                  <a:srgbClr val="388E79"/>
                </a:solidFill>
              </a:rPr>
              <a:t>meli</a:t>
            </a:r>
            <a:r>
              <a:rPr lang="tr-TR" sz="2400" b="1" dirty="0" smtClean="0">
                <a:solidFill>
                  <a:srgbClr val="388E79"/>
                </a:solidFill>
              </a:rPr>
              <a:t> - (y)</a:t>
            </a:r>
            <a:r>
              <a:rPr lang="tr-TR" sz="2400" b="1" dirty="0" err="1" smtClean="0">
                <a:solidFill>
                  <a:srgbClr val="388E79"/>
                </a:solidFill>
              </a:rPr>
              <a:t>di</a:t>
            </a:r>
            <a:r>
              <a:rPr lang="tr-TR" sz="2400" b="1" dirty="0" smtClean="0">
                <a:solidFill>
                  <a:srgbClr val="388E79"/>
                </a:solidFill>
              </a:rPr>
              <a:t> - 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Gereklilik kipinin hikayesi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Al - a - (y)</a:t>
            </a:r>
            <a:r>
              <a:rPr lang="tr-TR" sz="2400" b="1" dirty="0" err="1" smtClean="0">
                <a:solidFill>
                  <a:srgbClr val="388E79"/>
                </a:solidFill>
              </a:rPr>
              <a:t>dı</a:t>
            </a:r>
            <a:r>
              <a:rPr lang="tr-TR" sz="2400" b="1" dirty="0" smtClean="0">
                <a:solidFill>
                  <a:srgbClr val="388E79"/>
                </a:solidFill>
              </a:rPr>
              <a:t> - n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İstek kipinin hikayesi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tekil kişi</a:t>
            </a:r>
            <a:endParaRPr lang="tr-TR" sz="2400" b="1" dirty="0">
              <a:solidFill>
                <a:srgbClr val="388E79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98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F3B641"/>
                </a:solidFill>
                <a:latin typeface="+mj-lt"/>
              </a:rPr>
              <a:t>Rivayet Birleşik Zaman (idi)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10511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388E79"/>
                </a:solidFill>
              </a:rPr>
              <a:t>FİİL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KİP EKİ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İMİŞ </a:t>
            </a:r>
            <a:r>
              <a:rPr lang="tr-TR" sz="2400" b="1" dirty="0" smtClean="0">
                <a:solidFill>
                  <a:srgbClr val="F3B641"/>
                </a:solidFill>
              </a:rPr>
              <a:t>+</a:t>
            </a:r>
            <a:r>
              <a:rPr lang="tr-TR" sz="2400" b="1" dirty="0" smtClean="0">
                <a:solidFill>
                  <a:srgbClr val="388E79"/>
                </a:solidFill>
              </a:rPr>
              <a:t> KİŞİ EKİ</a:t>
            </a:r>
          </a:p>
          <a:p>
            <a:endParaRPr lang="tr-TR" sz="2400" b="1" dirty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Yap - (ı)yor - muş - um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Şimdiki zamanın rivayeti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Gel - </a:t>
            </a:r>
            <a:r>
              <a:rPr lang="tr-TR" sz="2400" b="1" dirty="0" err="1" smtClean="0">
                <a:solidFill>
                  <a:srgbClr val="388E79"/>
                </a:solidFill>
              </a:rPr>
              <a:t>ecek</a:t>
            </a:r>
            <a:r>
              <a:rPr lang="tr-TR" sz="2400" b="1" dirty="0" smtClean="0">
                <a:solidFill>
                  <a:srgbClr val="388E79"/>
                </a:solidFill>
              </a:rPr>
              <a:t> - 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sin </a:t>
            </a:r>
            <a:r>
              <a:rPr lang="tr-TR" sz="2400" b="1" dirty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Gelecek zamanın rivayeti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Koş - ar - </a:t>
            </a:r>
            <a:r>
              <a:rPr lang="tr-TR" sz="2400" b="1" dirty="0" err="1" smtClean="0">
                <a:solidFill>
                  <a:srgbClr val="388E79"/>
                </a:solidFill>
              </a:rPr>
              <a:t>mış</a:t>
            </a:r>
            <a:r>
              <a:rPr lang="tr-TR" sz="2400" b="1" dirty="0" smtClean="0">
                <a:solidFill>
                  <a:srgbClr val="388E79"/>
                </a:solidFill>
              </a:rPr>
              <a:t>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Geniş zamanın rivayeti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3.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Bil - 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iz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Duyulan g. zamanın rivayeti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çoğul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Anla - </a:t>
            </a:r>
            <a:r>
              <a:rPr lang="tr-TR" sz="2400" b="1" dirty="0" err="1" smtClean="0">
                <a:solidFill>
                  <a:srgbClr val="388E79"/>
                </a:solidFill>
              </a:rPr>
              <a:t>sa</a:t>
            </a:r>
            <a:r>
              <a:rPr lang="tr-TR" sz="2400" b="1" dirty="0" smtClean="0">
                <a:solidFill>
                  <a:srgbClr val="388E79"/>
                </a:solidFill>
              </a:rPr>
              <a:t> - (y)</a:t>
            </a:r>
            <a:r>
              <a:rPr lang="tr-TR" sz="2400" b="1" dirty="0" err="1" smtClean="0">
                <a:solidFill>
                  <a:srgbClr val="388E79"/>
                </a:solidFill>
              </a:rPr>
              <a:t>mış</a:t>
            </a:r>
            <a:r>
              <a:rPr lang="tr-TR" sz="2400" b="1" dirty="0" smtClean="0">
                <a:solidFill>
                  <a:srgbClr val="388E79"/>
                </a:solidFill>
              </a:rPr>
              <a:t> - </a:t>
            </a:r>
            <a:r>
              <a:rPr lang="tr-TR" sz="2400" b="1" dirty="0" err="1" smtClean="0">
                <a:solidFill>
                  <a:srgbClr val="388E79"/>
                </a:solidFill>
              </a:rPr>
              <a:t>ız</a:t>
            </a:r>
            <a:r>
              <a:rPr lang="tr-TR" sz="2400" b="1" dirty="0" smtClean="0">
                <a:solidFill>
                  <a:srgbClr val="388E79"/>
                </a:solidFill>
              </a:rPr>
              <a:t>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Şart kipinin rivayeti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1. </a:t>
            </a:r>
            <a:r>
              <a:rPr lang="tr-TR" sz="2400" b="1" dirty="0" smtClean="0">
                <a:solidFill>
                  <a:srgbClr val="388E79"/>
                </a:solidFill>
              </a:rPr>
              <a:t>çoğul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Gör - </a:t>
            </a:r>
            <a:r>
              <a:rPr lang="tr-TR" sz="2400" b="1" dirty="0" err="1" smtClean="0">
                <a:solidFill>
                  <a:srgbClr val="388E79"/>
                </a:solidFill>
              </a:rPr>
              <a:t>meli</a:t>
            </a:r>
            <a:r>
              <a:rPr lang="tr-TR" sz="2400" b="1" dirty="0" smtClean="0">
                <a:solidFill>
                  <a:srgbClr val="388E79"/>
                </a:solidFill>
              </a:rPr>
              <a:t> - (y)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im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Gereklilik kipinin rivayeti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Al - a - (y)</a:t>
            </a:r>
            <a:r>
              <a:rPr lang="tr-TR" sz="2400" b="1" dirty="0" err="1" smtClean="0">
                <a:solidFill>
                  <a:srgbClr val="388E79"/>
                </a:solidFill>
              </a:rPr>
              <a:t>mış</a:t>
            </a:r>
            <a:r>
              <a:rPr lang="tr-TR" sz="2400" b="1" dirty="0" smtClean="0">
                <a:solidFill>
                  <a:srgbClr val="388E79"/>
                </a:solidFill>
              </a:rPr>
              <a:t> - sın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İstek kipinin rivayeti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tekil kişi</a:t>
            </a:r>
            <a:endParaRPr lang="tr-TR" sz="2400" b="1" dirty="0">
              <a:solidFill>
                <a:srgbClr val="388E79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153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>
          <a:xfrm>
            <a:off x="838199" y="417377"/>
            <a:ext cx="10515600" cy="60152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76000"/>
              </a:lnSpc>
              <a:spcBef>
                <a:spcPct val="0"/>
              </a:spcBef>
              <a:buNone/>
              <a:defRPr sz="80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dirty="0" smtClean="0">
                <a:solidFill>
                  <a:srgbClr val="388E79"/>
                </a:solidFill>
              </a:rPr>
              <a:t>EK FİİL NEDİR?</a:t>
            </a:r>
            <a:endParaRPr lang="tr-TR" sz="4000" dirty="0">
              <a:solidFill>
                <a:srgbClr val="388E79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9033" y="1504890"/>
            <a:ext cx="98044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tr-TR" sz="3600" dirty="0">
                <a:solidFill>
                  <a:srgbClr val="F3B641"/>
                </a:solidFill>
                <a:latin typeface="Poppins Light" panose="00000400000000000000"/>
              </a:rPr>
              <a:t>Ek fiil, </a:t>
            </a:r>
            <a:r>
              <a:rPr lang="tr-TR" sz="3600" dirty="0" smtClean="0">
                <a:solidFill>
                  <a:srgbClr val="F3B641"/>
                </a:solidFill>
                <a:latin typeface="Poppins Light" panose="00000400000000000000"/>
              </a:rPr>
              <a:t>tek başına </a:t>
            </a:r>
            <a:r>
              <a:rPr lang="tr-TR" sz="3600" dirty="0">
                <a:solidFill>
                  <a:srgbClr val="F3B641"/>
                </a:solidFill>
                <a:latin typeface="Poppins Light" panose="00000400000000000000"/>
              </a:rPr>
              <a:t>anlamı olmayan </a:t>
            </a:r>
            <a:r>
              <a:rPr lang="tr-TR" sz="3600" b="1" dirty="0" smtClean="0">
                <a:solidFill>
                  <a:srgbClr val="388E79"/>
                </a:solidFill>
                <a:latin typeface="Poppins Light" panose="00000400000000000000"/>
              </a:rPr>
              <a:t>«i- (</a:t>
            </a:r>
            <a:r>
              <a:rPr lang="tr-TR" sz="3600" b="1" dirty="0" err="1" smtClean="0">
                <a:solidFill>
                  <a:srgbClr val="388E79"/>
                </a:solidFill>
                <a:latin typeface="Poppins Light" panose="00000400000000000000"/>
              </a:rPr>
              <a:t>mek</a:t>
            </a:r>
            <a:r>
              <a:rPr lang="tr-TR" sz="3600" b="1" dirty="0" smtClean="0">
                <a:solidFill>
                  <a:srgbClr val="388E79"/>
                </a:solidFill>
                <a:latin typeface="Poppins Light" panose="00000400000000000000"/>
              </a:rPr>
              <a:t>)» </a:t>
            </a:r>
            <a:r>
              <a:rPr lang="tr-TR" sz="3600" dirty="0">
                <a:solidFill>
                  <a:srgbClr val="F3B641"/>
                </a:solidFill>
                <a:latin typeface="Poppins Light" panose="00000400000000000000"/>
              </a:rPr>
              <a:t>fiilidir. </a:t>
            </a:r>
          </a:p>
        </p:txBody>
      </p:sp>
      <p:grpSp>
        <p:nvGrpSpPr>
          <p:cNvPr id="6" name="Grup 5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7" name="Grup 6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Dikdörtgen 7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627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F3B641"/>
                </a:solidFill>
                <a:latin typeface="+mj-lt"/>
              </a:rPr>
              <a:t>Şart Birleşik Zaman (ise)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10511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solidFill>
                  <a:srgbClr val="388E79"/>
                </a:solidFill>
              </a:rPr>
              <a:t>FİİL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KİP EKİ </a:t>
            </a:r>
            <a:r>
              <a:rPr lang="tr-TR" sz="2400" b="1" dirty="0">
                <a:solidFill>
                  <a:srgbClr val="F3B641"/>
                </a:solidFill>
              </a:rPr>
              <a:t>+</a:t>
            </a:r>
            <a:r>
              <a:rPr lang="tr-TR" sz="2400" b="1" dirty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İSE </a:t>
            </a:r>
            <a:r>
              <a:rPr lang="tr-TR" sz="2400" b="1" dirty="0" smtClean="0">
                <a:solidFill>
                  <a:srgbClr val="F3B641"/>
                </a:solidFill>
              </a:rPr>
              <a:t>+</a:t>
            </a:r>
            <a:r>
              <a:rPr lang="tr-TR" sz="2400" b="1" dirty="0" smtClean="0">
                <a:solidFill>
                  <a:srgbClr val="388E79"/>
                </a:solidFill>
              </a:rPr>
              <a:t> KİŞİ EKİ</a:t>
            </a:r>
          </a:p>
          <a:p>
            <a:endParaRPr lang="tr-TR" sz="2400" b="1" dirty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Yap - (ı)yor - </a:t>
            </a:r>
            <a:r>
              <a:rPr lang="tr-TR" sz="2400" b="1" dirty="0" err="1" smtClean="0">
                <a:solidFill>
                  <a:srgbClr val="388E79"/>
                </a:solidFill>
              </a:rPr>
              <a:t>sa</a:t>
            </a:r>
            <a:r>
              <a:rPr lang="tr-TR" sz="2400" b="1" dirty="0" smtClean="0">
                <a:solidFill>
                  <a:srgbClr val="388E79"/>
                </a:solidFill>
              </a:rPr>
              <a:t> - 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Şimdiki zamanın şartı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Gel - </a:t>
            </a:r>
            <a:r>
              <a:rPr lang="tr-TR" sz="2400" b="1" dirty="0" err="1" smtClean="0">
                <a:solidFill>
                  <a:srgbClr val="388E79"/>
                </a:solidFill>
              </a:rPr>
              <a:t>ecek</a:t>
            </a:r>
            <a:r>
              <a:rPr lang="tr-TR" sz="2400" b="1" dirty="0" smtClean="0">
                <a:solidFill>
                  <a:srgbClr val="388E79"/>
                </a:solidFill>
              </a:rPr>
              <a:t> - se - n </a:t>
            </a:r>
            <a:r>
              <a:rPr lang="tr-TR" sz="2400" b="1" dirty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Gelecek zamanın şartı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2.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Koş - ar - </a:t>
            </a:r>
            <a:r>
              <a:rPr lang="tr-TR" sz="2400" b="1" dirty="0" err="1" smtClean="0">
                <a:solidFill>
                  <a:srgbClr val="388E79"/>
                </a:solidFill>
              </a:rPr>
              <a:t>sa</a:t>
            </a:r>
            <a:r>
              <a:rPr lang="tr-TR" sz="2400" b="1" dirty="0" smtClean="0">
                <a:solidFill>
                  <a:srgbClr val="388E79"/>
                </a:solidFill>
              </a:rPr>
              <a:t>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Geniş zamanın şartı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3. tekil 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Bil - </a:t>
            </a:r>
            <a:r>
              <a:rPr lang="tr-TR" sz="2400" b="1" dirty="0" err="1" smtClean="0">
                <a:solidFill>
                  <a:srgbClr val="388E79"/>
                </a:solidFill>
              </a:rPr>
              <a:t>miş</a:t>
            </a:r>
            <a:r>
              <a:rPr lang="tr-TR" sz="2400" b="1" dirty="0" smtClean="0">
                <a:solidFill>
                  <a:srgbClr val="388E79"/>
                </a:solidFill>
              </a:rPr>
              <a:t> - se - k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Duyulan g. zamanın şartı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çoğul kişi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Ver - </a:t>
            </a:r>
            <a:r>
              <a:rPr lang="tr-TR" sz="2400" b="1" dirty="0" err="1">
                <a:solidFill>
                  <a:srgbClr val="388E79"/>
                </a:solidFill>
              </a:rPr>
              <a:t>di</a:t>
            </a:r>
            <a:r>
              <a:rPr lang="tr-TR" sz="2400" b="1" dirty="0">
                <a:solidFill>
                  <a:srgbClr val="388E79"/>
                </a:solidFill>
              </a:rPr>
              <a:t> - (</a:t>
            </a:r>
            <a:r>
              <a:rPr lang="tr-TR" sz="2400" b="1" dirty="0" smtClean="0">
                <a:solidFill>
                  <a:srgbClr val="388E79"/>
                </a:solidFill>
              </a:rPr>
              <a:t>y)se </a:t>
            </a:r>
            <a:r>
              <a:rPr lang="tr-TR" sz="2400" b="1" dirty="0">
                <a:solidFill>
                  <a:srgbClr val="388E79"/>
                </a:solidFill>
              </a:rPr>
              <a:t>- </a:t>
            </a:r>
            <a:r>
              <a:rPr lang="tr-TR" sz="2400" b="1" dirty="0" err="1">
                <a:solidFill>
                  <a:srgbClr val="388E79"/>
                </a:solidFill>
              </a:rPr>
              <a:t>niz</a:t>
            </a:r>
            <a:r>
              <a:rPr lang="tr-TR" sz="2400" b="1" dirty="0">
                <a:solidFill>
                  <a:srgbClr val="388E79"/>
                </a:solidFill>
              </a:rPr>
              <a:t>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>
                <a:solidFill>
                  <a:srgbClr val="388E79"/>
                </a:solidFill>
              </a:rPr>
              <a:t>Görülen g. zamanın </a:t>
            </a:r>
            <a:r>
              <a:rPr lang="tr-TR" sz="2400" b="1" dirty="0" smtClean="0">
                <a:solidFill>
                  <a:srgbClr val="388E79"/>
                </a:solidFill>
              </a:rPr>
              <a:t>şartı </a:t>
            </a:r>
            <a:r>
              <a:rPr lang="tr-TR" sz="2400" b="1" dirty="0">
                <a:solidFill>
                  <a:srgbClr val="388E79"/>
                </a:solidFill>
              </a:rPr>
              <a:t>	</a:t>
            </a:r>
            <a:r>
              <a:rPr lang="tr-TR" sz="2400" b="1" dirty="0">
                <a:solidFill>
                  <a:srgbClr val="F3B641"/>
                </a:solidFill>
              </a:rPr>
              <a:t>»</a:t>
            </a:r>
            <a:r>
              <a:rPr lang="tr-TR" sz="2400" b="1" dirty="0">
                <a:solidFill>
                  <a:srgbClr val="388E79"/>
                </a:solidFill>
              </a:rPr>
              <a:t> 2. çoğul </a:t>
            </a:r>
            <a:r>
              <a:rPr lang="tr-TR" sz="2400" b="1" dirty="0" smtClean="0">
                <a:solidFill>
                  <a:srgbClr val="388E79"/>
                </a:solidFill>
              </a:rPr>
              <a:t>kişi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Gör - </a:t>
            </a:r>
            <a:r>
              <a:rPr lang="tr-TR" sz="2400" b="1" dirty="0" err="1" smtClean="0">
                <a:solidFill>
                  <a:srgbClr val="388E79"/>
                </a:solidFill>
              </a:rPr>
              <a:t>meli</a:t>
            </a:r>
            <a:r>
              <a:rPr lang="tr-TR" sz="2400" b="1" dirty="0" smtClean="0">
                <a:solidFill>
                  <a:srgbClr val="388E79"/>
                </a:solidFill>
              </a:rPr>
              <a:t> - (y)se - m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Gereklilik kipinin şartı 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1. tekil kişi</a:t>
            </a: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9871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Örnekler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10511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400" b="1" dirty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Anlayacakmış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Gelecek zamanın rivayeti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V</a:t>
            </a:r>
            <a:r>
              <a:rPr lang="tr-TR" sz="2400" b="1" dirty="0" smtClean="0">
                <a:solidFill>
                  <a:srgbClr val="388E79"/>
                </a:solidFill>
              </a:rPr>
              <a:t>urmalıydık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Gereklilik kipinin hikayesi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K</a:t>
            </a:r>
            <a:r>
              <a:rPr lang="tr-TR" sz="2400" b="1" dirty="0" smtClean="0">
                <a:solidFill>
                  <a:srgbClr val="388E79"/>
                </a:solidFill>
              </a:rPr>
              <a:t>azanacaksak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Gelecek zamanın şartı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B</a:t>
            </a:r>
            <a:r>
              <a:rPr lang="tr-TR" sz="2400" b="1" dirty="0" smtClean="0">
                <a:solidFill>
                  <a:srgbClr val="388E79"/>
                </a:solidFill>
              </a:rPr>
              <a:t>ırakmışmış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Duyulan geçmiş zamanın rivayeti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B</a:t>
            </a:r>
            <a:r>
              <a:rPr lang="tr-TR" sz="2400" b="1" dirty="0" smtClean="0">
                <a:solidFill>
                  <a:srgbClr val="388E79"/>
                </a:solidFill>
              </a:rPr>
              <a:t>aşardıysanız</a:t>
            </a:r>
            <a:r>
              <a:rPr lang="tr-TR" sz="2400" b="1" dirty="0">
                <a:solidFill>
                  <a:srgbClr val="388E79"/>
                </a:solidFill>
              </a:rPr>
              <a:t>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Görülen geçmiş zamanın şartı</a:t>
            </a:r>
          </a:p>
          <a:p>
            <a:r>
              <a:rPr lang="tr-TR" sz="2400" b="1" dirty="0">
                <a:solidFill>
                  <a:srgbClr val="388E79"/>
                </a:solidFill>
              </a:rPr>
              <a:t>G</a:t>
            </a:r>
            <a:r>
              <a:rPr lang="tr-TR" sz="2400" b="1" dirty="0" smtClean="0">
                <a:solidFill>
                  <a:srgbClr val="388E79"/>
                </a:solidFill>
              </a:rPr>
              <a:t>eçiyormuş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Şimdiki zamanın rivayeti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Bildirirmişiz		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>
                <a:solidFill>
                  <a:srgbClr val="388E79"/>
                </a:solidFill>
              </a:rPr>
              <a:t>Geniş zamanın rivayeti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Görecektik		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>
                <a:solidFill>
                  <a:srgbClr val="388E79"/>
                </a:solidFill>
              </a:rPr>
              <a:t>Gelecek zamanın hikayesi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Arayaydın		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>
                <a:solidFill>
                  <a:srgbClr val="388E79"/>
                </a:solidFill>
              </a:rPr>
              <a:t>İstek kipinin hikayesi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Zıplasaymış		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>
                <a:solidFill>
                  <a:srgbClr val="388E79"/>
                </a:solidFill>
              </a:rPr>
              <a:t>Şart kipinin rivayeti</a:t>
            </a: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2110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 smtClean="0">
                <a:solidFill>
                  <a:srgbClr val="F3B641"/>
                </a:solidFill>
                <a:latin typeface="+mj-lt"/>
              </a:rPr>
              <a:t>Ek Fiilin Cümleye Kattığı Anlamlar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40081" y="1054539"/>
            <a:ext cx="110511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388E79"/>
                </a:solidFill>
              </a:rPr>
              <a:t>Birleşik zamanlı fiil yapan ek fiiller cümleye çeşitli anlamlar katar.</a:t>
            </a:r>
            <a:endParaRPr lang="tr-TR" sz="2400" b="1" dirty="0">
              <a:solidFill>
                <a:srgbClr val="388E79"/>
              </a:solidFill>
            </a:endParaRPr>
          </a:p>
          <a:p>
            <a:endParaRPr lang="tr-TR" sz="2400" b="1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Çocukken her hafta piknik yapardık. 		</a:t>
            </a:r>
            <a:r>
              <a:rPr lang="tr-TR" sz="2400" b="1" dirty="0" smtClean="0">
                <a:solidFill>
                  <a:srgbClr val="F3B641"/>
                </a:solidFill>
              </a:rPr>
              <a:t>» </a:t>
            </a:r>
            <a:r>
              <a:rPr lang="tr-TR" sz="2400" b="1" dirty="0" smtClean="0">
                <a:solidFill>
                  <a:srgbClr val="388E79"/>
                </a:solidFill>
              </a:rPr>
              <a:t>Terk edilmiş alışkanlık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O filmi ben de izleyecektim 	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Gerçekleşmemiş niyet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İşe hep zamanında gelmişmiş 		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</a:t>
            </a:r>
            <a:r>
              <a:rPr lang="tr-TR" sz="2400" b="1" dirty="0" smtClean="0">
                <a:solidFill>
                  <a:srgbClr val="388E79"/>
                </a:solidFill>
              </a:rPr>
              <a:t>Küçümseme</a:t>
            </a:r>
            <a:endParaRPr lang="tr-TR" sz="2400" b="1" dirty="0" smtClean="0">
              <a:solidFill>
                <a:srgbClr val="388E79"/>
              </a:solidFill>
            </a:endParaRPr>
          </a:p>
          <a:p>
            <a:r>
              <a:rPr lang="tr-TR" sz="2400" b="1" dirty="0" smtClean="0">
                <a:solidFill>
                  <a:srgbClr val="388E79"/>
                </a:solidFill>
              </a:rPr>
              <a:t>Böyle olacağını bilsem söyler miydim?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Pişmanlık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Bu kadar çalışmayla birinci mi olunurmuş?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Azımsama</a:t>
            </a:r>
          </a:p>
          <a:p>
            <a:r>
              <a:rPr lang="tr-TR" sz="2400" b="1" dirty="0" smtClean="0">
                <a:solidFill>
                  <a:srgbClr val="388E79"/>
                </a:solidFill>
              </a:rPr>
              <a:t>Yardım etseydi tüm bunlar yaşanmazdı. 	</a:t>
            </a:r>
            <a:r>
              <a:rPr lang="tr-TR" sz="2400" b="1" dirty="0" smtClean="0">
                <a:solidFill>
                  <a:srgbClr val="F3B641"/>
                </a:solidFill>
              </a:rPr>
              <a:t>»</a:t>
            </a:r>
            <a:r>
              <a:rPr lang="tr-TR" sz="2400" b="1" dirty="0" smtClean="0">
                <a:solidFill>
                  <a:srgbClr val="388E79"/>
                </a:solidFill>
              </a:rPr>
              <a:t> Yakınma</a:t>
            </a:r>
          </a:p>
          <a:p>
            <a:endParaRPr lang="tr-TR" sz="2400" b="1" dirty="0" smtClean="0">
              <a:solidFill>
                <a:srgbClr val="388E79"/>
              </a:solidFill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5" name="Grup 4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7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" name="Dikdörtgen 5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957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1.Sınıfta sınava başvuru yapan 5 kişi varmış.</a:t>
                </a:r>
                <a:endParaRPr lang="tr-TR" sz="2400" noProof="1"/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599507" y="2116726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2.Sana ne yapacağını söyleyebilseydim keşke.</a:t>
              </a:r>
              <a:endParaRPr lang="tr-TR" sz="2400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3.O, okulun en çalışkanıdır.</a:t>
              </a:r>
              <a:endParaRPr lang="tr-TR" sz="2400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4.Böyle anlarda nasıl konuşacağını bilmezdi.</a:t>
              </a:r>
              <a:endParaRPr lang="tr-TR" sz="2400" dirty="0"/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2495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1.Sınıfta sınava başvuru yapan 5 kişi varmış. </a:t>
                </a:r>
                <a:r>
                  <a:rPr lang="tr-TR" sz="2400" b="1" noProof="1" smtClean="0"/>
                  <a:t>A</a:t>
                </a:r>
                <a:endParaRPr lang="tr-TR" sz="2400" b="1" noProof="1"/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599507" y="2116726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2.Sana ne yapacağını söyleyebilseydim keşke. </a:t>
              </a:r>
              <a:r>
                <a:rPr lang="tr-TR" sz="2400" b="1" dirty="0" smtClean="0"/>
                <a:t>B</a:t>
              </a:r>
              <a:endParaRPr lang="tr-TR" sz="2400" b="1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3.O, okulun en çalışkanıdır. </a:t>
              </a:r>
              <a:r>
                <a:rPr lang="tr-TR" sz="2400" b="1" dirty="0" smtClean="0"/>
                <a:t>A</a:t>
              </a:r>
              <a:endParaRPr lang="tr-TR" sz="2400" b="1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4.Böyle anlarda nasıl konuşacağını bilmezdi. </a:t>
              </a:r>
              <a:r>
                <a:rPr lang="tr-TR" sz="2400" b="1" dirty="0" smtClean="0"/>
                <a:t>B</a:t>
              </a:r>
              <a:endParaRPr lang="tr-TR" sz="2400" b="1" dirty="0"/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988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5.Gazetede </a:t>
                </a:r>
                <a:r>
                  <a:rPr lang="tr-TR" sz="2400" noProof="1" smtClean="0"/>
                  <a:t>bir makalen yayınlanmıştı. </a:t>
                </a:r>
                <a:endParaRPr lang="tr-TR" sz="2400" b="1" noProof="1"/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497407" y="211894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6.Her an odadan çıkacak gibiydi. </a:t>
              </a:r>
              <a:endParaRPr lang="tr-TR" sz="2400" b="1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7.Bu olanlar karşısında çok şaşkınım. </a:t>
              </a:r>
              <a:endParaRPr lang="tr-TR" sz="2400" b="1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8.Ne diyeceğimi bilememiştim. </a:t>
              </a:r>
              <a:endParaRPr lang="tr-TR" sz="2400" b="1" dirty="0"/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312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5.Gazetede </a:t>
                </a:r>
                <a:r>
                  <a:rPr lang="tr-TR" sz="2400" noProof="1" smtClean="0"/>
                  <a:t>bir makalen yayınlanmıştı. </a:t>
                </a:r>
                <a:r>
                  <a:rPr lang="tr-TR" sz="2400" b="1" noProof="1"/>
                  <a:t>B</a:t>
                </a:r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497407" y="211894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6.Her an odadan çıkacak gibiydi. </a:t>
              </a:r>
              <a:r>
                <a:rPr lang="tr-TR" sz="2400" b="1" dirty="0"/>
                <a:t>A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7.Bu olanlar karşısında çok şaşkınım. </a:t>
              </a:r>
              <a:r>
                <a:rPr lang="tr-TR" sz="2400" b="1" dirty="0" smtClean="0"/>
                <a:t>A</a:t>
              </a:r>
              <a:endParaRPr lang="tr-TR" sz="2400" b="1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8.Ne diyeceğimi bilememiştim. </a:t>
              </a:r>
              <a:r>
                <a:rPr lang="tr-TR" sz="2400" b="1" dirty="0" smtClean="0"/>
                <a:t>B</a:t>
              </a:r>
              <a:endParaRPr lang="tr-TR" sz="2400" b="1" dirty="0"/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163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9.Keşke bir şişe de süt alaydın. </a:t>
                </a:r>
                <a:endParaRPr lang="tr-TR" sz="2400" b="1" noProof="1"/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497407" y="211894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10.Yan odadan büyük bir gürültü geliyordu. </a:t>
              </a:r>
              <a:endParaRPr lang="tr-TR" sz="2400" b="1" dirty="0"/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11.Tavırları son derece telaşlıydı. </a:t>
              </a:r>
              <a:endParaRPr lang="tr-TR" sz="2400" b="1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12.Ona karşı koyabilecek biri yoktur. </a:t>
              </a:r>
              <a:endParaRPr lang="tr-TR" sz="2400" b="1" dirty="0"/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1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 33"/>
          <p:cNvGrpSpPr/>
          <p:nvPr/>
        </p:nvGrpSpPr>
        <p:grpSpPr>
          <a:xfrm>
            <a:off x="651281" y="990690"/>
            <a:ext cx="10935473" cy="4260578"/>
            <a:chOff x="651281" y="990690"/>
            <a:chExt cx="10935473" cy="4260578"/>
          </a:xfrm>
        </p:grpSpPr>
        <p:grpSp>
          <p:nvGrpSpPr>
            <p:cNvPr id="2" name="Grup 1" descr="başlıklar">
              <a:extLst>
                <a:ext uri="{FF2B5EF4-FFF2-40B4-BE49-F238E27FC236}">
                  <a16:creationId xmlns:a16="http://schemas.microsoft.com/office/drawing/2014/main" id="{196171E3-6802-404E-9D7F-340590400A3B}"/>
                </a:ext>
              </a:extLst>
            </p:cNvPr>
            <p:cNvGrpSpPr/>
            <p:nvPr/>
          </p:nvGrpSpPr>
          <p:grpSpPr>
            <a:xfrm>
              <a:off x="651281" y="990690"/>
              <a:ext cx="10935473" cy="4260578"/>
              <a:chOff x="350838" y="6816726"/>
              <a:chExt cx="1843088" cy="1992312"/>
            </a:xfrm>
            <a:solidFill>
              <a:srgbClr val="F3B641"/>
            </a:solidFill>
          </p:grpSpPr>
          <p:sp>
            <p:nvSpPr>
              <p:cNvPr id="3" name="Serbest Form 238">
                <a:extLst>
                  <a:ext uri="{FF2B5EF4-FFF2-40B4-BE49-F238E27FC236}">
                    <a16:creationId xmlns:a16="http://schemas.microsoft.com/office/drawing/2014/main" id="{3FFB5158-46AD-4EEE-AA38-F8E6FD1A0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" name="Serbest Form 234">
                <a:extLst>
                  <a:ext uri="{FF2B5EF4-FFF2-40B4-BE49-F238E27FC236}">
                    <a16:creationId xmlns:a16="http://schemas.microsoft.com/office/drawing/2014/main" id="{19B51087-2B40-4F63-93F6-2B690195BF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" name="Serbest Form 4">
                <a:extLst>
                  <a:ext uri="{FF2B5EF4-FFF2-40B4-BE49-F238E27FC236}">
                    <a16:creationId xmlns:a16="http://schemas.microsoft.com/office/drawing/2014/main" id="{98D254E3-599E-4343-BCB6-F50811BD14B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" name="Serbest Form 5">
                <a:extLst>
                  <a:ext uri="{FF2B5EF4-FFF2-40B4-BE49-F238E27FC236}">
                    <a16:creationId xmlns:a16="http://schemas.microsoft.com/office/drawing/2014/main" id="{B99866E6-38C2-47BA-ACC2-8747C169C4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0">
                <a:extLst>
                  <a:ext uri="{FF2B5EF4-FFF2-40B4-BE49-F238E27FC236}">
                    <a16:creationId xmlns:a16="http://schemas.microsoft.com/office/drawing/2014/main" id="{A11BC43F-8B8C-42FA-B1D1-9816C25F8B8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226">
                <a:extLst>
                  <a:ext uri="{FF2B5EF4-FFF2-40B4-BE49-F238E27FC236}">
                    <a16:creationId xmlns:a16="http://schemas.microsoft.com/office/drawing/2014/main" id="{AC8DFF3E-079D-439D-BD01-0B931D1684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227">
                <a:extLst>
                  <a:ext uri="{FF2B5EF4-FFF2-40B4-BE49-F238E27FC236}">
                    <a16:creationId xmlns:a16="http://schemas.microsoft.com/office/drawing/2014/main" id="{E5B47973-A87F-4C02-B751-5DEF7C07E01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0 w 318"/>
                  <a:gd name="T1" fmla="*/ 201 h 201"/>
                  <a:gd name="T2" fmla="*/ 318 w 318"/>
                  <a:gd name="T3" fmla="*/ 201 h 201"/>
                  <a:gd name="T4" fmla="*/ 318 w 318"/>
                  <a:gd name="T5" fmla="*/ 0 h 201"/>
                  <a:gd name="T6" fmla="*/ 0 w 318"/>
                  <a:gd name="T7" fmla="*/ 0 h 201"/>
                  <a:gd name="T8" fmla="*/ 92 w 318"/>
                  <a:gd name="T9" fmla="*/ 101 h 201"/>
                  <a:gd name="T10" fmla="*/ 0 w 318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0" y="201"/>
                    </a:moveTo>
                    <a:lnTo>
                      <a:pt x="318" y="201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229">
                <a:extLst>
                  <a:ext uri="{FF2B5EF4-FFF2-40B4-BE49-F238E27FC236}">
                    <a16:creationId xmlns:a16="http://schemas.microsoft.com/office/drawing/2014/main" id="{F3F65EF1-A85F-41C7-9F35-21D5C2FE30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232">
                <a:extLst>
                  <a:ext uri="{FF2B5EF4-FFF2-40B4-BE49-F238E27FC236}">
                    <a16:creationId xmlns:a16="http://schemas.microsoft.com/office/drawing/2014/main" id="{8DC3FA87-A856-4D06-90FC-508D4096161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233">
                <a:extLst>
                  <a:ext uri="{FF2B5EF4-FFF2-40B4-BE49-F238E27FC236}">
                    <a16:creationId xmlns:a16="http://schemas.microsoft.com/office/drawing/2014/main" id="{F6D3DFE4-A879-4E8D-9509-D92FE4FA851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235">
                <a:extLst>
                  <a:ext uri="{FF2B5EF4-FFF2-40B4-BE49-F238E27FC236}">
                    <a16:creationId xmlns:a16="http://schemas.microsoft.com/office/drawing/2014/main" id="{9BAC0E6D-F564-4B57-9658-FF7CD3D3D10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239">
                <a:extLst>
                  <a:ext uri="{FF2B5EF4-FFF2-40B4-BE49-F238E27FC236}">
                    <a16:creationId xmlns:a16="http://schemas.microsoft.com/office/drawing/2014/main" id="{B745F0F1-4103-45A2-82D3-0E692C2D100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8488363"/>
                <a:ext cx="504825" cy="320675"/>
              </a:xfrm>
              <a:custGeom>
                <a:avLst/>
                <a:gdLst>
                  <a:gd name="T0" fmla="*/ 0 w 318"/>
                  <a:gd name="T1" fmla="*/ 202 h 202"/>
                  <a:gd name="T2" fmla="*/ 318 w 318"/>
                  <a:gd name="T3" fmla="*/ 202 h 202"/>
                  <a:gd name="T4" fmla="*/ 318 w 318"/>
                  <a:gd name="T5" fmla="*/ 0 h 202"/>
                  <a:gd name="T6" fmla="*/ 0 w 318"/>
                  <a:gd name="T7" fmla="*/ 0 h 202"/>
                  <a:gd name="T8" fmla="*/ 92 w 318"/>
                  <a:gd name="T9" fmla="*/ 100 h 202"/>
                  <a:gd name="T10" fmla="*/ 0 w 318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0" y="202"/>
                    </a:moveTo>
                    <a:lnTo>
                      <a:pt x="318" y="202"/>
                    </a:lnTo>
                    <a:lnTo>
                      <a:pt x="318" y="0"/>
                    </a:ln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</a:path>
                </a:pathLst>
              </a:custGeom>
              <a:solidFill>
                <a:srgbClr val="388E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241">
                <a:extLst>
                  <a:ext uri="{FF2B5EF4-FFF2-40B4-BE49-F238E27FC236}">
                    <a16:creationId xmlns:a16="http://schemas.microsoft.com/office/drawing/2014/main" id="{CFA96038-4092-486F-802C-33C7234BA04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0838" y="8475663"/>
                <a:ext cx="504825" cy="320675"/>
              </a:xfrm>
              <a:custGeom>
                <a:avLst/>
                <a:gdLst>
                  <a:gd name="T0" fmla="*/ 88 w 318"/>
                  <a:gd name="T1" fmla="*/ 104 h 202"/>
                  <a:gd name="T2" fmla="*/ 0 w 318"/>
                  <a:gd name="T3" fmla="*/ 202 h 202"/>
                  <a:gd name="T4" fmla="*/ 8 w 318"/>
                  <a:gd name="T5" fmla="*/ 202 h 202"/>
                  <a:gd name="T6" fmla="*/ 92 w 318"/>
                  <a:gd name="T7" fmla="*/ 108 h 202"/>
                  <a:gd name="T8" fmla="*/ 88 w 318"/>
                  <a:gd name="T9" fmla="*/ 104 h 202"/>
                  <a:gd name="T10" fmla="*/ 318 w 318"/>
                  <a:gd name="T11" fmla="*/ 0 h 202"/>
                  <a:gd name="T12" fmla="*/ 0 w 318"/>
                  <a:gd name="T13" fmla="*/ 0 h 202"/>
                  <a:gd name="T14" fmla="*/ 8 w 318"/>
                  <a:gd name="T15" fmla="*/ 8 h 202"/>
                  <a:gd name="T16" fmla="*/ 318 w 318"/>
                  <a:gd name="T17" fmla="*/ 8 h 202"/>
                  <a:gd name="T18" fmla="*/ 318 w 318"/>
                  <a:gd name="T19" fmla="*/ 202 h 202"/>
                  <a:gd name="T20" fmla="*/ 318 w 318"/>
                  <a:gd name="T2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18" h="202">
                    <a:moveTo>
                      <a:pt x="88" y="104"/>
                    </a:moveTo>
                    <a:lnTo>
                      <a:pt x="0" y="202"/>
                    </a:lnTo>
                    <a:lnTo>
                      <a:pt x="8" y="202"/>
                    </a:lnTo>
                    <a:lnTo>
                      <a:pt x="92" y="108"/>
                    </a:lnTo>
                    <a:lnTo>
                      <a:pt x="88" y="104"/>
                    </a:lnTo>
                    <a:moveTo>
                      <a:pt x="318" y="0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318" y="8"/>
                    </a:lnTo>
                    <a:lnTo>
                      <a:pt x="318" y="202"/>
                    </a:lnTo>
                    <a:lnTo>
                      <a:pt x="318" y="0"/>
                    </a:lnTo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Serbest Form 9">
                <a:extLst>
                  <a:ext uri="{FF2B5EF4-FFF2-40B4-BE49-F238E27FC236}">
                    <a16:creationId xmlns:a16="http://schemas.microsoft.com/office/drawing/2014/main" id="{80E4A494-EF8F-495D-BCB9-2DDA444B43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6972301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1">
                <a:extLst>
                  <a:ext uri="{FF2B5EF4-FFF2-40B4-BE49-F238E27FC236}">
                    <a16:creationId xmlns:a16="http://schemas.microsoft.com/office/drawing/2014/main" id="{12F657E6-02E8-40BF-A805-C8C424EFF8E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225">
                <a:extLst>
                  <a:ext uri="{FF2B5EF4-FFF2-40B4-BE49-F238E27FC236}">
                    <a16:creationId xmlns:a16="http://schemas.microsoft.com/office/drawing/2014/main" id="{A2EBC78A-7965-4A4D-8A5C-589AEAEED02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6816726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tr-TR" sz="2400" noProof="1" smtClean="0"/>
                  <a:t>9.Keşke bir şişe de süt alaydın. </a:t>
                </a:r>
                <a:r>
                  <a:rPr lang="tr-TR" sz="2400" b="1" noProof="1" smtClean="0"/>
                  <a:t>B</a:t>
                </a:r>
                <a:endParaRPr lang="tr-TR" sz="2400" b="1" noProof="1"/>
              </a:p>
            </p:txBody>
          </p:sp>
          <p:sp>
            <p:nvSpPr>
              <p:cNvPr id="20" name="Serbest Form 228">
                <a:extLst>
                  <a:ext uri="{FF2B5EF4-FFF2-40B4-BE49-F238E27FC236}">
                    <a16:creationId xmlns:a16="http://schemas.microsoft.com/office/drawing/2014/main" id="{9CAC1EB1-7CF1-487D-8B5A-BDF5388BB4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477126"/>
                <a:ext cx="504825" cy="319088"/>
              </a:xfrm>
              <a:custGeom>
                <a:avLst/>
                <a:gdLst>
                  <a:gd name="T0" fmla="*/ 318 w 318"/>
                  <a:gd name="T1" fmla="*/ 0 h 201"/>
                  <a:gd name="T2" fmla="*/ 0 w 318"/>
                  <a:gd name="T3" fmla="*/ 0 h 201"/>
                  <a:gd name="T4" fmla="*/ 92 w 318"/>
                  <a:gd name="T5" fmla="*/ 101 h 201"/>
                  <a:gd name="T6" fmla="*/ 0 w 318"/>
                  <a:gd name="T7" fmla="*/ 201 h 201"/>
                  <a:gd name="T8" fmla="*/ 318 w 318"/>
                  <a:gd name="T9" fmla="*/ 201 h 201"/>
                  <a:gd name="T10" fmla="*/ 318 w 318"/>
                  <a:gd name="T11" fmla="*/ 0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1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1"/>
                    </a:lnTo>
                    <a:lnTo>
                      <a:pt x="0" y="201"/>
                    </a:lnTo>
                    <a:lnTo>
                      <a:pt x="318" y="201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solidFill>
                  <a:srgbClr val="F3B641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Serbest Form 230">
                <a:extLst>
                  <a:ext uri="{FF2B5EF4-FFF2-40B4-BE49-F238E27FC236}">
                    <a16:creationId xmlns:a16="http://schemas.microsoft.com/office/drawing/2014/main" id="{C6B88C03-87A2-449B-B45B-EA020649D0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93675" cy="474663"/>
              </a:xfrm>
              <a:custGeom>
                <a:avLst/>
                <a:gdLst>
                  <a:gd name="T0" fmla="*/ 122 w 122"/>
                  <a:gd name="T1" fmla="*/ 98 h 299"/>
                  <a:gd name="T2" fmla="*/ 122 w 122"/>
                  <a:gd name="T3" fmla="*/ 299 h 299"/>
                  <a:gd name="T4" fmla="*/ 0 w 122"/>
                  <a:gd name="T5" fmla="*/ 201 h 299"/>
                  <a:gd name="T6" fmla="*/ 0 w 122"/>
                  <a:gd name="T7" fmla="*/ 0 h 299"/>
                  <a:gd name="T8" fmla="*/ 122 w 122"/>
                  <a:gd name="T9" fmla="*/ 9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299">
                    <a:moveTo>
                      <a:pt x="122" y="98"/>
                    </a:moveTo>
                    <a:lnTo>
                      <a:pt x="122" y="299"/>
                    </a:lnTo>
                    <a:lnTo>
                      <a:pt x="0" y="201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2" name="Serbest Form 231">
                <a:extLst>
                  <a:ext uri="{FF2B5EF4-FFF2-40B4-BE49-F238E27FC236}">
                    <a16:creationId xmlns:a16="http://schemas.microsoft.com/office/drawing/2014/main" id="{38868DBE-809F-4CBC-85BE-3D310ACE350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321551"/>
                <a:ext cx="1531938" cy="319088"/>
              </a:xfrm>
              <a:custGeom>
                <a:avLst/>
                <a:gdLst>
                  <a:gd name="T0" fmla="*/ 965 w 965"/>
                  <a:gd name="T1" fmla="*/ 201 h 201"/>
                  <a:gd name="T2" fmla="*/ 0 w 965"/>
                  <a:gd name="T3" fmla="*/ 201 h 201"/>
                  <a:gd name="T4" fmla="*/ 0 w 965"/>
                  <a:gd name="T5" fmla="*/ 0 h 201"/>
                  <a:gd name="T6" fmla="*/ 965 w 965"/>
                  <a:gd name="T7" fmla="*/ 0 h 201"/>
                  <a:gd name="T8" fmla="*/ 875 w 965"/>
                  <a:gd name="T9" fmla="*/ 102 h 201"/>
                  <a:gd name="T10" fmla="*/ 965 w 965"/>
                  <a:gd name="T1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1">
                    <a:moveTo>
                      <a:pt x="965" y="201"/>
                    </a:moveTo>
                    <a:lnTo>
                      <a:pt x="0" y="201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1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244">
                <a:extLst>
                  <a:ext uri="{FF2B5EF4-FFF2-40B4-BE49-F238E27FC236}">
                    <a16:creationId xmlns:a16="http://schemas.microsoft.com/office/drawing/2014/main" id="{1E2FA955-1FAB-4647-89F3-939D0A6E90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234">
                <a:extLst>
                  <a:ext uri="{FF2B5EF4-FFF2-40B4-BE49-F238E27FC236}">
                    <a16:creationId xmlns:a16="http://schemas.microsoft.com/office/drawing/2014/main" id="{68249A8F-3569-493C-B68E-6B51344BBB1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838" y="7983538"/>
                <a:ext cx="504825" cy="320675"/>
              </a:xfrm>
              <a:custGeom>
                <a:avLst/>
                <a:gdLst>
                  <a:gd name="T0" fmla="*/ 318 w 318"/>
                  <a:gd name="T1" fmla="*/ 0 h 202"/>
                  <a:gd name="T2" fmla="*/ 0 w 318"/>
                  <a:gd name="T3" fmla="*/ 0 h 202"/>
                  <a:gd name="T4" fmla="*/ 92 w 318"/>
                  <a:gd name="T5" fmla="*/ 100 h 202"/>
                  <a:gd name="T6" fmla="*/ 0 w 318"/>
                  <a:gd name="T7" fmla="*/ 202 h 202"/>
                  <a:gd name="T8" fmla="*/ 318 w 318"/>
                  <a:gd name="T9" fmla="*/ 202 h 202"/>
                  <a:gd name="T10" fmla="*/ 318 w 318"/>
                  <a:gd name="T11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18" h="202">
                    <a:moveTo>
                      <a:pt x="318" y="0"/>
                    </a:moveTo>
                    <a:lnTo>
                      <a:pt x="0" y="0"/>
                    </a:lnTo>
                    <a:lnTo>
                      <a:pt x="92" y="100"/>
                    </a:lnTo>
                    <a:lnTo>
                      <a:pt x="0" y="202"/>
                    </a:lnTo>
                    <a:lnTo>
                      <a:pt x="318" y="202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388E79"/>
              </a:solidFill>
              <a:ln w="9525">
                <a:solidFill>
                  <a:srgbClr val="F3B64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236">
                <a:extLst>
                  <a:ext uri="{FF2B5EF4-FFF2-40B4-BE49-F238E27FC236}">
                    <a16:creationId xmlns:a16="http://schemas.microsoft.com/office/drawing/2014/main" id="{9C6B5CC8-E9C7-488F-8561-F3912B9268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93675" cy="476250"/>
              </a:xfrm>
              <a:custGeom>
                <a:avLst/>
                <a:gdLst>
                  <a:gd name="T0" fmla="*/ 122 w 122"/>
                  <a:gd name="T1" fmla="*/ 98 h 300"/>
                  <a:gd name="T2" fmla="*/ 122 w 122"/>
                  <a:gd name="T3" fmla="*/ 300 h 300"/>
                  <a:gd name="T4" fmla="*/ 0 w 122"/>
                  <a:gd name="T5" fmla="*/ 202 h 300"/>
                  <a:gd name="T6" fmla="*/ 0 w 122"/>
                  <a:gd name="T7" fmla="*/ 0 h 300"/>
                  <a:gd name="T8" fmla="*/ 122 w 122"/>
                  <a:gd name="T9" fmla="*/ 98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" h="300">
                    <a:moveTo>
                      <a:pt x="122" y="98"/>
                    </a:moveTo>
                    <a:lnTo>
                      <a:pt x="122" y="300"/>
                    </a:lnTo>
                    <a:lnTo>
                      <a:pt x="0" y="202"/>
                    </a:lnTo>
                    <a:lnTo>
                      <a:pt x="0" y="0"/>
                    </a:lnTo>
                    <a:lnTo>
                      <a:pt x="122" y="98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237">
                <a:extLst>
                  <a:ext uri="{FF2B5EF4-FFF2-40B4-BE49-F238E27FC236}">
                    <a16:creationId xmlns:a16="http://schemas.microsoft.com/office/drawing/2014/main" id="{54F3B16C-2479-4797-8482-24786C8060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7827963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0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0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245">
                <a:extLst>
                  <a:ext uri="{FF2B5EF4-FFF2-40B4-BE49-F238E27FC236}">
                    <a16:creationId xmlns:a16="http://schemas.microsoft.com/office/drawing/2014/main" id="{CC599495-329A-4284-96C8-820381D4E94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1988" y="8332788"/>
                <a:ext cx="1531938" cy="320675"/>
              </a:xfrm>
              <a:custGeom>
                <a:avLst/>
                <a:gdLst>
                  <a:gd name="T0" fmla="*/ 965 w 965"/>
                  <a:gd name="T1" fmla="*/ 202 h 202"/>
                  <a:gd name="T2" fmla="*/ 0 w 965"/>
                  <a:gd name="T3" fmla="*/ 202 h 202"/>
                  <a:gd name="T4" fmla="*/ 0 w 965"/>
                  <a:gd name="T5" fmla="*/ 0 h 202"/>
                  <a:gd name="T6" fmla="*/ 965 w 965"/>
                  <a:gd name="T7" fmla="*/ 0 h 202"/>
                  <a:gd name="T8" fmla="*/ 875 w 965"/>
                  <a:gd name="T9" fmla="*/ 102 h 202"/>
                  <a:gd name="T10" fmla="*/ 965 w 965"/>
                  <a:gd name="T1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5" h="202">
                    <a:moveTo>
                      <a:pt x="965" y="202"/>
                    </a:moveTo>
                    <a:lnTo>
                      <a:pt x="0" y="202"/>
                    </a:lnTo>
                    <a:lnTo>
                      <a:pt x="0" y="0"/>
                    </a:lnTo>
                    <a:lnTo>
                      <a:pt x="965" y="0"/>
                    </a:lnTo>
                    <a:lnTo>
                      <a:pt x="875" y="102"/>
                    </a:lnTo>
                    <a:lnTo>
                      <a:pt x="965" y="202"/>
                    </a:lnTo>
                    <a:close/>
                  </a:path>
                </a:pathLst>
              </a:custGeom>
              <a:grpFill/>
              <a:ln>
                <a:solidFill>
                  <a:srgbClr val="388E79"/>
                </a:solidFill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9" name="Metin kutusu 28"/>
            <p:cNvSpPr txBox="1"/>
            <p:nvPr/>
          </p:nvSpPr>
          <p:spPr>
            <a:xfrm>
              <a:off x="2497407" y="211894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10.Yan odadan büyük bir gürültü geliyordu. </a:t>
              </a:r>
              <a:r>
                <a:rPr lang="tr-TR" sz="2400" b="1" dirty="0"/>
                <a:t>B</a:t>
              </a:r>
            </a:p>
          </p:txBody>
        </p:sp>
        <p:sp>
          <p:nvSpPr>
            <p:cNvPr id="30" name="Metin kutusu 29"/>
            <p:cNvSpPr txBox="1"/>
            <p:nvPr/>
          </p:nvSpPr>
          <p:spPr>
            <a:xfrm>
              <a:off x="2497407" y="3193772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11.Tavırları son derece telaşlıydı. </a:t>
              </a:r>
              <a:r>
                <a:rPr lang="tr-TR" sz="2400" b="1" dirty="0" smtClean="0"/>
                <a:t>A</a:t>
              </a:r>
              <a:endParaRPr lang="tr-TR" sz="2400" b="1" dirty="0"/>
            </a:p>
          </p:txBody>
        </p:sp>
        <p:sp>
          <p:nvSpPr>
            <p:cNvPr id="31" name="Metin kutusu 30"/>
            <p:cNvSpPr txBox="1"/>
            <p:nvPr/>
          </p:nvSpPr>
          <p:spPr>
            <a:xfrm>
              <a:off x="2527382" y="4245987"/>
              <a:ext cx="81120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12.Ona karşı koyabilecek biri yoktur. </a:t>
              </a:r>
              <a:r>
                <a:rPr lang="tr-TR" sz="2400" b="1" dirty="0"/>
                <a:t>A</a:t>
              </a:r>
            </a:p>
          </p:txBody>
        </p:sp>
      </p:grpSp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fiiller hangi görevde kullanılmıştır?</a:t>
            </a:r>
          </a:p>
        </p:txBody>
      </p:sp>
      <p:grpSp>
        <p:nvGrpSpPr>
          <p:cNvPr id="119" name="Grup 118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3646526" y="5342440"/>
            <a:ext cx="1643725" cy="1454184"/>
            <a:chOff x="2495551" y="6873876"/>
            <a:chExt cx="1851025" cy="1851025"/>
          </a:xfrm>
        </p:grpSpPr>
        <p:sp>
          <p:nvSpPr>
            <p:cNvPr id="120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1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2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3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4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5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6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7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8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29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0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1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2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3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4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5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6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7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8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39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0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1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2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3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4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5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46" name="Grup 145" descr="kare şekli">
            <a:extLst>
              <a:ext uri="{FF2B5EF4-FFF2-40B4-BE49-F238E27FC236}">
                <a16:creationId xmlns:a16="http://schemas.microsoft.com/office/drawing/2014/main" id="{678C7D4F-45A6-43B9-9916-37D3716D5D94}"/>
              </a:ext>
            </a:extLst>
          </p:cNvPr>
          <p:cNvGrpSpPr/>
          <p:nvPr/>
        </p:nvGrpSpPr>
        <p:grpSpPr>
          <a:xfrm>
            <a:off x="5875444" y="5364072"/>
            <a:ext cx="1643725" cy="1454184"/>
            <a:chOff x="2495551" y="6873876"/>
            <a:chExt cx="1851025" cy="1851025"/>
          </a:xfrm>
        </p:grpSpPr>
        <p:sp>
          <p:nvSpPr>
            <p:cNvPr id="147" name="Serbest Form 252">
              <a:extLst>
                <a:ext uri="{FF2B5EF4-FFF2-40B4-BE49-F238E27FC236}">
                  <a16:creationId xmlns:a16="http://schemas.microsoft.com/office/drawing/2014/main" id="{07674523-3C81-4B0A-9CB3-7A9B36B33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8" name="Serbest Form 253">
              <a:extLst>
                <a:ext uri="{FF2B5EF4-FFF2-40B4-BE49-F238E27FC236}">
                  <a16:creationId xmlns:a16="http://schemas.microsoft.com/office/drawing/2014/main" id="{86C51085-01B5-4529-AA39-723E34A6F4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6873876"/>
              <a:ext cx="476250" cy="1849438"/>
            </a:xfrm>
            <a:custGeom>
              <a:avLst/>
              <a:gdLst>
                <a:gd name="T0" fmla="*/ 0 w 300"/>
                <a:gd name="T1" fmla="*/ 1165 h 1165"/>
                <a:gd name="T2" fmla="*/ 0 w 300"/>
                <a:gd name="T3" fmla="*/ 0 h 1165"/>
                <a:gd name="T4" fmla="*/ 300 w 300"/>
                <a:gd name="T5" fmla="*/ 300 h 1165"/>
                <a:gd name="T6" fmla="*/ 300 w 300"/>
                <a:gd name="T7" fmla="*/ 863 h 1165"/>
                <a:gd name="T8" fmla="*/ 0 w 300"/>
                <a:gd name="T9" fmla="*/ 1165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1165"/>
                  </a:moveTo>
                  <a:lnTo>
                    <a:pt x="0" y="0"/>
                  </a:lnTo>
                  <a:lnTo>
                    <a:pt x="300" y="300"/>
                  </a:lnTo>
                  <a:lnTo>
                    <a:pt x="300" y="863"/>
                  </a:lnTo>
                  <a:lnTo>
                    <a:pt x="0" y="116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49" name="Serbest Form 254">
              <a:extLst>
                <a:ext uri="{FF2B5EF4-FFF2-40B4-BE49-F238E27FC236}">
                  <a16:creationId xmlns:a16="http://schemas.microsoft.com/office/drawing/2014/main" id="{FAB98CD4-4568-4389-B7DB-27A3B0BFFF4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0" name="Serbest Form 255">
              <a:extLst>
                <a:ext uri="{FF2B5EF4-FFF2-40B4-BE49-F238E27FC236}">
                  <a16:creationId xmlns:a16="http://schemas.microsoft.com/office/drawing/2014/main" id="{4857D8DF-ECF2-4A12-8D5F-4D42D946BB1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1851025" cy="476250"/>
            </a:xfrm>
            <a:custGeom>
              <a:avLst/>
              <a:gdLst>
                <a:gd name="T0" fmla="*/ 1166 w 1166"/>
                <a:gd name="T1" fmla="*/ 300 h 300"/>
                <a:gd name="T2" fmla="*/ 0 w 1166"/>
                <a:gd name="T3" fmla="*/ 300 h 300"/>
                <a:gd name="T4" fmla="*/ 300 w 1166"/>
                <a:gd name="T5" fmla="*/ 0 h 300"/>
                <a:gd name="T6" fmla="*/ 866 w 1166"/>
                <a:gd name="T7" fmla="*/ 0 h 300"/>
                <a:gd name="T8" fmla="*/ 1166 w 1166"/>
                <a:gd name="T9" fmla="*/ 30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66" h="300">
                  <a:moveTo>
                    <a:pt x="1166" y="300"/>
                  </a:moveTo>
                  <a:lnTo>
                    <a:pt x="0" y="300"/>
                  </a:lnTo>
                  <a:lnTo>
                    <a:pt x="300" y="0"/>
                  </a:lnTo>
                  <a:lnTo>
                    <a:pt x="866" y="0"/>
                  </a:lnTo>
                  <a:lnTo>
                    <a:pt x="1166" y="3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1" name="Serbest Form 256">
              <a:extLst>
                <a:ext uri="{FF2B5EF4-FFF2-40B4-BE49-F238E27FC236}">
                  <a16:creationId xmlns:a16="http://schemas.microsoft.com/office/drawing/2014/main" id="{4EC1C637-A68D-4A65-8A03-B135A1C6DF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  <a:close/>
                </a:path>
              </a:pathLst>
            </a:cu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2" name="Serbest Form 257">
              <a:extLst>
                <a:ext uri="{FF2B5EF4-FFF2-40B4-BE49-F238E27FC236}">
                  <a16:creationId xmlns:a16="http://schemas.microsoft.com/office/drawing/2014/main" id="{E26A710A-DE09-4EB2-9EA5-32E795E8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6873876"/>
              <a:ext cx="476250" cy="1849438"/>
            </a:xfrm>
            <a:custGeom>
              <a:avLst/>
              <a:gdLst>
                <a:gd name="T0" fmla="*/ 0 w 300"/>
                <a:gd name="T1" fmla="*/ 863 h 1165"/>
                <a:gd name="T2" fmla="*/ 0 w 300"/>
                <a:gd name="T3" fmla="*/ 280 h 1165"/>
                <a:gd name="T4" fmla="*/ 300 w 300"/>
                <a:gd name="T5" fmla="*/ 0 h 1165"/>
                <a:gd name="T6" fmla="*/ 300 w 300"/>
                <a:gd name="T7" fmla="*/ 1165 h 1165"/>
                <a:gd name="T8" fmla="*/ 0 w 300"/>
                <a:gd name="T9" fmla="*/ 863 h 1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165">
                  <a:moveTo>
                    <a:pt x="0" y="863"/>
                  </a:moveTo>
                  <a:lnTo>
                    <a:pt x="0" y="280"/>
                  </a:lnTo>
                  <a:lnTo>
                    <a:pt x="300" y="0"/>
                  </a:lnTo>
                  <a:lnTo>
                    <a:pt x="300" y="1165"/>
                  </a:lnTo>
                  <a:lnTo>
                    <a:pt x="0" y="863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3" name="Serbest Form 258">
              <a:extLst>
                <a:ext uri="{FF2B5EF4-FFF2-40B4-BE49-F238E27FC236}">
                  <a16:creationId xmlns:a16="http://schemas.microsoft.com/office/drawing/2014/main" id="{7A7E53D2-8EAC-4633-8C0F-9DBC48069B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4" name="Serbest Form 259">
              <a:extLst>
                <a:ext uri="{FF2B5EF4-FFF2-40B4-BE49-F238E27FC236}">
                  <a16:creationId xmlns:a16="http://schemas.microsoft.com/office/drawing/2014/main" id="{0BD1B5E1-73A5-4D47-9D88-80A51A2A5D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1374775" cy="479425"/>
            </a:xfrm>
            <a:custGeom>
              <a:avLst/>
              <a:gdLst>
                <a:gd name="T0" fmla="*/ 866 w 866"/>
                <a:gd name="T1" fmla="*/ 302 h 302"/>
                <a:gd name="T2" fmla="*/ 300 w 866"/>
                <a:gd name="T3" fmla="*/ 302 h 302"/>
                <a:gd name="T4" fmla="*/ 0 w 866"/>
                <a:gd name="T5" fmla="*/ 0 h 302"/>
                <a:gd name="T6" fmla="*/ 866 w 866"/>
                <a:gd name="T7" fmla="*/ 0 h 302"/>
                <a:gd name="T8" fmla="*/ 866 w 866"/>
                <a:gd name="T9" fmla="*/ 302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66" h="302">
                  <a:moveTo>
                    <a:pt x="866" y="302"/>
                  </a:moveTo>
                  <a:lnTo>
                    <a:pt x="300" y="302"/>
                  </a:lnTo>
                  <a:lnTo>
                    <a:pt x="0" y="0"/>
                  </a:lnTo>
                  <a:lnTo>
                    <a:pt x="866" y="0"/>
                  </a:lnTo>
                  <a:lnTo>
                    <a:pt x="866" y="30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5" name="Serbest Form 260">
              <a:extLst>
                <a:ext uri="{FF2B5EF4-FFF2-40B4-BE49-F238E27FC236}">
                  <a16:creationId xmlns:a16="http://schemas.microsoft.com/office/drawing/2014/main" id="{A2B12559-16A2-4F83-B01E-1052D5A47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6" name="Serbest Form 261">
              <a:extLst>
                <a:ext uri="{FF2B5EF4-FFF2-40B4-BE49-F238E27FC236}">
                  <a16:creationId xmlns:a16="http://schemas.microsoft.com/office/drawing/2014/main" id="{A3C48440-DBF5-4CB3-A11E-2570B0BCBE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971801" y="6873876"/>
              <a:ext cx="234950" cy="476250"/>
            </a:xfrm>
            <a:custGeom>
              <a:avLst/>
              <a:gdLst>
                <a:gd name="T0" fmla="*/ 58 w 148"/>
                <a:gd name="T1" fmla="*/ 0 h 300"/>
                <a:gd name="T2" fmla="*/ 0 w 148"/>
                <a:gd name="T3" fmla="*/ 0 h 300"/>
                <a:gd name="T4" fmla="*/ 0 w 148"/>
                <a:gd name="T5" fmla="*/ 300 h 300"/>
                <a:gd name="T6" fmla="*/ 148 w 148"/>
                <a:gd name="T7" fmla="*/ 300 h 300"/>
                <a:gd name="T8" fmla="*/ 58 w 148"/>
                <a:gd name="T9" fmla="*/ 0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300">
                  <a:moveTo>
                    <a:pt x="58" y="0"/>
                  </a:moveTo>
                  <a:lnTo>
                    <a:pt x="0" y="0"/>
                  </a:lnTo>
                  <a:lnTo>
                    <a:pt x="0" y="300"/>
                  </a:lnTo>
                  <a:lnTo>
                    <a:pt x="148" y="300"/>
                  </a:lnTo>
                  <a:lnTo>
                    <a:pt x="5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7" name="Dikdörtgen 262">
              <a:extLst>
                <a:ext uri="{FF2B5EF4-FFF2-40B4-BE49-F238E27FC236}">
                  <a16:creationId xmlns:a16="http://schemas.microsoft.com/office/drawing/2014/main" id="{2C796026-2492-41BB-A70D-DEE9D2A6F5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8723313"/>
              <a:ext cx="1588" cy="1588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8" name="Serbest Form 263">
              <a:extLst>
                <a:ext uri="{FF2B5EF4-FFF2-40B4-BE49-F238E27FC236}">
                  <a16:creationId xmlns:a16="http://schemas.microsoft.com/office/drawing/2014/main" id="{5F22F09D-178A-4A31-A47D-0145BA7C68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723313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59" name="Serbest Form 264">
              <a:extLst>
                <a:ext uri="{FF2B5EF4-FFF2-40B4-BE49-F238E27FC236}">
                  <a16:creationId xmlns:a16="http://schemas.microsoft.com/office/drawing/2014/main" id="{31CA711D-F7C4-464B-9450-2240C397D5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2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0" name="Serbest Form 265">
              <a:extLst>
                <a:ext uri="{FF2B5EF4-FFF2-40B4-BE49-F238E27FC236}">
                  <a16:creationId xmlns:a16="http://schemas.microsoft.com/office/drawing/2014/main" id="{923892F0-D51E-47F2-AE2E-8DEBD998C5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8243888"/>
              <a:ext cx="0" cy="479425"/>
            </a:xfrm>
            <a:custGeom>
              <a:avLst/>
              <a:gdLst>
                <a:gd name="T0" fmla="*/ 0 h 302"/>
                <a:gd name="T1" fmla="*/ 0 h 302"/>
                <a:gd name="T2" fmla="*/ 0 h 302"/>
                <a:gd name="T3" fmla="*/ 302 h 302"/>
                <a:gd name="T4" fmla="*/ 302 h 302"/>
                <a:gd name="T5" fmla="*/ 0 h 30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l="0" t="0" r="r" b="b"/>
              <a:pathLst>
                <a:path h="30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1" name="Serbest Form 266">
              <a:extLst>
                <a:ext uri="{FF2B5EF4-FFF2-40B4-BE49-F238E27FC236}">
                  <a16:creationId xmlns:a16="http://schemas.microsoft.com/office/drawing/2014/main" id="{7F7FB021-B955-44BA-9261-CFDDB0DCCD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2" name="Serbest Form 267">
              <a:extLst>
                <a:ext uri="{FF2B5EF4-FFF2-40B4-BE49-F238E27FC236}">
                  <a16:creationId xmlns:a16="http://schemas.microsoft.com/office/drawing/2014/main" id="{B603B8EE-1CBE-49B2-AB15-B6AA9F7570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635376" y="8243888"/>
              <a:ext cx="234950" cy="479425"/>
            </a:xfrm>
            <a:custGeom>
              <a:avLst/>
              <a:gdLst>
                <a:gd name="T0" fmla="*/ 148 w 148"/>
                <a:gd name="T1" fmla="*/ 0 h 302"/>
                <a:gd name="T2" fmla="*/ 148 w 148"/>
                <a:gd name="T3" fmla="*/ 0 h 302"/>
                <a:gd name="T4" fmla="*/ 0 w 148"/>
                <a:gd name="T5" fmla="*/ 0 h 302"/>
                <a:gd name="T6" fmla="*/ 90 w 148"/>
                <a:gd name="T7" fmla="*/ 302 h 302"/>
                <a:gd name="T8" fmla="*/ 148 w 148"/>
                <a:gd name="T9" fmla="*/ 302 h 302"/>
                <a:gd name="T10" fmla="*/ 148 w 148"/>
                <a:gd name="T11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302">
                  <a:moveTo>
                    <a:pt x="148" y="0"/>
                  </a:moveTo>
                  <a:lnTo>
                    <a:pt x="148" y="0"/>
                  </a:lnTo>
                  <a:lnTo>
                    <a:pt x="0" y="0"/>
                  </a:lnTo>
                  <a:lnTo>
                    <a:pt x="90" y="302"/>
                  </a:lnTo>
                  <a:lnTo>
                    <a:pt x="148" y="302"/>
                  </a:lnTo>
                  <a:lnTo>
                    <a:pt x="14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3" name="Serbest Form 270">
              <a:extLst>
                <a:ext uri="{FF2B5EF4-FFF2-40B4-BE49-F238E27FC236}">
                  <a16:creationId xmlns:a16="http://schemas.microsoft.com/office/drawing/2014/main" id="{F5CE7759-C0D2-4740-A360-8EA1AC9CFF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4" name="Serbest Form 271">
              <a:extLst>
                <a:ext uri="{FF2B5EF4-FFF2-40B4-BE49-F238E27FC236}">
                  <a16:creationId xmlns:a16="http://schemas.microsoft.com/office/drawing/2014/main" id="{8C8439BE-6513-4C3A-876A-02030BD5FE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870326" y="7350126"/>
              <a:ext cx="476250" cy="234950"/>
            </a:xfrm>
            <a:custGeom>
              <a:avLst/>
              <a:gdLst>
                <a:gd name="T0" fmla="*/ 300 w 300"/>
                <a:gd name="T1" fmla="*/ 0 h 148"/>
                <a:gd name="T2" fmla="*/ 0 w 300"/>
                <a:gd name="T3" fmla="*/ 0 h 148"/>
                <a:gd name="T4" fmla="*/ 0 w 300"/>
                <a:gd name="T5" fmla="*/ 148 h 148"/>
                <a:gd name="T6" fmla="*/ 300 w 300"/>
                <a:gd name="T7" fmla="*/ 58 h 148"/>
                <a:gd name="T8" fmla="*/ 300 w 300"/>
                <a:gd name="T9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8">
                  <a:moveTo>
                    <a:pt x="300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300" y="58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5" name="Dikdörtgen 272">
              <a:extLst>
                <a:ext uri="{FF2B5EF4-FFF2-40B4-BE49-F238E27FC236}">
                  <a16:creationId xmlns:a16="http://schemas.microsoft.com/office/drawing/2014/main" id="{2ABBA41A-221E-4CC0-8235-5C54F2D0B1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solidFill>
              <a:srgbClr val="82A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6" name="Dikdörtgen 273">
              <a:extLst>
                <a:ext uri="{FF2B5EF4-FFF2-40B4-BE49-F238E27FC236}">
                  <a16:creationId xmlns:a16="http://schemas.microsoft.com/office/drawing/2014/main" id="{B9C9B621-856D-477D-93DD-A11300B16D4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326" y="7350126"/>
              <a:ext cx="47625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7" name="Dikdörtgen 274">
              <a:extLst>
                <a:ext uri="{FF2B5EF4-FFF2-40B4-BE49-F238E27FC236}">
                  <a16:creationId xmlns:a16="http://schemas.microsoft.com/office/drawing/2014/main" id="{B0C9A58D-7E69-4B9A-8CE2-444CBC02A0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8" name="Dikdörtgen 275">
              <a:extLst>
                <a:ext uri="{FF2B5EF4-FFF2-40B4-BE49-F238E27FC236}">
                  <a16:creationId xmlns:a16="http://schemas.microsoft.com/office/drawing/2014/main" id="{F85AC38B-3579-4315-A7A4-68EFA3C8F4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1801" y="8012113"/>
              <a:ext cx="1588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69" name="Serbest Form 276">
              <a:extLst>
                <a:ext uri="{FF2B5EF4-FFF2-40B4-BE49-F238E27FC236}">
                  <a16:creationId xmlns:a16="http://schemas.microsoft.com/office/drawing/2014/main" id="{2066F6A7-B027-4335-A499-BC9073E3E16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0" name="Serbest Form 277">
              <a:extLst>
                <a:ext uri="{FF2B5EF4-FFF2-40B4-BE49-F238E27FC236}">
                  <a16:creationId xmlns:a16="http://schemas.microsoft.com/office/drawing/2014/main" id="{468A92B9-DA99-4BAB-8393-5D8F51EE64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012113"/>
              <a:ext cx="476250" cy="231775"/>
            </a:xfrm>
            <a:custGeom>
              <a:avLst/>
              <a:gdLst>
                <a:gd name="T0" fmla="*/ 300 w 300"/>
                <a:gd name="T1" fmla="*/ 0 h 146"/>
                <a:gd name="T2" fmla="*/ 0 w 300"/>
                <a:gd name="T3" fmla="*/ 90 h 146"/>
                <a:gd name="T4" fmla="*/ 0 w 300"/>
                <a:gd name="T5" fmla="*/ 146 h 146"/>
                <a:gd name="T6" fmla="*/ 300 w 300"/>
                <a:gd name="T7" fmla="*/ 146 h 146"/>
                <a:gd name="T8" fmla="*/ 300 w 300"/>
                <a:gd name="T9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0" h="146">
                  <a:moveTo>
                    <a:pt x="300" y="0"/>
                  </a:moveTo>
                  <a:lnTo>
                    <a:pt x="0" y="90"/>
                  </a:lnTo>
                  <a:lnTo>
                    <a:pt x="0" y="146"/>
                  </a:lnTo>
                  <a:lnTo>
                    <a:pt x="300" y="146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1" name="Serbest Form 278">
              <a:extLst>
                <a:ext uri="{FF2B5EF4-FFF2-40B4-BE49-F238E27FC236}">
                  <a16:creationId xmlns:a16="http://schemas.microsoft.com/office/drawing/2014/main" id="{3D75C148-F2B4-4316-8160-8547394730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DF5D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2" name="Serbest Form 279">
              <a:extLst>
                <a:ext uri="{FF2B5EF4-FFF2-40B4-BE49-F238E27FC236}">
                  <a16:creationId xmlns:a16="http://schemas.microsoft.com/office/drawing/2014/main" id="{2DF636B7-BCD9-4425-89F9-CCACAB95C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551" y="8243888"/>
              <a:ext cx="476250" cy="0"/>
            </a:xfrm>
            <a:custGeom>
              <a:avLst/>
              <a:gdLst>
                <a:gd name="T0" fmla="*/ 300 w 300"/>
                <a:gd name="T1" fmla="*/ 300 w 300"/>
                <a:gd name="T2" fmla="*/ 0 w 300"/>
                <a:gd name="T3" fmla="*/ 0 w 300"/>
                <a:gd name="T4" fmla="*/ 0 w 300"/>
                <a:gd name="T5" fmla="*/ 300 w 300"/>
                <a:gd name="T6" fmla="*/ 300 w 30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l="0" t="0" r="r" b="b"/>
              <a:pathLst>
                <a:path w="300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00" y="0"/>
                  </a:lnTo>
                  <a:lnTo>
                    <a:pt x="3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5" name="Grup 174"/>
          <p:cNvGrpSpPr/>
          <p:nvPr/>
        </p:nvGrpSpPr>
        <p:grpSpPr>
          <a:xfrm>
            <a:off x="4045634" y="5700455"/>
            <a:ext cx="3020037" cy="743803"/>
            <a:chOff x="4045634" y="5700455"/>
            <a:chExt cx="3020037" cy="743803"/>
          </a:xfrm>
        </p:grpSpPr>
        <p:sp>
          <p:nvSpPr>
            <p:cNvPr id="173" name="Metin kutusu 172"/>
            <p:cNvSpPr txBox="1"/>
            <p:nvPr/>
          </p:nvSpPr>
          <p:spPr>
            <a:xfrm>
              <a:off x="4045634" y="5705594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İsme gelen ek 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  <p:sp>
          <p:nvSpPr>
            <p:cNvPr id="174" name="Metin kutusu 173"/>
            <p:cNvSpPr txBox="1"/>
            <p:nvPr/>
          </p:nvSpPr>
          <p:spPr>
            <a:xfrm>
              <a:off x="6245377" y="5700455"/>
              <a:ext cx="82029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Birleşik</a:t>
              </a:r>
            </a:p>
            <a:p>
              <a:pPr algn="ctr"/>
              <a:r>
                <a:rPr lang="tr-TR" sz="1400" dirty="0">
                  <a:solidFill>
                    <a:srgbClr val="388E79"/>
                  </a:solidFill>
                </a:rPr>
                <a:t>z</a:t>
              </a:r>
              <a:r>
                <a:rPr lang="tr-TR" sz="1400" dirty="0" smtClean="0">
                  <a:solidFill>
                    <a:srgbClr val="388E79"/>
                  </a:solidFill>
                </a:rPr>
                <a:t>amanlı</a:t>
              </a:r>
            </a:p>
            <a:p>
              <a:pPr algn="ctr"/>
              <a:r>
                <a:rPr lang="tr-TR" sz="1400" dirty="0" smtClean="0">
                  <a:solidFill>
                    <a:srgbClr val="388E79"/>
                  </a:solidFill>
                </a:rPr>
                <a:t>fiil</a:t>
              </a:r>
              <a:endParaRPr lang="tr-TR" sz="1400" dirty="0">
                <a:solidFill>
                  <a:srgbClr val="388E79"/>
                </a:solidFill>
              </a:endParaRPr>
            </a:p>
          </p:txBody>
        </p:sp>
      </p:grpSp>
      <p:sp>
        <p:nvSpPr>
          <p:cNvPr id="176" name="Dikdörtgen 175"/>
          <p:cNvSpPr/>
          <p:nvPr/>
        </p:nvSpPr>
        <p:spPr>
          <a:xfrm>
            <a:off x="2850038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7" name="Dikdörtgen 176"/>
          <p:cNvSpPr/>
          <p:nvPr/>
        </p:nvSpPr>
        <p:spPr>
          <a:xfrm>
            <a:off x="7779786" y="551578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dirty="0" smtClean="0">
                <a:ln w="0"/>
                <a:solidFill>
                  <a:srgbClr val="388E79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</a:t>
            </a:r>
            <a:endParaRPr lang="tr-TR" sz="5400" b="0" cap="none" spc="0" dirty="0">
              <a:ln w="0"/>
              <a:solidFill>
                <a:srgbClr val="388E79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91" name="Grup 90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2" name="Grup 91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93" name="Dikdörtgen 92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4223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1.Saklanmıştık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2.Gelseymiş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3.Hastaysak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4.Güzeldir</a:t>
            </a:r>
            <a:endParaRPr lang="tr-TR" b="1" dirty="0"/>
          </a:p>
        </p:txBody>
      </p:sp>
      <p:sp>
        <p:nvSpPr>
          <p:cNvPr id="184" name="Metin kutusu 183"/>
          <p:cNvSpPr txBox="1"/>
          <p:nvPr/>
        </p:nvSpPr>
        <p:spPr>
          <a:xfrm>
            <a:off x="6799530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/>
          </a:p>
        </p:txBody>
      </p:sp>
      <p:sp>
        <p:nvSpPr>
          <p:cNvPr id="185" name="Metin kutusu 184"/>
          <p:cNvSpPr txBox="1"/>
          <p:nvPr/>
        </p:nvSpPr>
        <p:spPr>
          <a:xfrm>
            <a:off x="6799530" y="2315376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/>
          </a:p>
        </p:txBody>
      </p:sp>
      <p:sp>
        <p:nvSpPr>
          <p:cNvPr id="186" name="Metin kutusu 185"/>
          <p:cNvSpPr txBox="1"/>
          <p:nvPr/>
        </p:nvSpPr>
        <p:spPr>
          <a:xfrm>
            <a:off x="6799530" y="3447192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/>
          </a:p>
        </p:txBody>
      </p:sp>
      <p:sp>
        <p:nvSpPr>
          <p:cNvPr id="187" name="Metin kutusu 186"/>
          <p:cNvSpPr txBox="1"/>
          <p:nvPr/>
        </p:nvSpPr>
        <p:spPr>
          <a:xfrm>
            <a:off x="6799530" y="4538105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b="1" dirty="0"/>
          </a:p>
        </p:txBody>
      </p:sp>
      <p:grpSp>
        <p:nvGrpSpPr>
          <p:cNvPr id="42" name="Grup 41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3" name="Grup 42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5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4" name="Dikdörtgen 43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698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/>
          <p:nvPr/>
        </p:nvSpPr>
        <p:spPr>
          <a:xfrm>
            <a:off x="698835" y="1619995"/>
            <a:ext cx="5965009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tr-TR" sz="3600" dirty="0" smtClean="0">
                <a:solidFill>
                  <a:srgbClr val="388E79"/>
                </a:solidFill>
              </a:rPr>
              <a:t>Ek </a:t>
            </a:r>
            <a:r>
              <a:rPr lang="tr-TR" sz="3600" dirty="0">
                <a:solidFill>
                  <a:srgbClr val="388E79"/>
                </a:solidFill>
              </a:rPr>
              <a:t>fiilin iki görevi vardır:</a:t>
            </a:r>
          </a:p>
        </p:txBody>
      </p:sp>
      <p:sp>
        <p:nvSpPr>
          <p:cNvPr id="7" name="Rectangle 12"/>
          <p:cNvSpPr/>
          <p:nvPr/>
        </p:nvSpPr>
        <p:spPr>
          <a:xfrm>
            <a:off x="698835" y="3400915"/>
            <a:ext cx="6690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2400" dirty="0" smtClean="0">
                <a:solidFill>
                  <a:srgbClr val="388E79"/>
                </a:solidFill>
              </a:rPr>
              <a:t>2- Basit zamanlı </a:t>
            </a:r>
            <a:r>
              <a:rPr lang="tr-TR" sz="2400" dirty="0">
                <a:solidFill>
                  <a:srgbClr val="388E79"/>
                </a:solidFill>
              </a:rPr>
              <a:t>f</a:t>
            </a:r>
            <a:r>
              <a:rPr lang="tr-TR" sz="2400" dirty="0" smtClean="0">
                <a:solidFill>
                  <a:srgbClr val="388E79"/>
                </a:solidFill>
              </a:rPr>
              <a:t>iilleri </a:t>
            </a:r>
            <a:r>
              <a:rPr lang="tr-TR" sz="2400" dirty="0">
                <a:solidFill>
                  <a:srgbClr val="F3B641"/>
                </a:solidFill>
              </a:rPr>
              <a:t>b</a:t>
            </a:r>
            <a:r>
              <a:rPr lang="tr-TR" sz="2400" dirty="0" smtClean="0">
                <a:solidFill>
                  <a:srgbClr val="F3B641"/>
                </a:solidFill>
              </a:rPr>
              <a:t>irleşik </a:t>
            </a:r>
            <a:r>
              <a:rPr lang="tr-TR" sz="2400" dirty="0">
                <a:solidFill>
                  <a:srgbClr val="F3B641"/>
                </a:solidFill>
              </a:rPr>
              <a:t>z</a:t>
            </a:r>
            <a:r>
              <a:rPr lang="tr-TR" sz="2400" dirty="0" smtClean="0">
                <a:solidFill>
                  <a:srgbClr val="F3B641"/>
                </a:solidFill>
              </a:rPr>
              <a:t>amanlı </a:t>
            </a:r>
            <a:r>
              <a:rPr lang="tr-TR" sz="2400" dirty="0">
                <a:solidFill>
                  <a:srgbClr val="F3B641"/>
                </a:solidFill>
              </a:rPr>
              <a:t>f</a:t>
            </a:r>
            <a:r>
              <a:rPr lang="tr-TR" sz="2400" dirty="0" smtClean="0">
                <a:solidFill>
                  <a:srgbClr val="F3B641"/>
                </a:solidFill>
              </a:rPr>
              <a:t>iil </a:t>
            </a:r>
            <a:r>
              <a:rPr lang="tr-TR" sz="2400" dirty="0">
                <a:solidFill>
                  <a:srgbClr val="388E79"/>
                </a:solidFill>
              </a:rPr>
              <a:t>y</a:t>
            </a:r>
            <a:r>
              <a:rPr lang="tr-TR" sz="2400" dirty="0" smtClean="0">
                <a:solidFill>
                  <a:srgbClr val="388E79"/>
                </a:solidFill>
              </a:rPr>
              <a:t>apar.</a:t>
            </a:r>
            <a:endParaRPr lang="en-US" sz="2400" dirty="0">
              <a:solidFill>
                <a:srgbClr val="388E79"/>
              </a:solidFill>
            </a:endParaRPr>
          </a:p>
        </p:txBody>
      </p:sp>
      <p:sp>
        <p:nvSpPr>
          <p:cNvPr id="15" name="Title 2"/>
          <p:cNvSpPr txBox="1">
            <a:spLocks/>
          </p:cNvSpPr>
          <p:nvPr/>
        </p:nvSpPr>
        <p:spPr>
          <a:xfrm>
            <a:off x="1406044" y="457394"/>
            <a:ext cx="10515600" cy="679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76000"/>
              </a:lnSpc>
              <a:spcBef>
                <a:spcPct val="0"/>
              </a:spcBef>
              <a:buNone/>
              <a:defRPr sz="80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4000" dirty="0" smtClean="0">
                <a:solidFill>
                  <a:srgbClr val="388E79"/>
                </a:solidFill>
              </a:rPr>
              <a:t>EK FİİLİN GÖREVİ NEDİR?</a:t>
            </a:r>
            <a:endParaRPr lang="tr-TR" sz="4000" dirty="0">
              <a:solidFill>
                <a:srgbClr val="388E79"/>
              </a:solidFill>
            </a:endParaRPr>
          </a:p>
        </p:txBody>
      </p:sp>
      <p:sp>
        <p:nvSpPr>
          <p:cNvPr id="17" name="Rectangle 12"/>
          <p:cNvSpPr/>
          <p:nvPr/>
        </p:nvSpPr>
        <p:spPr>
          <a:xfrm>
            <a:off x="698835" y="2602788"/>
            <a:ext cx="5286062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tr-TR" sz="2400" dirty="0">
                <a:solidFill>
                  <a:srgbClr val="388E79"/>
                </a:solidFill>
              </a:rPr>
              <a:t>1- İsim </a:t>
            </a:r>
            <a:r>
              <a:rPr lang="tr-TR" sz="2400" dirty="0" smtClean="0">
                <a:solidFill>
                  <a:srgbClr val="388E79"/>
                </a:solidFill>
              </a:rPr>
              <a:t>soylu </a:t>
            </a:r>
            <a:r>
              <a:rPr lang="tr-TR" sz="2400" dirty="0">
                <a:solidFill>
                  <a:srgbClr val="388E79"/>
                </a:solidFill>
              </a:rPr>
              <a:t>k</a:t>
            </a:r>
            <a:r>
              <a:rPr lang="tr-TR" sz="2400" dirty="0" smtClean="0">
                <a:solidFill>
                  <a:srgbClr val="388E79"/>
                </a:solidFill>
              </a:rPr>
              <a:t>elimeleri </a:t>
            </a:r>
            <a:r>
              <a:rPr lang="tr-TR" sz="2400" dirty="0">
                <a:solidFill>
                  <a:srgbClr val="F3B641"/>
                </a:solidFill>
              </a:rPr>
              <a:t>y</a:t>
            </a:r>
            <a:r>
              <a:rPr lang="tr-TR" sz="2400" dirty="0" smtClean="0">
                <a:solidFill>
                  <a:srgbClr val="F3B641"/>
                </a:solidFill>
              </a:rPr>
              <a:t>üklem</a:t>
            </a:r>
            <a:r>
              <a:rPr lang="tr-TR" sz="2400" dirty="0" smtClean="0">
                <a:solidFill>
                  <a:srgbClr val="388E79"/>
                </a:solidFill>
              </a:rPr>
              <a:t> </a:t>
            </a:r>
            <a:r>
              <a:rPr lang="tr-TR" sz="2400" dirty="0">
                <a:solidFill>
                  <a:srgbClr val="388E79"/>
                </a:solidFill>
              </a:rPr>
              <a:t>y</a:t>
            </a:r>
            <a:r>
              <a:rPr lang="tr-TR" sz="2400" dirty="0" smtClean="0">
                <a:solidFill>
                  <a:srgbClr val="388E79"/>
                </a:solidFill>
              </a:rPr>
              <a:t>apar.</a:t>
            </a:r>
            <a:endParaRPr lang="en-US" sz="2400" dirty="0">
              <a:solidFill>
                <a:srgbClr val="388E79"/>
              </a:solidFill>
            </a:endParaRPr>
          </a:p>
        </p:txBody>
      </p:sp>
      <p:grpSp>
        <p:nvGrpSpPr>
          <p:cNvPr id="8" name="Grup 7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9" name="Grup 8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11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" name="Dikdörtgen 9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704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1.Saklanmıştık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2.Gelseymiş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3.Hastaysak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4.Güzeldir</a:t>
            </a:r>
            <a:endParaRPr lang="tr-TR" b="1" dirty="0"/>
          </a:p>
        </p:txBody>
      </p:sp>
      <p:sp>
        <p:nvSpPr>
          <p:cNvPr id="184" name="Metin kutusu 183"/>
          <p:cNvSpPr txBox="1"/>
          <p:nvPr/>
        </p:nvSpPr>
        <p:spPr>
          <a:xfrm>
            <a:off x="6799530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Duyulan geçmiş zamanın hikayesi</a:t>
            </a:r>
            <a:endParaRPr lang="tr-TR" b="1" dirty="0"/>
          </a:p>
        </p:txBody>
      </p:sp>
      <p:sp>
        <p:nvSpPr>
          <p:cNvPr id="185" name="Metin kutusu 184"/>
          <p:cNvSpPr txBox="1"/>
          <p:nvPr/>
        </p:nvSpPr>
        <p:spPr>
          <a:xfrm>
            <a:off x="6799530" y="2315376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Şart kipinin rivayeti</a:t>
            </a:r>
            <a:endParaRPr lang="tr-TR" b="1" dirty="0"/>
          </a:p>
        </p:txBody>
      </p:sp>
      <p:sp>
        <p:nvSpPr>
          <p:cNvPr id="186" name="Metin kutusu 185"/>
          <p:cNvSpPr txBox="1"/>
          <p:nvPr/>
        </p:nvSpPr>
        <p:spPr>
          <a:xfrm>
            <a:off x="6799530" y="3447192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fiilin şartı</a:t>
            </a:r>
            <a:endParaRPr lang="tr-TR" b="1" dirty="0"/>
          </a:p>
        </p:txBody>
      </p:sp>
      <p:sp>
        <p:nvSpPr>
          <p:cNvPr id="187" name="Metin kutusu 186"/>
          <p:cNvSpPr txBox="1"/>
          <p:nvPr/>
        </p:nvSpPr>
        <p:spPr>
          <a:xfrm>
            <a:off x="6799530" y="4538105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 geniş zamanı</a:t>
            </a:r>
            <a:endParaRPr lang="tr-TR" b="1" dirty="0"/>
          </a:p>
        </p:txBody>
      </p:sp>
      <p:grpSp>
        <p:nvGrpSpPr>
          <p:cNvPr id="42" name="Grup 41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3" name="Grup 42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5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4" name="Dikdörtgen 43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134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5.Koşacaksa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6.Gevezeymiş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7.Anlatırsa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8.Temizdi</a:t>
            </a:r>
            <a:endParaRPr lang="tr-TR" b="1" dirty="0"/>
          </a:p>
        </p:txBody>
      </p:sp>
      <p:grpSp>
        <p:nvGrpSpPr>
          <p:cNvPr id="38" name="Grup 37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39" name="Grup 38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1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0" name="Dikdörtgen 39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10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5.Koşacaksa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6.Gevezeymiş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7.Anlatırsa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8.Temizdi</a:t>
            </a:r>
            <a:endParaRPr lang="tr-TR" b="1" dirty="0"/>
          </a:p>
        </p:txBody>
      </p:sp>
      <p:sp>
        <p:nvSpPr>
          <p:cNvPr id="184" name="Metin kutusu 183"/>
          <p:cNvSpPr txBox="1"/>
          <p:nvPr/>
        </p:nvSpPr>
        <p:spPr>
          <a:xfrm>
            <a:off x="6799530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Gelecek zamanın şartı</a:t>
            </a:r>
            <a:endParaRPr lang="tr-TR" b="1" dirty="0"/>
          </a:p>
        </p:txBody>
      </p:sp>
      <p:sp>
        <p:nvSpPr>
          <p:cNvPr id="185" name="Metin kutusu 184"/>
          <p:cNvSpPr txBox="1"/>
          <p:nvPr/>
        </p:nvSpPr>
        <p:spPr>
          <a:xfrm>
            <a:off x="6799530" y="2315376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fiilin rivayeti</a:t>
            </a:r>
            <a:endParaRPr lang="tr-TR" b="1" dirty="0"/>
          </a:p>
        </p:txBody>
      </p:sp>
      <p:sp>
        <p:nvSpPr>
          <p:cNvPr id="186" name="Metin kutusu 185"/>
          <p:cNvSpPr txBox="1"/>
          <p:nvPr/>
        </p:nvSpPr>
        <p:spPr>
          <a:xfrm>
            <a:off x="6799530" y="3447192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Geniş zamanın şartı</a:t>
            </a:r>
            <a:endParaRPr lang="tr-TR" b="1" dirty="0"/>
          </a:p>
        </p:txBody>
      </p:sp>
      <p:sp>
        <p:nvSpPr>
          <p:cNvPr id="187" name="Metin kutusu 186"/>
          <p:cNvSpPr txBox="1"/>
          <p:nvPr/>
        </p:nvSpPr>
        <p:spPr>
          <a:xfrm>
            <a:off x="6799530" y="4538105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fiilin hikayesi</a:t>
            </a:r>
            <a:endParaRPr lang="tr-TR" b="1" dirty="0"/>
          </a:p>
        </p:txBody>
      </p:sp>
      <p:grpSp>
        <p:nvGrpSpPr>
          <p:cNvPr id="42" name="Grup 41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3" name="Grup 42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5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4" name="Dikdörtgen 43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862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9.Buluşurduk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10.Kazançlıysa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11.Buralardaydı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12.Gönderiyormuş</a:t>
            </a:r>
            <a:endParaRPr lang="tr-TR" b="1" dirty="0"/>
          </a:p>
        </p:txBody>
      </p:sp>
      <p:grpSp>
        <p:nvGrpSpPr>
          <p:cNvPr id="38" name="Grup 37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39" name="Grup 38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1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2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4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5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0" name="Dikdörtgen 39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1334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kelimelerde kullanılan ek fiilleri karşılarına yazınız.</a:t>
            </a:r>
          </a:p>
        </p:txBody>
      </p:sp>
      <p:grpSp>
        <p:nvGrpSpPr>
          <p:cNvPr id="91" name="Grup 90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51280" y="1038952"/>
            <a:ext cx="4808993" cy="4003311"/>
            <a:chOff x="2568576" y="2384426"/>
            <a:chExt cx="1663700" cy="1833563"/>
          </a:xfrm>
        </p:grpSpPr>
        <p:sp>
          <p:nvSpPr>
            <p:cNvPr id="92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3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4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5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6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7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8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99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0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1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2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3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4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5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6" name="Grup 105" descr="sarmal">
            <a:extLst>
              <a:ext uri="{FF2B5EF4-FFF2-40B4-BE49-F238E27FC236}">
                <a16:creationId xmlns:a16="http://schemas.microsoft.com/office/drawing/2014/main" id="{72153955-D5F2-4306-97BE-8D8A439ED72F}"/>
              </a:ext>
            </a:extLst>
          </p:cNvPr>
          <p:cNvGrpSpPr/>
          <p:nvPr/>
        </p:nvGrpSpPr>
        <p:grpSpPr>
          <a:xfrm>
            <a:off x="6799531" y="1038950"/>
            <a:ext cx="4808993" cy="4003311"/>
            <a:chOff x="2568576" y="2384426"/>
            <a:chExt cx="1663700" cy="1833563"/>
          </a:xfrm>
        </p:grpSpPr>
        <p:sp>
          <p:nvSpPr>
            <p:cNvPr id="107" name="Serbest Form 209">
              <a:extLst>
                <a:ext uri="{FF2B5EF4-FFF2-40B4-BE49-F238E27FC236}">
                  <a16:creationId xmlns:a16="http://schemas.microsoft.com/office/drawing/2014/main" id="{BE20C1F2-B485-4165-9D05-9F072D5EBD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8" name="Serbest Form 204">
              <a:extLst>
                <a:ext uri="{FF2B5EF4-FFF2-40B4-BE49-F238E27FC236}">
                  <a16:creationId xmlns:a16="http://schemas.microsoft.com/office/drawing/2014/main" id="{A2F1DCC6-AD0D-4314-B8F2-7FA0D72856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09" name="Serbest Form 206">
              <a:extLst>
                <a:ext uri="{FF2B5EF4-FFF2-40B4-BE49-F238E27FC236}">
                  <a16:creationId xmlns:a16="http://schemas.microsoft.com/office/drawing/2014/main" id="{E5AA9BE8-47EF-4892-9F20-914DB452E8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0" name="Serbest Form 213">
              <a:extLst>
                <a:ext uri="{FF2B5EF4-FFF2-40B4-BE49-F238E27FC236}">
                  <a16:creationId xmlns:a16="http://schemas.microsoft.com/office/drawing/2014/main" id="{D7ABF208-E4B2-4A58-A2FC-13FF8CC978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  <a:close/>
                </a:path>
              </a:pathLst>
            </a:custGeom>
            <a:solidFill>
              <a:srgbClr val="388E79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1" name="Serbest Form 205">
              <a:extLst>
                <a:ext uri="{FF2B5EF4-FFF2-40B4-BE49-F238E27FC236}">
                  <a16:creationId xmlns:a16="http://schemas.microsoft.com/office/drawing/2014/main" id="{8B34C7CF-C99A-4742-B19D-7924B05438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1048 w 1048"/>
                <a:gd name="T1" fmla="*/ 512 h 512"/>
                <a:gd name="T2" fmla="*/ 0 w 1048"/>
                <a:gd name="T3" fmla="*/ 190 h 512"/>
                <a:gd name="T4" fmla="*/ 0 w 1048"/>
                <a:gd name="T5" fmla="*/ 0 h 512"/>
                <a:gd name="T6" fmla="*/ 1048 w 1048"/>
                <a:gd name="T7" fmla="*/ 322 h 512"/>
                <a:gd name="T8" fmla="*/ 1048 w 1048"/>
                <a:gd name="T9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1048" y="512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2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2" name="Serbest Form 208">
              <a:extLst>
                <a:ext uri="{FF2B5EF4-FFF2-40B4-BE49-F238E27FC236}">
                  <a16:creationId xmlns:a16="http://schemas.microsoft.com/office/drawing/2014/main" id="{D38A4CA3-5B21-42E8-97BD-5D4285BB53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384426"/>
              <a:ext cx="1663700" cy="812800"/>
            </a:xfrm>
            <a:custGeom>
              <a:avLst/>
              <a:gdLst>
                <a:gd name="T0" fmla="*/ 0 w 1048"/>
                <a:gd name="T1" fmla="*/ 0 h 512"/>
                <a:gd name="T2" fmla="*/ 0 w 1048"/>
                <a:gd name="T3" fmla="*/ 190 h 512"/>
                <a:gd name="T4" fmla="*/ 1048 w 1048"/>
                <a:gd name="T5" fmla="*/ 512 h 512"/>
                <a:gd name="T6" fmla="*/ 1048 w 1048"/>
                <a:gd name="T7" fmla="*/ 322 h 512"/>
                <a:gd name="T8" fmla="*/ 0 w 1048"/>
                <a:gd name="T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2">
                  <a:moveTo>
                    <a:pt x="0" y="0"/>
                  </a:moveTo>
                  <a:lnTo>
                    <a:pt x="0" y="190"/>
                  </a:lnTo>
                  <a:lnTo>
                    <a:pt x="1048" y="512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3" name="Serbest Form 210">
              <a:extLst>
                <a:ext uri="{FF2B5EF4-FFF2-40B4-BE49-F238E27FC236}">
                  <a16:creationId xmlns:a16="http://schemas.microsoft.com/office/drawing/2014/main" id="{2A623FD8-62F6-47C2-9360-FEE8F4B3B2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90 h 511"/>
                <a:gd name="T4" fmla="*/ 0 w 1048"/>
                <a:gd name="T5" fmla="*/ 0 h 511"/>
                <a:gd name="T6" fmla="*/ 1048 w 1048"/>
                <a:gd name="T7" fmla="*/ 322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90"/>
                  </a:lnTo>
                  <a:lnTo>
                    <a:pt x="0" y="0"/>
                  </a:lnTo>
                  <a:lnTo>
                    <a:pt x="1048" y="322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4" name="Serbest Form 212">
              <a:extLst>
                <a:ext uri="{FF2B5EF4-FFF2-40B4-BE49-F238E27FC236}">
                  <a16:creationId xmlns:a16="http://schemas.microsoft.com/office/drawing/2014/main" id="{CCE0649D-A617-4D5B-B81F-E3963E164F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2895601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90 h 511"/>
                <a:gd name="T4" fmla="*/ 1048 w 1048"/>
                <a:gd name="T5" fmla="*/ 511 h 511"/>
                <a:gd name="T6" fmla="*/ 1048 w 1048"/>
                <a:gd name="T7" fmla="*/ 322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90"/>
                  </a:lnTo>
                  <a:lnTo>
                    <a:pt x="1048" y="511"/>
                  </a:lnTo>
                  <a:lnTo>
                    <a:pt x="1048" y="322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5" name="Serbest Form 214">
              <a:extLst>
                <a:ext uri="{FF2B5EF4-FFF2-40B4-BE49-F238E27FC236}">
                  <a16:creationId xmlns:a16="http://schemas.microsoft.com/office/drawing/2014/main" id="{1654B33D-B43B-4931-AB8C-2178B0AEF2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1048 w 1048"/>
                <a:gd name="T1" fmla="*/ 511 h 511"/>
                <a:gd name="T2" fmla="*/ 0 w 1048"/>
                <a:gd name="T3" fmla="*/ 189 h 511"/>
                <a:gd name="T4" fmla="*/ 0 w 1048"/>
                <a:gd name="T5" fmla="*/ 0 h 511"/>
                <a:gd name="T6" fmla="*/ 1048 w 1048"/>
                <a:gd name="T7" fmla="*/ 321 h 511"/>
                <a:gd name="T8" fmla="*/ 1048 w 1048"/>
                <a:gd name="T9" fmla="*/ 511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1048" y="511"/>
                  </a:moveTo>
                  <a:lnTo>
                    <a:pt x="0" y="189"/>
                  </a:lnTo>
                  <a:lnTo>
                    <a:pt x="0" y="0"/>
                  </a:lnTo>
                  <a:lnTo>
                    <a:pt x="1048" y="321"/>
                  </a:lnTo>
                  <a:lnTo>
                    <a:pt x="1048" y="511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6" name="Serbest Form 216">
              <a:extLst>
                <a:ext uri="{FF2B5EF4-FFF2-40B4-BE49-F238E27FC236}">
                  <a16:creationId xmlns:a16="http://schemas.microsoft.com/office/drawing/2014/main" id="{72DF2CFA-7324-4A5C-9557-1FBB5D20BF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576" y="3406776"/>
              <a:ext cx="1663700" cy="811213"/>
            </a:xfrm>
            <a:custGeom>
              <a:avLst/>
              <a:gdLst>
                <a:gd name="T0" fmla="*/ 0 w 1048"/>
                <a:gd name="T1" fmla="*/ 0 h 511"/>
                <a:gd name="T2" fmla="*/ 0 w 1048"/>
                <a:gd name="T3" fmla="*/ 189 h 511"/>
                <a:gd name="T4" fmla="*/ 1048 w 1048"/>
                <a:gd name="T5" fmla="*/ 511 h 511"/>
                <a:gd name="T6" fmla="*/ 1048 w 1048"/>
                <a:gd name="T7" fmla="*/ 321 h 511"/>
                <a:gd name="T8" fmla="*/ 0 w 1048"/>
                <a:gd name="T9" fmla="*/ 0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8" h="511">
                  <a:moveTo>
                    <a:pt x="0" y="0"/>
                  </a:moveTo>
                  <a:lnTo>
                    <a:pt x="0" y="189"/>
                  </a:lnTo>
                  <a:lnTo>
                    <a:pt x="1048" y="511"/>
                  </a:lnTo>
                  <a:lnTo>
                    <a:pt x="1048" y="321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7" name="Dikdörtgen 222">
              <a:extLst>
                <a:ext uri="{FF2B5EF4-FFF2-40B4-BE49-F238E27FC236}">
                  <a16:creationId xmlns:a16="http://schemas.microsoft.com/office/drawing/2014/main" id="{3A451BB7-ED93-41F1-9A88-651F5E0BFC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895601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18" name="Dikdörtgen 224">
              <a:extLst>
                <a:ext uri="{FF2B5EF4-FFF2-40B4-BE49-F238E27FC236}">
                  <a16:creationId xmlns:a16="http://schemas.microsoft.com/office/drawing/2014/main" id="{E5739F06-6F57-4F7F-B32F-4C6D8D7036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916363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8" name="Dikdörtgen 223">
              <a:extLst>
                <a:ext uri="{FF2B5EF4-FFF2-40B4-BE49-F238E27FC236}">
                  <a16:creationId xmlns:a16="http://schemas.microsoft.com/office/drawing/2014/main" id="{6226163E-3E0C-4300-809D-5059CCA8C6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3406776"/>
              <a:ext cx="1663700" cy="300038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179" name="Dikdörtgen 221">
              <a:extLst>
                <a:ext uri="{FF2B5EF4-FFF2-40B4-BE49-F238E27FC236}">
                  <a16:creationId xmlns:a16="http://schemas.microsoft.com/office/drawing/2014/main" id="{8E1FDEB8-DBFF-40D6-96BF-F6963EE978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8576" y="2384426"/>
              <a:ext cx="1663700" cy="301625"/>
            </a:xfrm>
            <a:prstGeom prst="rect">
              <a:avLst/>
            </a:prstGeom>
            <a:solidFill>
              <a:srgbClr val="F3B64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16" name="Metin kutusu 15"/>
          <p:cNvSpPr txBox="1"/>
          <p:nvPr/>
        </p:nvSpPr>
        <p:spPr>
          <a:xfrm>
            <a:off x="651279" y="1183560"/>
            <a:ext cx="4808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651278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9.Buluşurduk</a:t>
            </a:r>
            <a:endParaRPr lang="tr-TR" b="1" dirty="0"/>
          </a:p>
        </p:txBody>
      </p:sp>
      <p:sp>
        <p:nvSpPr>
          <p:cNvPr id="181" name="Metin kutusu 180"/>
          <p:cNvSpPr txBox="1"/>
          <p:nvPr/>
        </p:nvSpPr>
        <p:spPr>
          <a:xfrm>
            <a:off x="651278" y="2299634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10.Kazançlıysa</a:t>
            </a:r>
            <a:endParaRPr lang="tr-TR" b="1" dirty="0"/>
          </a:p>
        </p:txBody>
      </p:sp>
      <p:sp>
        <p:nvSpPr>
          <p:cNvPr id="182" name="Metin kutusu 181"/>
          <p:cNvSpPr txBox="1"/>
          <p:nvPr/>
        </p:nvSpPr>
        <p:spPr>
          <a:xfrm>
            <a:off x="651278" y="341570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11.Buralardaydı</a:t>
            </a:r>
            <a:endParaRPr lang="tr-TR" b="1" dirty="0"/>
          </a:p>
        </p:txBody>
      </p:sp>
      <p:sp>
        <p:nvSpPr>
          <p:cNvPr id="183" name="Metin kutusu 182"/>
          <p:cNvSpPr txBox="1"/>
          <p:nvPr/>
        </p:nvSpPr>
        <p:spPr>
          <a:xfrm>
            <a:off x="651278" y="4523328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12.Gönderiyormuş</a:t>
            </a:r>
            <a:endParaRPr lang="tr-TR" b="1" dirty="0"/>
          </a:p>
        </p:txBody>
      </p:sp>
      <p:sp>
        <p:nvSpPr>
          <p:cNvPr id="184" name="Metin kutusu 183"/>
          <p:cNvSpPr txBox="1"/>
          <p:nvPr/>
        </p:nvSpPr>
        <p:spPr>
          <a:xfrm>
            <a:off x="6799530" y="1183560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Geniş zamanın hikayesi</a:t>
            </a:r>
            <a:endParaRPr lang="tr-TR" b="1" dirty="0"/>
          </a:p>
        </p:txBody>
      </p:sp>
      <p:sp>
        <p:nvSpPr>
          <p:cNvPr id="185" name="Metin kutusu 184"/>
          <p:cNvSpPr txBox="1"/>
          <p:nvPr/>
        </p:nvSpPr>
        <p:spPr>
          <a:xfrm>
            <a:off x="6799530" y="2315376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fiilin şartı</a:t>
            </a:r>
            <a:endParaRPr lang="tr-TR" b="1" dirty="0"/>
          </a:p>
        </p:txBody>
      </p:sp>
      <p:sp>
        <p:nvSpPr>
          <p:cNvPr id="186" name="Metin kutusu 185"/>
          <p:cNvSpPr txBox="1"/>
          <p:nvPr/>
        </p:nvSpPr>
        <p:spPr>
          <a:xfrm>
            <a:off x="6799530" y="3447192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Ek fiilin hikayesi</a:t>
            </a:r>
            <a:endParaRPr lang="tr-TR" b="1" dirty="0"/>
          </a:p>
        </p:txBody>
      </p:sp>
      <p:sp>
        <p:nvSpPr>
          <p:cNvPr id="187" name="Metin kutusu 186"/>
          <p:cNvSpPr txBox="1"/>
          <p:nvPr/>
        </p:nvSpPr>
        <p:spPr>
          <a:xfrm>
            <a:off x="6799530" y="4538105"/>
            <a:ext cx="4808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Şimdiki zamanın rivayeti</a:t>
            </a:r>
            <a:endParaRPr lang="tr-TR" b="1" dirty="0"/>
          </a:p>
        </p:txBody>
      </p:sp>
      <p:grpSp>
        <p:nvGrpSpPr>
          <p:cNvPr id="42" name="Grup 41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3" name="Grup 42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45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9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0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2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4" name="Dikdörtgen 43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829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fiilin cümleye kattığı anlamı yazınız.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1421302" y="1015754"/>
            <a:ext cx="9479309" cy="768356"/>
            <a:chOff x="1421302" y="964193"/>
            <a:chExt cx="9479309" cy="768356"/>
          </a:xfrm>
        </p:grpSpPr>
        <p:sp>
          <p:nvSpPr>
            <p:cNvPr id="4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6" name="Grup 55"/>
          <p:cNvGrpSpPr/>
          <p:nvPr/>
        </p:nvGrpSpPr>
        <p:grpSpPr>
          <a:xfrm>
            <a:off x="1437214" y="1980109"/>
            <a:ext cx="9479309" cy="768356"/>
            <a:chOff x="1421302" y="964193"/>
            <a:chExt cx="9479309" cy="768356"/>
          </a:xfrm>
        </p:grpSpPr>
        <p:sp>
          <p:nvSpPr>
            <p:cNvPr id="57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8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9" name="Grup 58"/>
          <p:cNvGrpSpPr/>
          <p:nvPr/>
        </p:nvGrpSpPr>
        <p:grpSpPr>
          <a:xfrm>
            <a:off x="1421302" y="2952197"/>
            <a:ext cx="9479309" cy="768356"/>
            <a:chOff x="1421302" y="964193"/>
            <a:chExt cx="9479309" cy="768356"/>
          </a:xfrm>
        </p:grpSpPr>
        <p:sp>
          <p:nvSpPr>
            <p:cNvPr id="60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1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" name="Grup 61"/>
          <p:cNvGrpSpPr/>
          <p:nvPr/>
        </p:nvGrpSpPr>
        <p:grpSpPr>
          <a:xfrm>
            <a:off x="1421302" y="3916552"/>
            <a:ext cx="9479309" cy="768356"/>
            <a:chOff x="1421302" y="964193"/>
            <a:chExt cx="9479309" cy="768356"/>
          </a:xfrm>
        </p:grpSpPr>
        <p:sp>
          <p:nvSpPr>
            <p:cNvPr id="63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66" name="Metin kutusu 65"/>
          <p:cNvSpPr txBox="1"/>
          <p:nvPr/>
        </p:nvSpPr>
        <p:spPr>
          <a:xfrm>
            <a:off x="1811541" y="2183487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2.O kadar soruyu bir saatte çözmüşmüş.</a:t>
            </a:r>
            <a:endParaRPr lang="tr-TR" b="1" dirty="0"/>
          </a:p>
        </p:txBody>
      </p:sp>
      <p:sp>
        <p:nvSpPr>
          <p:cNvPr id="67" name="Metin kutusu 66"/>
          <p:cNvSpPr txBox="1"/>
          <p:nvPr/>
        </p:nvSpPr>
        <p:spPr>
          <a:xfrm>
            <a:off x="1811541" y="3147842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3.Sahile bisikletle gidecektim.</a:t>
            </a:r>
            <a:endParaRPr lang="tr-TR" b="1" dirty="0"/>
          </a:p>
        </p:txBody>
      </p:sp>
      <p:sp>
        <p:nvSpPr>
          <p:cNvPr id="68" name="Metin kutusu 67"/>
          <p:cNvSpPr txBox="1"/>
          <p:nvPr/>
        </p:nvSpPr>
        <p:spPr>
          <a:xfrm>
            <a:off x="1811541" y="411606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4.Bu kadar yemekle doyulur muymuş?</a:t>
            </a:r>
            <a:endParaRPr lang="tr-TR" b="1" dirty="0"/>
          </a:p>
        </p:txBody>
      </p:sp>
      <p:sp>
        <p:nvSpPr>
          <p:cNvPr id="73" name="Metin kutusu 72"/>
          <p:cNvSpPr txBox="1"/>
          <p:nvPr/>
        </p:nvSpPr>
        <p:spPr>
          <a:xfrm>
            <a:off x="1811541" y="120192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1.Her akşam kitap okurdu.</a:t>
            </a:r>
            <a:endParaRPr lang="tr-TR" b="1" dirty="0"/>
          </a:p>
        </p:txBody>
      </p:sp>
      <p:grpSp>
        <p:nvGrpSpPr>
          <p:cNvPr id="19" name="Grup 18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20" name="Grup 19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22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1" name="Dikdörtgen 20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912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fiilin cümleye kattığı anlamı yazınız.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1421302" y="1015754"/>
            <a:ext cx="9479309" cy="768356"/>
            <a:chOff x="1421302" y="964193"/>
            <a:chExt cx="9479309" cy="768356"/>
          </a:xfrm>
        </p:grpSpPr>
        <p:sp>
          <p:nvSpPr>
            <p:cNvPr id="4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6" name="Grup 55"/>
          <p:cNvGrpSpPr/>
          <p:nvPr/>
        </p:nvGrpSpPr>
        <p:grpSpPr>
          <a:xfrm>
            <a:off x="1437214" y="1980109"/>
            <a:ext cx="9479309" cy="768356"/>
            <a:chOff x="1421302" y="964193"/>
            <a:chExt cx="9479309" cy="768356"/>
          </a:xfrm>
        </p:grpSpPr>
        <p:sp>
          <p:nvSpPr>
            <p:cNvPr id="57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8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9" name="Grup 58"/>
          <p:cNvGrpSpPr/>
          <p:nvPr/>
        </p:nvGrpSpPr>
        <p:grpSpPr>
          <a:xfrm>
            <a:off x="1421302" y="2952197"/>
            <a:ext cx="9479309" cy="768356"/>
            <a:chOff x="1421302" y="964193"/>
            <a:chExt cx="9479309" cy="768356"/>
          </a:xfrm>
        </p:grpSpPr>
        <p:sp>
          <p:nvSpPr>
            <p:cNvPr id="60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1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" name="Grup 61"/>
          <p:cNvGrpSpPr/>
          <p:nvPr/>
        </p:nvGrpSpPr>
        <p:grpSpPr>
          <a:xfrm>
            <a:off x="1421302" y="3916552"/>
            <a:ext cx="9479309" cy="768356"/>
            <a:chOff x="1421302" y="964193"/>
            <a:chExt cx="9479309" cy="768356"/>
          </a:xfrm>
        </p:grpSpPr>
        <p:sp>
          <p:nvSpPr>
            <p:cNvPr id="63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66" name="Metin kutusu 65"/>
          <p:cNvSpPr txBox="1"/>
          <p:nvPr/>
        </p:nvSpPr>
        <p:spPr>
          <a:xfrm>
            <a:off x="1811541" y="2183487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2.O kadar soruyu bir saatte çözmüşmüş.</a:t>
            </a:r>
            <a:endParaRPr lang="tr-TR" b="1" dirty="0"/>
          </a:p>
        </p:txBody>
      </p:sp>
      <p:sp>
        <p:nvSpPr>
          <p:cNvPr id="67" name="Metin kutusu 66"/>
          <p:cNvSpPr txBox="1"/>
          <p:nvPr/>
        </p:nvSpPr>
        <p:spPr>
          <a:xfrm>
            <a:off x="1811541" y="3147842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3.Sahile bisikletle gidecektim.</a:t>
            </a:r>
            <a:endParaRPr lang="tr-TR" b="1" dirty="0"/>
          </a:p>
        </p:txBody>
      </p:sp>
      <p:sp>
        <p:nvSpPr>
          <p:cNvPr id="68" name="Metin kutusu 67"/>
          <p:cNvSpPr txBox="1"/>
          <p:nvPr/>
        </p:nvSpPr>
        <p:spPr>
          <a:xfrm>
            <a:off x="1811541" y="411606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4.Bu kadar yemekle doyulur muymuş?</a:t>
            </a:r>
            <a:endParaRPr lang="tr-TR" b="1" dirty="0"/>
          </a:p>
        </p:txBody>
      </p:sp>
      <p:sp>
        <p:nvSpPr>
          <p:cNvPr id="69" name="Metin kutusu 68"/>
          <p:cNvSpPr txBox="1"/>
          <p:nvPr/>
        </p:nvSpPr>
        <p:spPr>
          <a:xfrm>
            <a:off x="7936093" y="1211400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Terk edilmiş alışkanlık</a:t>
            </a:r>
            <a:endParaRPr lang="tr-TR" b="1" dirty="0"/>
          </a:p>
        </p:txBody>
      </p:sp>
      <p:sp>
        <p:nvSpPr>
          <p:cNvPr id="70" name="Metin kutusu 69"/>
          <p:cNvSpPr txBox="1"/>
          <p:nvPr/>
        </p:nvSpPr>
        <p:spPr>
          <a:xfrm>
            <a:off x="7936093" y="2183487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Küçümseme</a:t>
            </a:r>
            <a:endParaRPr lang="tr-TR" b="1" dirty="0"/>
          </a:p>
        </p:txBody>
      </p:sp>
      <p:sp>
        <p:nvSpPr>
          <p:cNvPr id="71" name="Metin kutusu 70"/>
          <p:cNvSpPr txBox="1"/>
          <p:nvPr/>
        </p:nvSpPr>
        <p:spPr>
          <a:xfrm>
            <a:off x="7936092" y="3161847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Gerçekleşmemiş niyet</a:t>
            </a:r>
            <a:endParaRPr lang="tr-TR" b="1" dirty="0"/>
          </a:p>
        </p:txBody>
      </p:sp>
      <p:sp>
        <p:nvSpPr>
          <p:cNvPr id="72" name="Metin kutusu 71"/>
          <p:cNvSpPr txBox="1"/>
          <p:nvPr/>
        </p:nvSpPr>
        <p:spPr>
          <a:xfrm>
            <a:off x="7920181" y="4116064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Azımsama</a:t>
            </a:r>
            <a:endParaRPr lang="tr-TR" b="1" dirty="0"/>
          </a:p>
        </p:txBody>
      </p:sp>
      <p:sp>
        <p:nvSpPr>
          <p:cNvPr id="73" name="Metin kutusu 72"/>
          <p:cNvSpPr txBox="1"/>
          <p:nvPr/>
        </p:nvSpPr>
        <p:spPr>
          <a:xfrm>
            <a:off x="1811541" y="120192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1.Her akşam kitap okurdu.</a:t>
            </a:r>
            <a:endParaRPr lang="tr-TR" b="1" dirty="0"/>
          </a:p>
        </p:txBody>
      </p:sp>
      <p:grpSp>
        <p:nvGrpSpPr>
          <p:cNvPr id="23" name="Grup 2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24" name="Grup 2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2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5" name="Dikdörtgen 2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360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fiilin cümleye kattığı anlamı yazınız.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1421302" y="1015754"/>
            <a:ext cx="9479309" cy="768356"/>
            <a:chOff x="1421302" y="964193"/>
            <a:chExt cx="9479309" cy="768356"/>
          </a:xfrm>
        </p:grpSpPr>
        <p:sp>
          <p:nvSpPr>
            <p:cNvPr id="4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6" name="Grup 55"/>
          <p:cNvGrpSpPr/>
          <p:nvPr/>
        </p:nvGrpSpPr>
        <p:grpSpPr>
          <a:xfrm>
            <a:off x="1437214" y="1980109"/>
            <a:ext cx="9479309" cy="768356"/>
            <a:chOff x="1421302" y="964193"/>
            <a:chExt cx="9479309" cy="768356"/>
          </a:xfrm>
        </p:grpSpPr>
        <p:sp>
          <p:nvSpPr>
            <p:cNvPr id="57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8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9" name="Grup 58"/>
          <p:cNvGrpSpPr/>
          <p:nvPr/>
        </p:nvGrpSpPr>
        <p:grpSpPr>
          <a:xfrm>
            <a:off x="1421302" y="2952197"/>
            <a:ext cx="9479309" cy="768356"/>
            <a:chOff x="1421302" y="964193"/>
            <a:chExt cx="9479309" cy="768356"/>
          </a:xfrm>
        </p:grpSpPr>
        <p:sp>
          <p:nvSpPr>
            <p:cNvPr id="60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1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" name="Grup 61"/>
          <p:cNvGrpSpPr/>
          <p:nvPr/>
        </p:nvGrpSpPr>
        <p:grpSpPr>
          <a:xfrm>
            <a:off x="1421302" y="3916552"/>
            <a:ext cx="9479309" cy="768356"/>
            <a:chOff x="1421302" y="964193"/>
            <a:chExt cx="9479309" cy="768356"/>
          </a:xfrm>
        </p:grpSpPr>
        <p:sp>
          <p:nvSpPr>
            <p:cNvPr id="63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66" name="Metin kutusu 65"/>
          <p:cNvSpPr txBox="1"/>
          <p:nvPr/>
        </p:nvSpPr>
        <p:spPr>
          <a:xfrm>
            <a:off x="1811541" y="2183487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6.Üzüleceğini bilsem çağırmaz mıydım?</a:t>
            </a:r>
            <a:endParaRPr lang="tr-TR" b="1" dirty="0"/>
          </a:p>
        </p:txBody>
      </p:sp>
      <p:sp>
        <p:nvSpPr>
          <p:cNvPr id="67" name="Metin kutusu 66"/>
          <p:cNvSpPr txBox="1"/>
          <p:nvPr/>
        </p:nvSpPr>
        <p:spPr>
          <a:xfrm>
            <a:off x="1811541" y="3147842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7.O zamanlar yemekleri hep birlikte yerdik. </a:t>
            </a:r>
            <a:endParaRPr lang="tr-TR" b="1" dirty="0"/>
          </a:p>
        </p:txBody>
      </p:sp>
      <p:sp>
        <p:nvSpPr>
          <p:cNvPr id="68" name="Metin kutusu 67"/>
          <p:cNvSpPr txBox="1"/>
          <p:nvPr/>
        </p:nvSpPr>
        <p:spPr>
          <a:xfrm>
            <a:off x="1811541" y="411606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8.Hani bayramı bizde geçirecektiniz?</a:t>
            </a:r>
            <a:endParaRPr lang="tr-TR" b="1" dirty="0"/>
          </a:p>
        </p:txBody>
      </p:sp>
      <p:sp>
        <p:nvSpPr>
          <p:cNvPr id="73" name="Metin kutusu 72"/>
          <p:cNvSpPr txBox="1"/>
          <p:nvPr/>
        </p:nvSpPr>
        <p:spPr>
          <a:xfrm>
            <a:off x="1811541" y="120192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5.Şimdiye kadar dersi bitmiştir.</a:t>
            </a:r>
            <a:endParaRPr lang="tr-TR" b="1" dirty="0"/>
          </a:p>
        </p:txBody>
      </p:sp>
      <p:grpSp>
        <p:nvGrpSpPr>
          <p:cNvPr id="19" name="Grup 18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20" name="Grup 19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22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3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1" name="Dikdörtgen 20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325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651281" y="254968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u="sng" dirty="0" smtClean="0">
                <a:solidFill>
                  <a:srgbClr val="388E79"/>
                </a:solidFill>
                <a:latin typeface="+mj-lt"/>
              </a:rPr>
              <a:t>Aşağıdaki cümlelerde ek fiilin cümleye kattığı anlamı yazınız.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1421302" y="1015754"/>
            <a:ext cx="9479309" cy="768356"/>
            <a:chOff x="1421302" y="964193"/>
            <a:chExt cx="9479309" cy="768356"/>
          </a:xfrm>
        </p:grpSpPr>
        <p:sp>
          <p:nvSpPr>
            <p:cNvPr id="4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6" name="Grup 55"/>
          <p:cNvGrpSpPr/>
          <p:nvPr/>
        </p:nvGrpSpPr>
        <p:grpSpPr>
          <a:xfrm>
            <a:off x="1437214" y="1980109"/>
            <a:ext cx="9479309" cy="768356"/>
            <a:chOff x="1421302" y="964193"/>
            <a:chExt cx="9479309" cy="768356"/>
          </a:xfrm>
        </p:grpSpPr>
        <p:sp>
          <p:nvSpPr>
            <p:cNvPr id="57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58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9" name="Grup 58"/>
          <p:cNvGrpSpPr/>
          <p:nvPr/>
        </p:nvGrpSpPr>
        <p:grpSpPr>
          <a:xfrm>
            <a:off x="1421302" y="2952197"/>
            <a:ext cx="9479309" cy="768356"/>
            <a:chOff x="1421302" y="964193"/>
            <a:chExt cx="9479309" cy="768356"/>
          </a:xfrm>
        </p:grpSpPr>
        <p:sp>
          <p:nvSpPr>
            <p:cNvPr id="60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1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2" name="Grup 61"/>
          <p:cNvGrpSpPr/>
          <p:nvPr/>
        </p:nvGrpSpPr>
        <p:grpSpPr>
          <a:xfrm>
            <a:off x="1421302" y="3916552"/>
            <a:ext cx="9479309" cy="768356"/>
            <a:chOff x="1421302" y="964193"/>
            <a:chExt cx="9479309" cy="768356"/>
          </a:xfrm>
        </p:grpSpPr>
        <p:sp>
          <p:nvSpPr>
            <p:cNvPr id="63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302" y="964193"/>
              <a:ext cx="5881868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  <p:sp>
          <p:nvSpPr>
            <p:cNvPr id="64" name="Serbest Form 44">
              <a:extLst>
                <a:ext uri="{FF2B5EF4-FFF2-40B4-BE49-F238E27FC236}">
                  <a16:creationId xmlns:a16="http://schemas.microsoft.com/office/drawing/2014/main" id="{9B753295-1425-48A2-A378-52E81638C9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7579895" y="964193"/>
              <a:ext cx="3320716" cy="768356"/>
            </a:xfrm>
            <a:custGeom>
              <a:avLst/>
              <a:gdLst>
                <a:gd name="T0" fmla="*/ 438 w 487"/>
                <a:gd name="T1" fmla="*/ 99 h 99"/>
                <a:gd name="T2" fmla="*/ 49 w 487"/>
                <a:gd name="T3" fmla="*/ 99 h 99"/>
                <a:gd name="T4" fmla="*/ 0 w 487"/>
                <a:gd name="T5" fmla="*/ 49 h 99"/>
                <a:gd name="T6" fmla="*/ 49 w 487"/>
                <a:gd name="T7" fmla="*/ 0 h 99"/>
                <a:gd name="T8" fmla="*/ 438 w 487"/>
                <a:gd name="T9" fmla="*/ 0 h 99"/>
                <a:gd name="T10" fmla="*/ 487 w 487"/>
                <a:gd name="T11" fmla="*/ 49 h 99"/>
                <a:gd name="T12" fmla="*/ 438 w 487"/>
                <a:gd name="T13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7" h="99">
                  <a:moveTo>
                    <a:pt x="438" y="99"/>
                  </a:moveTo>
                  <a:cubicBezTo>
                    <a:pt x="49" y="99"/>
                    <a:pt x="49" y="99"/>
                    <a:pt x="49" y="99"/>
                  </a:cubicBezTo>
                  <a:cubicBezTo>
                    <a:pt x="22" y="99"/>
                    <a:pt x="0" y="77"/>
                    <a:pt x="0" y="49"/>
                  </a:cubicBezTo>
                  <a:cubicBezTo>
                    <a:pt x="0" y="22"/>
                    <a:pt x="22" y="0"/>
                    <a:pt x="49" y="0"/>
                  </a:cubicBezTo>
                  <a:cubicBezTo>
                    <a:pt x="438" y="0"/>
                    <a:pt x="438" y="0"/>
                    <a:pt x="438" y="0"/>
                  </a:cubicBezTo>
                  <a:cubicBezTo>
                    <a:pt x="465" y="0"/>
                    <a:pt x="487" y="22"/>
                    <a:pt x="487" y="49"/>
                  </a:cubicBezTo>
                  <a:cubicBezTo>
                    <a:pt x="487" y="77"/>
                    <a:pt x="465" y="99"/>
                    <a:pt x="438" y="99"/>
                  </a:cubicBezTo>
                  <a:close/>
                </a:path>
              </a:pathLst>
            </a:custGeom>
            <a:solidFill>
              <a:srgbClr val="F3B641"/>
            </a:solidFill>
            <a:ln>
              <a:solidFill>
                <a:srgbClr val="388E79"/>
              </a:solidFill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r-TR" noProof="1">
                <a:latin typeface="Times New Roman" panose="02020603050405020304" pitchFamily="18" charset="0"/>
              </a:endParaRPr>
            </a:p>
          </p:txBody>
        </p:sp>
      </p:grpSp>
      <p:sp>
        <p:nvSpPr>
          <p:cNvPr id="66" name="Metin kutusu 65"/>
          <p:cNvSpPr txBox="1"/>
          <p:nvPr/>
        </p:nvSpPr>
        <p:spPr>
          <a:xfrm>
            <a:off x="1811541" y="2183487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6.Üzüleceğini bilsem çağırmaz mıydım?</a:t>
            </a:r>
            <a:endParaRPr lang="tr-TR" b="1" dirty="0"/>
          </a:p>
        </p:txBody>
      </p:sp>
      <p:sp>
        <p:nvSpPr>
          <p:cNvPr id="67" name="Metin kutusu 66"/>
          <p:cNvSpPr txBox="1"/>
          <p:nvPr/>
        </p:nvSpPr>
        <p:spPr>
          <a:xfrm>
            <a:off x="1811541" y="3147842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7.O zamanlar yemekleri hep birlikte yerdik. </a:t>
            </a:r>
            <a:endParaRPr lang="tr-TR" b="1" dirty="0"/>
          </a:p>
        </p:txBody>
      </p:sp>
      <p:sp>
        <p:nvSpPr>
          <p:cNvPr id="68" name="Metin kutusu 67"/>
          <p:cNvSpPr txBox="1"/>
          <p:nvPr/>
        </p:nvSpPr>
        <p:spPr>
          <a:xfrm>
            <a:off x="1811541" y="411606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8.Hani bayramı bizde geçirecektiniz?</a:t>
            </a:r>
            <a:endParaRPr lang="tr-TR" b="1" dirty="0"/>
          </a:p>
        </p:txBody>
      </p:sp>
      <p:sp>
        <p:nvSpPr>
          <p:cNvPr id="69" name="Metin kutusu 68"/>
          <p:cNvSpPr txBox="1"/>
          <p:nvPr/>
        </p:nvSpPr>
        <p:spPr>
          <a:xfrm>
            <a:off x="7936093" y="1211400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İhtimal</a:t>
            </a:r>
            <a:endParaRPr lang="tr-TR" b="1" dirty="0"/>
          </a:p>
        </p:txBody>
      </p:sp>
      <p:sp>
        <p:nvSpPr>
          <p:cNvPr id="70" name="Metin kutusu 69"/>
          <p:cNvSpPr txBox="1"/>
          <p:nvPr/>
        </p:nvSpPr>
        <p:spPr>
          <a:xfrm>
            <a:off x="7936093" y="2183487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Pişmanlık</a:t>
            </a:r>
            <a:endParaRPr lang="tr-TR" b="1" dirty="0"/>
          </a:p>
        </p:txBody>
      </p:sp>
      <p:sp>
        <p:nvSpPr>
          <p:cNvPr id="71" name="Metin kutusu 70"/>
          <p:cNvSpPr txBox="1"/>
          <p:nvPr/>
        </p:nvSpPr>
        <p:spPr>
          <a:xfrm>
            <a:off x="7936092" y="3161847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Terk edilmiş alışkanlık</a:t>
            </a:r>
            <a:endParaRPr lang="tr-TR" b="1" dirty="0"/>
          </a:p>
        </p:txBody>
      </p:sp>
      <p:sp>
        <p:nvSpPr>
          <p:cNvPr id="72" name="Metin kutusu 71"/>
          <p:cNvSpPr txBox="1"/>
          <p:nvPr/>
        </p:nvSpPr>
        <p:spPr>
          <a:xfrm>
            <a:off x="7920181" y="4116064"/>
            <a:ext cx="2640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Gerçekleşmemiş niyet</a:t>
            </a:r>
            <a:endParaRPr lang="tr-TR" b="1" dirty="0"/>
          </a:p>
        </p:txBody>
      </p:sp>
      <p:sp>
        <p:nvSpPr>
          <p:cNvPr id="73" name="Metin kutusu 72"/>
          <p:cNvSpPr txBox="1"/>
          <p:nvPr/>
        </p:nvSpPr>
        <p:spPr>
          <a:xfrm>
            <a:off x="1811541" y="1201924"/>
            <a:ext cx="510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5.Şimdiye kadar dersi bitmiştir.</a:t>
            </a:r>
            <a:endParaRPr lang="tr-TR" b="1" dirty="0"/>
          </a:p>
        </p:txBody>
      </p:sp>
      <p:grpSp>
        <p:nvGrpSpPr>
          <p:cNvPr id="23" name="Grup 2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24" name="Grup 2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2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5" name="Dikdörtgen 2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649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etin kutusu 34"/>
          <p:cNvSpPr txBox="1"/>
          <p:nvPr/>
        </p:nvSpPr>
        <p:spPr>
          <a:xfrm>
            <a:off x="716595" y="5167031"/>
            <a:ext cx="11051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u="sng" dirty="0" smtClean="0">
              <a:solidFill>
                <a:srgbClr val="388E79"/>
              </a:solidFill>
              <a:latin typeface="Copperplate Gothic Light" panose="020E0507020206020404" pitchFamily="34" charset="0"/>
            </a:endParaRPr>
          </a:p>
        </p:txBody>
      </p:sp>
      <p:grpSp>
        <p:nvGrpSpPr>
          <p:cNvPr id="4" name="Grup 3"/>
          <p:cNvGrpSpPr/>
          <p:nvPr/>
        </p:nvGrpSpPr>
        <p:grpSpPr>
          <a:xfrm>
            <a:off x="2016349" y="640587"/>
            <a:ext cx="8451668" cy="4267576"/>
            <a:chOff x="2016349" y="640587"/>
            <a:chExt cx="8451668" cy="4267576"/>
          </a:xfrm>
        </p:grpSpPr>
        <p:grpSp>
          <p:nvGrpSpPr>
            <p:cNvPr id="23" name="Grup 22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24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6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7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8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9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0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" name="Dikdörtgen 1"/>
            <p:cNvSpPr/>
            <p:nvPr/>
          </p:nvSpPr>
          <p:spPr>
            <a:xfrm>
              <a:off x="4658499" y="2418118"/>
              <a:ext cx="3566235" cy="36933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Hazırlayan: Ahmet 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455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yagram 9"/>
          <p:cNvGraphicFramePr/>
          <p:nvPr>
            <p:extLst>
              <p:ext uri="{D42A27DB-BD31-4B8C-83A1-F6EECF244321}">
                <p14:modId xmlns:p14="http://schemas.microsoft.com/office/powerpoint/2010/main" val="2940962800"/>
              </p:ext>
            </p:extLst>
          </p:nvPr>
        </p:nvGraphicFramePr>
        <p:xfrm>
          <a:off x="838199" y="914401"/>
          <a:ext cx="10735491" cy="435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3" name="Grup 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" name="Grup 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Dikdörtgen 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804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>
                <a:solidFill>
                  <a:srgbClr val="388E79"/>
                </a:solidFill>
                <a:latin typeface="+mj-lt"/>
              </a:rPr>
              <a:t>Ek Fiilin Görülen Geçmiş 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Zamanı (idi)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054784"/>
              </p:ext>
            </p:extLst>
          </p:nvPr>
        </p:nvGraphicFramePr>
        <p:xfrm>
          <a:off x="640081" y="1645380"/>
          <a:ext cx="878305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878305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TEKİL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ÇOĞUL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630354"/>
              </p:ext>
            </p:extLst>
          </p:nvPr>
        </p:nvGraphicFramePr>
        <p:xfrm>
          <a:off x="2150935" y="1630335"/>
          <a:ext cx="852460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52460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279950"/>
              </p:ext>
            </p:extLst>
          </p:nvPr>
        </p:nvGraphicFramePr>
        <p:xfrm>
          <a:off x="3635944" y="1645381"/>
          <a:ext cx="7699454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3849727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  <a:gridCol w="3849727">
                  <a:extLst>
                    <a:ext uri="{9D8B030D-6E8A-4147-A177-3AD203B41FA5}">
                      <a16:colId xmlns:a16="http://schemas.microsoft.com/office/drawing/2014/main" val="1289328369"/>
                    </a:ext>
                  </a:extLst>
                </a:gridCol>
              </a:tblGrid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9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Hastaydık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Mutluyduk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Hastaydınız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Mutluydunuz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Hastaydılar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Mutluydular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7" name="Grup 6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Dikdörtgen 7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1207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57646" y="1468461"/>
            <a:ext cx="9744893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Hasta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idi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Hastaydı</a:t>
            </a:r>
          </a:p>
          <a:p>
            <a:pPr algn="ctr"/>
            <a:endParaRPr lang="tr-TR" sz="4000" b="1" dirty="0">
              <a:solidFill>
                <a:srgbClr val="388E79"/>
              </a:solidFill>
              <a:latin typeface="+mj-lt"/>
            </a:endParaRPr>
          </a:p>
          <a:p>
            <a:pPr algn="ctr"/>
            <a:endParaRPr lang="tr-TR" sz="4000" b="1" dirty="0" smtClean="0">
              <a:solidFill>
                <a:srgbClr val="388E79"/>
              </a:solidFill>
              <a:latin typeface="+mj-lt"/>
            </a:endParaRPr>
          </a:p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Mutlu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idi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Mutluydu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" name="Grup 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Dikdörtgen 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696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>
                <a:solidFill>
                  <a:srgbClr val="388E79"/>
                </a:solidFill>
                <a:latin typeface="+mj-lt"/>
              </a:rPr>
              <a:t>Ek Fiilin 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Duyulan </a:t>
            </a:r>
            <a:r>
              <a:rPr lang="tr-TR" sz="4000" b="1" u="sng" dirty="0">
                <a:solidFill>
                  <a:srgbClr val="388E79"/>
                </a:solidFill>
                <a:latin typeface="+mj-lt"/>
              </a:rPr>
              <a:t>Geçmiş 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Zamanı (imiş)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641838"/>
              </p:ext>
            </p:extLst>
          </p:nvPr>
        </p:nvGraphicFramePr>
        <p:xfrm>
          <a:off x="640081" y="1645379"/>
          <a:ext cx="878305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878305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TEKİL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ÇOĞUL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645967"/>
              </p:ext>
            </p:extLst>
          </p:nvPr>
        </p:nvGraphicFramePr>
        <p:xfrm>
          <a:off x="2150935" y="1630330"/>
          <a:ext cx="852460" cy="3442806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52460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8B8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573801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846581"/>
              </p:ext>
            </p:extLst>
          </p:nvPr>
        </p:nvGraphicFramePr>
        <p:xfrm>
          <a:off x="3635944" y="1645379"/>
          <a:ext cx="7699454" cy="3442803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3849727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  <a:gridCol w="3849727">
                  <a:extLst>
                    <a:ext uri="{9D8B030D-6E8A-4147-A177-3AD203B41FA5}">
                      <a16:colId xmlns:a16="http://schemas.microsoft.com/office/drawing/2014/main" val="1289328369"/>
                    </a:ext>
                  </a:extLst>
                </a:gridCol>
              </a:tblGrid>
              <a:tr h="66265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Hastaymışım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Mutluymuşum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484945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Hastaymışsın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Mutluymuşsun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484945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B8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484945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Mutluymuşuz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66265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Hastaymışsınız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Mutluymuşsunuz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66265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Hastaymışlar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Mutluymuşlar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7" name="Grup 6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Dikdörtgen 7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7862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57646" y="1468461"/>
            <a:ext cx="9744893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Hasta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imiş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Hastaymış</a:t>
            </a:r>
          </a:p>
          <a:p>
            <a:pPr algn="ctr"/>
            <a:endParaRPr lang="tr-TR" sz="4000" b="1" dirty="0">
              <a:solidFill>
                <a:srgbClr val="388E79"/>
              </a:solidFill>
              <a:latin typeface="+mj-lt"/>
            </a:endParaRPr>
          </a:p>
          <a:p>
            <a:pPr algn="ctr"/>
            <a:endParaRPr lang="tr-TR" sz="4000" b="1" dirty="0" smtClean="0">
              <a:solidFill>
                <a:srgbClr val="388E79"/>
              </a:solidFill>
              <a:latin typeface="+mj-lt"/>
            </a:endParaRPr>
          </a:p>
          <a:p>
            <a:pPr algn="ctr"/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Mutlu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+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imiş </a:t>
            </a:r>
            <a:r>
              <a:rPr lang="tr-TR" sz="4000" b="1" dirty="0" smtClean="0">
                <a:solidFill>
                  <a:srgbClr val="F3B641"/>
                </a:solidFill>
                <a:latin typeface="+mj-lt"/>
              </a:rPr>
              <a:t>=</a:t>
            </a:r>
            <a:r>
              <a:rPr lang="tr-TR" sz="4000" b="1" dirty="0" smtClean="0">
                <a:solidFill>
                  <a:srgbClr val="388E79"/>
                </a:solidFill>
                <a:latin typeface="+mj-lt"/>
              </a:rPr>
              <a:t> Mutluymuş</a:t>
            </a:r>
          </a:p>
        </p:txBody>
      </p:sp>
      <p:grpSp>
        <p:nvGrpSpPr>
          <p:cNvPr id="3" name="Grup 2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4" name="Grup 3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6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5" name="Dikdörtgen 4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364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40081" y="346653"/>
            <a:ext cx="1105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b="1" u="sng" dirty="0">
                <a:solidFill>
                  <a:srgbClr val="388E79"/>
                </a:solidFill>
                <a:latin typeface="+mj-lt"/>
              </a:rPr>
              <a:t>Ek Fiilin </a:t>
            </a:r>
            <a:r>
              <a:rPr lang="tr-TR" sz="4000" b="1" u="sng" dirty="0" smtClean="0">
                <a:solidFill>
                  <a:srgbClr val="388E79"/>
                </a:solidFill>
                <a:latin typeface="+mj-lt"/>
              </a:rPr>
              <a:t>Şartı (ise)</a:t>
            </a:r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143140"/>
              </p:ext>
            </p:extLst>
          </p:nvPr>
        </p:nvGraphicFramePr>
        <p:xfrm>
          <a:off x="640081" y="1658442"/>
          <a:ext cx="878305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{E269D01E-BC32-4049-B463-5C60D7B0CCD2}</a:tableStyleId>
              </a:tblPr>
              <a:tblGrid>
                <a:gridCol w="878305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TEKİL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90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1713879">
                <a:tc>
                  <a:txBody>
                    <a:bodyPr/>
                    <a:lstStyle/>
                    <a:p>
                      <a:pPr algn="ctr"/>
                      <a:r>
                        <a:rPr lang="tr-TR" sz="3200" b="1" dirty="0" smtClean="0">
                          <a:latin typeface="+mn-lt"/>
                        </a:rPr>
                        <a:t>ÇOĞUL</a:t>
                      </a:r>
                      <a:endParaRPr lang="tr-TR" sz="3200" b="1" dirty="0">
                        <a:latin typeface="+mn-lt"/>
                      </a:endParaRPr>
                    </a:p>
                  </a:txBody>
                  <a:tcPr vert="vert270" anchor="ctr">
                    <a:lnL w="6350" cap="flat" cmpd="sng" algn="ctr">
                      <a:noFill/>
                      <a:prstDash val="solid"/>
                      <a:miter lim="800000"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90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655814"/>
              </p:ext>
            </p:extLst>
          </p:nvPr>
        </p:nvGraphicFramePr>
        <p:xfrm>
          <a:off x="2150935" y="1643397"/>
          <a:ext cx="852460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852460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</a:tblGrid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F7B9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1.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2.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571293">
                <a:tc>
                  <a:txBody>
                    <a:bodyPr/>
                    <a:lstStyle/>
                    <a:p>
                      <a:pPr algn="ctr"/>
                      <a:r>
                        <a:rPr lang="tr-TR" sz="20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3.</a:t>
                      </a:r>
                      <a:endParaRPr lang="tr-TR" sz="20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835910"/>
              </p:ext>
            </p:extLst>
          </p:nvPr>
        </p:nvGraphicFramePr>
        <p:xfrm>
          <a:off x="3635944" y="1658443"/>
          <a:ext cx="7699454" cy="3427758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3849727">
                  <a:extLst>
                    <a:ext uri="{9D8B030D-6E8A-4147-A177-3AD203B41FA5}">
                      <a16:colId xmlns:a16="http://schemas.microsoft.com/office/drawing/2014/main" val="4075181081"/>
                    </a:ext>
                  </a:extLst>
                </a:gridCol>
                <a:gridCol w="3849727">
                  <a:extLst>
                    <a:ext uri="{9D8B030D-6E8A-4147-A177-3AD203B41FA5}">
                      <a16:colId xmlns:a16="http://schemas.microsoft.com/office/drawing/2014/main" val="1289328369"/>
                    </a:ext>
                  </a:extLst>
                </a:gridCol>
              </a:tblGrid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Mutluysam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622653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Mutluysan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57918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B8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005630"/>
                  </a:ext>
                </a:extLst>
              </a:tr>
              <a:tr h="482826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Hastaysak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Mutluysak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295390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Hastaysanız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Mutluysanız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208955"/>
                  </a:ext>
                </a:extLst>
              </a:tr>
              <a:tr h="659760"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Hastaysalar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Mutluysalar</a:t>
                      </a:r>
                      <a:endParaRPr lang="tr-TR" sz="24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88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759594"/>
                  </a:ext>
                </a:extLst>
              </a:tr>
            </a:tbl>
          </a:graphicData>
        </a:graphic>
      </p:graphicFrame>
      <p:grpSp>
        <p:nvGrpSpPr>
          <p:cNvPr id="6" name="Grup 5"/>
          <p:cNvGrpSpPr/>
          <p:nvPr/>
        </p:nvGrpSpPr>
        <p:grpSpPr>
          <a:xfrm>
            <a:off x="9874161" y="5630091"/>
            <a:ext cx="2317839" cy="1227909"/>
            <a:chOff x="2016349" y="640587"/>
            <a:chExt cx="8451668" cy="4267576"/>
          </a:xfrm>
        </p:grpSpPr>
        <p:grpSp>
          <p:nvGrpSpPr>
            <p:cNvPr id="7" name="Grup 6" descr="çeşitli şekillerle daire grafiği">
              <a:extLst>
                <a:ext uri="{FF2B5EF4-FFF2-40B4-BE49-F238E27FC236}">
                  <a16:creationId xmlns:a16="http://schemas.microsoft.com/office/drawing/2014/main" id="{4F3E9296-939E-42AF-BD17-B34F91A2077E}"/>
                </a:ext>
              </a:extLst>
            </p:cNvPr>
            <p:cNvGrpSpPr/>
            <p:nvPr/>
          </p:nvGrpSpPr>
          <p:grpSpPr>
            <a:xfrm>
              <a:off x="2016349" y="640587"/>
              <a:ext cx="8451668" cy="4267576"/>
              <a:chOff x="6850063" y="4967288"/>
              <a:chExt cx="2220912" cy="2036762"/>
            </a:xfrm>
          </p:grpSpPr>
          <p:sp>
            <p:nvSpPr>
              <p:cNvPr id="9" name="Serbest Form 154">
                <a:extLst>
                  <a:ext uri="{FF2B5EF4-FFF2-40B4-BE49-F238E27FC236}">
                    <a16:creationId xmlns:a16="http://schemas.microsoft.com/office/drawing/2014/main" id="{60148565-5FE4-4C4B-8948-D6E8623D693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283575" y="5011738"/>
                <a:ext cx="787400" cy="777875"/>
              </a:xfrm>
              <a:custGeom>
                <a:avLst/>
                <a:gdLst>
                  <a:gd name="T0" fmla="*/ 56 w 248"/>
                  <a:gd name="T1" fmla="*/ 245 h 245"/>
                  <a:gd name="T2" fmla="*/ 0 w 248"/>
                  <a:gd name="T3" fmla="*/ 175 h 245"/>
                  <a:gd name="T4" fmla="*/ 96 w 248"/>
                  <a:gd name="T5" fmla="*/ 0 h 245"/>
                  <a:gd name="T6" fmla="*/ 248 w 248"/>
                  <a:gd name="T7" fmla="*/ 188 h 245"/>
                  <a:gd name="T8" fmla="*/ 56 w 248"/>
                  <a:gd name="T9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45">
                    <a:moveTo>
                      <a:pt x="56" y="245"/>
                    </a:moveTo>
                    <a:cubicBezTo>
                      <a:pt x="48" y="215"/>
                      <a:pt x="28" y="190"/>
                      <a:pt x="0" y="175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170" y="40"/>
                      <a:pt x="224" y="107"/>
                      <a:pt x="248" y="188"/>
                    </a:cubicBezTo>
                    <a:lnTo>
                      <a:pt x="56" y="245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Serbest Form 155">
                <a:extLst>
                  <a:ext uri="{FF2B5EF4-FFF2-40B4-BE49-F238E27FC236}">
                    <a16:creationId xmlns:a16="http://schemas.microsoft.com/office/drawing/2014/main" id="{53379061-DF98-4367-9DAB-28F05A00D5B5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764463" y="5087938"/>
                <a:ext cx="661987" cy="469900"/>
              </a:xfrm>
              <a:custGeom>
                <a:avLst/>
                <a:gdLst>
                  <a:gd name="T0" fmla="*/ 152 w 209"/>
                  <a:gd name="T1" fmla="*/ 148 h 148"/>
                  <a:gd name="T2" fmla="*/ 34 w 209"/>
                  <a:gd name="T3" fmla="*/ 136 h 148"/>
                  <a:gd name="T4" fmla="*/ 0 w 209"/>
                  <a:gd name="T5" fmla="*/ 20 h 148"/>
                  <a:gd name="T6" fmla="*/ 209 w 209"/>
                  <a:gd name="T7" fmla="*/ 43 h 148"/>
                  <a:gd name="T8" fmla="*/ 152 w 209"/>
                  <a:gd name="T9" fmla="*/ 14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9" h="148">
                    <a:moveTo>
                      <a:pt x="152" y="148"/>
                    </a:moveTo>
                    <a:cubicBezTo>
                      <a:pt x="116" y="128"/>
                      <a:pt x="73" y="124"/>
                      <a:pt x="34" y="136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70" y="0"/>
                      <a:pt x="145" y="8"/>
                      <a:pt x="209" y="43"/>
                    </a:cubicBezTo>
                    <a:lnTo>
                      <a:pt x="152" y="148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Serbest Form 156">
                <a:extLst>
                  <a:ext uri="{FF2B5EF4-FFF2-40B4-BE49-F238E27FC236}">
                    <a16:creationId xmlns:a16="http://schemas.microsoft.com/office/drawing/2014/main" id="{C3D4C209-19A5-4799-ABB1-467F9A9E6BCD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078663" y="4967288"/>
                <a:ext cx="742950" cy="742950"/>
              </a:xfrm>
              <a:custGeom>
                <a:avLst/>
                <a:gdLst>
                  <a:gd name="T0" fmla="*/ 158 w 234"/>
                  <a:gd name="T1" fmla="*/ 234 h 234"/>
                  <a:gd name="T2" fmla="*/ 0 w 234"/>
                  <a:gd name="T3" fmla="*/ 148 h 234"/>
                  <a:gd name="T4" fmla="*/ 183 w 234"/>
                  <a:gd name="T5" fmla="*/ 0 h 234"/>
                  <a:gd name="T6" fmla="*/ 234 w 234"/>
                  <a:gd name="T7" fmla="*/ 173 h 234"/>
                  <a:gd name="T8" fmla="*/ 158 w 234"/>
                  <a:gd name="T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4" h="234">
                    <a:moveTo>
                      <a:pt x="158" y="234"/>
                    </a:moveTo>
                    <a:cubicBezTo>
                      <a:pt x="0" y="148"/>
                      <a:pt x="0" y="148"/>
                      <a:pt x="0" y="148"/>
                    </a:cubicBezTo>
                    <a:cubicBezTo>
                      <a:pt x="39" y="76"/>
                      <a:pt x="104" y="24"/>
                      <a:pt x="183" y="0"/>
                    </a:cubicBezTo>
                    <a:cubicBezTo>
                      <a:pt x="234" y="173"/>
                      <a:pt x="234" y="173"/>
                      <a:pt x="234" y="173"/>
                    </a:cubicBezTo>
                    <a:cubicBezTo>
                      <a:pt x="201" y="183"/>
                      <a:pt x="175" y="204"/>
                      <a:pt x="158" y="234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Serbest Form 157">
                <a:extLst>
                  <a:ext uri="{FF2B5EF4-FFF2-40B4-BE49-F238E27FC236}">
                    <a16:creationId xmlns:a16="http://schemas.microsoft.com/office/drawing/2014/main" id="{26EAF102-34D9-42D6-99C4-D02C877E4F50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29625" y="5707063"/>
                <a:ext cx="530225" cy="687387"/>
              </a:xfrm>
              <a:custGeom>
                <a:avLst/>
                <a:gdLst>
                  <a:gd name="T0" fmla="*/ 123 w 167"/>
                  <a:gd name="T1" fmla="*/ 217 h 217"/>
                  <a:gd name="T2" fmla="*/ 0 w 167"/>
                  <a:gd name="T3" fmla="*/ 150 h 217"/>
                  <a:gd name="T4" fmla="*/ 12 w 167"/>
                  <a:gd name="T5" fmla="*/ 40 h 217"/>
                  <a:gd name="T6" fmla="*/ 146 w 167"/>
                  <a:gd name="T7" fmla="*/ 0 h 217"/>
                  <a:gd name="T8" fmla="*/ 123 w 167"/>
                  <a:gd name="T9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7" h="217">
                    <a:moveTo>
                      <a:pt x="123" y="217"/>
                    </a:moveTo>
                    <a:cubicBezTo>
                      <a:pt x="0" y="150"/>
                      <a:pt x="0" y="150"/>
                      <a:pt x="0" y="150"/>
                    </a:cubicBezTo>
                    <a:cubicBezTo>
                      <a:pt x="18" y="116"/>
                      <a:pt x="23" y="77"/>
                      <a:pt x="12" y="4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67" y="73"/>
                      <a:pt x="159" y="150"/>
                      <a:pt x="123" y="21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Serbest Form 158">
                <a:extLst>
                  <a:ext uri="{FF2B5EF4-FFF2-40B4-BE49-F238E27FC236}">
                    <a16:creationId xmlns:a16="http://schemas.microsoft.com/office/drawing/2014/main" id="{13780927-66BA-406E-96DE-C19D047F0209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6850063" y="5453063"/>
                <a:ext cx="717550" cy="763587"/>
              </a:xfrm>
              <a:custGeom>
                <a:avLst/>
                <a:gdLst>
                  <a:gd name="T0" fmla="*/ 24 w 226"/>
                  <a:gd name="T1" fmla="*/ 241 h 241"/>
                  <a:gd name="T2" fmla="*/ 50 w 226"/>
                  <a:gd name="T3" fmla="*/ 0 h 241"/>
                  <a:gd name="T4" fmla="*/ 226 w 226"/>
                  <a:gd name="T5" fmla="*/ 96 h 241"/>
                  <a:gd name="T6" fmla="*/ 216 w 226"/>
                  <a:gd name="T7" fmla="*/ 184 h 241"/>
                  <a:gd name="T8" fmla="*/ 24 w 226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6" h="241">
                    <a:moveTo>
                      <a:pt x="24" y="241"/>
                    </a:moveTo>
                    <a:cubicBezTo>
                      <a:pt x="0" y="160"/>
                      <a:pt x="10" y="74"/>
                      <a:pt x="50" y="0"/>
                    </a:cubicBezTo>
                    <a:cubicBezTo>
                      <a:pt x="226" y="96"/>
                      <a:pt x="226" y="96"/>
                      <a:pt x="226" y="96"/>
                    </a:cubicBezTo>
                    <a:cubicBezTo>
                      <a:pt x="211" y="123"/>
                      <a:pt x="207" y="154"/>
                      <a:pt x="216" y="184"/>
                    </a:cubicBezTo>
                    <a:lnTo>
                      <a:pt x="24" y="241"/>
                    </a:ln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Serbest Form 159">
                <a:extLst>
                  <a:ext uri="{FF2B5EF4-FFF2-40B4-BE49-F238E27FC236}">
                    <a16:creationId xmlns:a16="http://schemas.microsoft.com/office/drawing/2014/main" id="{4AE8B37E-E71B-47C8-BF04-263088B98D74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132638" y="6073775"/>
                <a:ext cx="650875" cy="666750"/>
              </a:xfrm>
              <a:custGeom>
                <a:avLst/>
                <a:gdLst>
                  <a:gd name="T0" fmla="*/ 138 w 205"/>
                  <a:gd name="T1" fmla="*/ 210 h 210"/>
                  <a:gd name="T2" fmla="*/ 0 w 205"/>
                  <a:gd name="T3" fmla="*/ 40 h 210"/>
                  <a:gd name="T4" fmla="*/ 134 w 205"/>
                  <a:gd name="T5" fmla="*/ 0 h 210"/>
                  <a:gd name="T6" fmla="*/ 205 w 205"/>
                  <a:gd name="T7" fmla="*/ 87 h 210"/>
                  <a:gd name="T8" fmla="*/ 138 w 205"/>
                  <a:gd name="T9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5" h="210">
                    <a:moveTo>
                      <a:pt x="138" y="210"/>
                    </a:moveTo>
                    <a:cubicBezTo>
                      <a:pt x="71" y="174"/>
                      <a:pt x="22" y="113"/>
                      <a:pt x="0" y="40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145" y="38"/>
                      <a:pt x="170" y="69"/>
                      <a:pt x="205" y="87"/>
                    </a:cubicBezTo>
                    <a:lnTo>
                      <a:pt x="138" y="210"/>
                    </a:ln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Serbest Form 160">
                <a:extLst>
                  <a:ext uri="{FF2B5EF4-FFF2-40B4-BE49-F238E27FC236}">
                    <a16:creationId xmlns:a16="http://schemas.microsoft.com/office/drawing/2014/main" id="{BD30E00B-1F47-4E8E-961F-DDBE06B8B49A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583488" y="6369050"/>
                <a:ext cx="712787" cy="561975"/>
              </a:xfrm>
              <a:custGeom>
                <a:avLst/>
                <a:gdLst>
                  <a:gd name="T0" fmla="*/ 141 w 225"/>
                  <a:gd name="T1" fmla="*/ 177 h 177"/>
                  <a:gd name="T2" fmla="*/ 0 w 225"/>
                  <a:gd name="T3" fmla="*/ 141 h 177"/>
                  <a:gd name="T4" fmla="*/ 76 w 225"/>
                  <a:gd name="T5" fmla="*/ 0 h 177"/>
                  <a:gd name="T6" fmla="*/ 180 w 225"/>
                  <a:gd name="T7" fmla="*/ 11 h 177"/>
                  <a:gd name="T8" fmla="*/ 225 w 225"/>
                  <a:gd name="T9" fmla="*/ 165 h 177"/>
                  <a:gd name="T10" fmla="*/ 141 w 225"/>
                  <a:gd name="T11" fmla="*/ 177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5" h="177">
                    <a:moveTo>
                      <a:pt x="141" y="177"/>
                    </a:moveTo>
                    <a:cubicBezTo>
                      <a:pt x="92" y="177"/>
                      <a:pt x="44" y="165"/>
                      <a:pt x="0" y="141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108" y="18"/>
                      <a:pt x="145" y="21"/>
                      <a:pt x="180" y="11"/>
                    </a:cubicBezTo>
                    <a:cubicBezTo>
                      <a:pt x="225" y="165"/>
                      <a:pt x="225" y="165"/>
                      <a:pt x="225" y="165"/>
                    </a:cubicBezTo>
                    <a:cubicBezTo>
                      <a:pt x="197" y="173"/>
                      <a:pt x="169" y="177"/>
                      <a:pt x="141" y="177"/>
                    </a:cubicBezTo>
                    <a:close/>
                  </a:path>
                </a:pathLst>
              </a:custGeom>
              <a:solidFill>
                <a:srgbClr val="F3B64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Serbest Form 161">
                <a:extLst>
                  <a:ext uri="{FF2B5EF4-FFF2-40B4-BE49-F238E27FC236}">
                    <a16:creationId xmlns:a16="http://schemas.microsoft.com/office/drawing/2014/main" id="{EB84ED9D-BA08-4D53-B92D-9180F32E816F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188325" y="6216650"/>
                <a:ext cx="777875" cy="787400"/>
              </a:xfrm>
              <a:custGeom>
                <a:avLst/>
                <a:gdLst>
                  <a:gd name="T0" fmla="*/ 57 w 245"/>
                  <a:gd name="T1" fmla="*/ 248 h 248"/>
                  <a:gd name="T2" fmla="*/ 0 w 245"/>
                  <a:gd name="T3" fmla="*/ 56 h 248"/>
                  <a:gd name="T4" fmla="*/ 69 w 245"/>
                  <a:gd name="T5" fmla="*/ 0 h 248"/>
                  <a:gd name="T6" fmla="*/ 245 w 245"/>
                  <a:gd name="T7" fmla="*/ 96 h 248"/>
                  <a:gd name="T8" fmla="*/ 57 w 245"/>
                  <a:gd name="T9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5" h="248">
                    <a:moveTo>
                      <a:pt x="57" y="248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30" y="47"/>
                      <a:pt x="54" y="28"/>
                      <a:pt x="69" y="0"/>
                    </a:cubicBezTo>
                    <a:cubicBezTo>
                      <a:pt x="245" y="96"/>
                      <a:pt x="245" y="96"/>
                      <a:pt x="245" y="96"/>
                    </a:cubicBezTo>
                    <a:cubicBezTo>
                      <a:pt x="204" y="170"/>
                      <a:pt x="138" y="224"/>
                      <a:pt x="57" y="248"/>
                    </a:cubicBezTo>
                    <a:close/>
                  </a:path>
                </a:pathLst>
              </a:custGeom>
              <a:solidFill>
                <a:srgbClr val="388E79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r-TR" noProof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8" name="Dikdörtgen 7"/>
            <p:cNvSpPr/>
            <p:nvPr/>
          </p:nvSpPr>
          <p:spPr>
            <a:xfrm>
              <a:off x="4681650" y="2418119"/>
              <a:ext cx="3519934" cy="8557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sz="1000" b="1" u="sng" dirty="0" smtClean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A. </a:t>
              </a:r>
              <a:r>
                <a:rPr lang="tr-TR" sz="1000" b="1" u="sng" dirty="0">
                  <a:solidFill>
                    <a:srgbClr val="388E79"/>
                  </a:solidFill>
                  <a:latin typeface="Copperplate Gothic Light" panose="020E0507020206020404" pitchFamily="34" charset="0"/>
                </a:rPr>
                <a:t>ÖZAYSIN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4811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klava Desenli Çizgiler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8549_TF03031015" id="{390893EB-C702-46A2-9E45-ED477A230356}" vid="{6C0DB551-3927-4012-93A8-67A0B0842775}"/>
    </a:ext>
  </a:extLst>
</a:theme>
</file>

<file path=ppt/theme/theme2.xml><?xml version="1.0" encoding="utf-8"?>
<a:theme xmlns:a="http://schemas.openxmlformats.org/drawingml/2006/main" name="Ofis Teması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İş baklava desenli çizgiler sunusu (geniş ekran)</Template>
  <TotalTime>304</TotalTime>
  <Words>1215</Words>
  <Application>Microsoft Office PowerPoint</Application>
  <PresentationFormat>Geniş ekran</PresentationFormat>
  <Paragraphs>434</Paragraphs>
  <Slides>39</Slides>
  <Notes>39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6" baseType="lpstr">
      <vt:lpstr>Aharoni</vt:lpstr>
      <vt:lpstr>Arial</vt:lpstr>
      <vt:lpstr>Copperplate Gothic Light</vt:lpstr>
      <vt:lpstr>Poppins Light</vt:lpstr>
      <vt:lpstr>Times New Roman</vt:lpstr>
      <vt:lpstr>Wingdings</vt:lpstr>
      <vt:lpstr>Baklava Desenli Çizgiler 16x9</vt:lpstr>
      <vt:lpstr>EK FİİL (EK EYLEM)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 FİİL (EK EYLEM)</dc:title>
  <dc:creator>ahmet özaysın</dc:creator>
  <cp:lastModifiedBy>ahmet özaysın</cp:lastModifiedBy>
  <cp:revision>70</cp:revision>
  <dcterms:created xsi:type="dcterms:W3CDTF">2020-12-17T17:41:13Z</dcterms:created>
  <dcterms:modified xsi:type="dcterms:W3CDTF">2020-12-21T09:14:57Z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