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312" r:id="rId3"/>
    <p:sldId id="313" r:id="rId4"/>
    <p:sldId id="314" r:id="rId5"/>
    <p:sldId id="315" r:id="rId6"/>
    <p:sldId id="344" r:id="rId7"/>
    <p:sldId id="317" r:id="rId8"/>
    <p:sldId id="318" r:id="rId9"/>
    <p:sldId id="319" r:id="rId10"/>
    <p:sldId id="320" r:id="rId11"/>
    <p:sldId id="321" r:id="rId12"/>
    <p:sldId id="322" r:id="rId13"/>
    <p:sldId id="346" r:id="rId14"/>
    <p:sldId id="330" r:id="rId15"/>
    <p:sldId id="324" r:id="rId16"/>
    <p:sldId id="325" r:id="rId17"/>
    <p:sldId id="327" r:id="rId18"/>
    <p:sldId id="348" r:id="rId19"/>
    <p:sldId id="328" r:id="rId20"/>
    <p:sldId id="345" r:id="rId21"/>
    <p:sldId id="331" r:id="rId22"/>
    <p:sldId id="332" r:id="rId23"/>
    <p:sldId id="333" r:id="rId24"/>
    <p:sldId id="334" r:id="rId25"/>
    <p:sldId id="335" r:id="rId26"/>
    <p:sldId id="336" r:id="rId27"/>
    <p:sldId id="349" r:id="rId28"/>
    <p:sldId id="337" r:id="rId29"/>
    <p:sldId id="338" r:id="rId30"/>
    <p:sldId id="339" r:id="rId31"/>
    <p:sldId id="347" r:id="rId32"/>
    <p:sldId id="340" r:id="rId33"/>
    <p:sldId id="341" r:id="rId34"/>
    <p:sldId id="342" r:id="rId3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817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093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10829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6218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4343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258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9535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906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9081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03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7751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486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3105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5764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2633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8D1A-1A72-454C-8C66-2748AC73D35F}" type="datetimeFigureOut">
              <a:rPr lang="tr-TR" smtClean="0"/>
              <a:t>18.2.2015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818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A8D1A-1A72-454C-8C66-2748AC73D35F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7C56926-F811-4139-B5FF-FBFAF980A1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010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OSMANLI DEVLETİ’NDE KÜLTÜR VE MEDENİYET 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4164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1647" y="130629"/>
            <a:ext cx="8902095" cy="6389913"/>
          </a:xfrm>
        </p:spPr>
        <p:txBody>
          <a:bodyPr/>
          <a:lstStyle/>
          <a:p>
            <a:r>
              <a:rPr lang="tr-TR" dirty="0" smtClean="0"/>
              <a:t>Reisülküttap</a:t>
            </a:r>
          </a:p>
          <a:p>
            <a:pPr lvl="1"/>
            <a:r>
              <a:rPr lang="tr-TR" dirty="0"/>
              <a:t>İlk başlarda Nişancı’ya bağlı iken sonradan divan üyesi</a:t>
            </a:r>
          </a:p>
          <a:p>
            <a:pPr lvl="1"/>
            <a:r>
              <a:rPr lang="tr-TR" dirty="0"/>
              <a:t>Dışişlerinden sorumlu</a:t>
            </a:r>
          </a:p>
          <a:p>
            <a:r>
              <a:rPr lang="tr-TR" dirty="0" smtClean="0"/>
              <a:t>Yeniçeri Ağası</a:t>
            </a:r>
          </a:p>
          <a:p>
            <a:pPr lvl="1"/>
            <a:r>
              <a:rPr lang="tr-TR" dirty="0" smtClean="0"/>
              <a:t>Yeniçeri Ocağı’nın başı</a:t>
            </a:r>
          </a:p>
          <a:p>
            <a:pPr lvl="1"/>
            <a:r>
              <a:rPr lang="tr-TR" dirty="0" smtClean="0"/>
              <a:t>Kara Kuvvetleri Komutanı</a:t>
            </a:r>
          </a:p>
          <a:p>
            <a:pPr lvl="1"/>
            <a:r>
              <a:rPr lang="tr-TR" dirty="0" smtClean="0"/>
              <a:t>İstanbul’un güvenliğinden sorumlu</a:t>
            </a:r>
          </a:p>
          <a:p>
            <a:pPr lvl="1"/>
            <a:r>
              <a:rPr lang="tr-TR" dirty="0" smtClean="0"/>
              <a:t>Vezir rütbesi varsa divana üye</a:t>
            </a:r>
          </a:p>
          <a:p>
            <a:r>
              <a:rPr lang="tr-TR" dirty="0" smtClean="0"/>
              <a:t>Kaptan-ı Derya</a:t>
            </a:r>
          </a:p>
          <a:p>
            <a:pPr lvl="1"/>
            <a:r>
              <a:rPr lang="tr-TR" dirty="0" smtClean="0"/>
              <a:t>Deniz Kuvvetleri Komutanı</a:t>
            </a:r>
          </a:p>
          <a:p>
            <a:pPr lvl="1"/>
            <a:r>
              <a:rPr lang="tr-TR" dirty="0"/>
              <a:t>Vezir rütbesi varsa divana üye</a:t>
            </a:r>
          </a:p>
          <a:p>
            <a:pPr lvl="1"/>
            <a:r>
              <a:rPr lang="tr-TR" dirty="0" smtClean="0"/>
              <a:t>Denizlerdeki güvenlikten sorumlu</a:t>
            </a:r>
          </a:p>
          <a:p>
            <a:pPr lvl="1"/>
            <a:r>
              <a:rPr lang="tr-TR" dirty="0" smtClean="0"/>
              <a:t>Kanuni zamanında divan üyesi (Barbaros Hayreddin)</a:t>
            </a:r>
          </a:p>
          <a:p>
            <a:pPr lvl="1"/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06864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7848" y="141513"/>
            <a:ext cx="8596668" cy="5867191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Eyaletler</a:t>
            </a:r>
          </a:p>
          <a:p>
            <a:pPr lvl="1"/>
            <a:r>
              <a:rPr lang="tr-TR" dirty="0" err="1" smtClean="0"/>
              <a:t>Salyaneli</a:t>
            </a:r>
            <a:r>
              <a:rPr lang="tr-TR" dirty="0" smtClean="0"/>
              <a:t>: İltizam sisteminin uygulandığı, yıllık olarak hazineye gelir gönderen eyaletler</a:t>
            </a:r>
          </a:p>
          <a:p>
            <a:pPr lvl="1"/>
            <a:r>
              <a:rPr lang="tr-TR" dirty="0" err="1" smtClean="0"/>
              <a:t>Salyanesiz</a:t>
            </a:r>
            <a:r>
              <a:rPr lang="tr-TR" dirty="0" smtClean="0"/>
              <a:t>: Tımar sisteminin uygulandığı eyaletler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4968929"/>
              </p:ext>
            </p:extLst>
          </p:nvPr>
        </p:nvGraphicFramePr>
        <p:xfrm>
          <a:off x="656092" y="1692501"/>
          <a:ext cx="8596311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/>
                <a:gridCol w="2865437"/>
                <a:gridCol w="2865437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Salyaneli</a:t>
                      </a:r>
                      <a:endParaRPr lang="tr-TR" dirty="0" smtClean="0"/>
                    </a:p>
                    <a:p>
                      <a:r>
                        <a:rPr lang="tr-TR" dirty="0" smtClean="0"/>
                        <a:t>(Özel Yönetimli)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Salyanesiz</a:t>
                      </a:r>
                      <a:r>
                        <a:rPr lang="tr-TR" dirty="0" smtClean="0"/>
                        <a:t> </a:t>
                      </a:r>
                    </a:p>
                    <a:p>
                      <a:r>
                        <a:rPr lang="tr-TR" dirty="0" smtClean="0"/>
                        <a:t>(Merkeze</a:t>
                      </a:r>
                      <a:r>
                        <a:rPr lang="tr-TR" baseline="0" dirty="0" smtClean="0"/>
                        <a:t> Bağlı)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İmtiyazlı</a:t>
                      </a:r>
                    </a:p>
                    <a:p>
                      <a:r>
                        <a:rPr lang="tr-TR" smtClean="0"/>
                        <a:t>(Özerk)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Mısır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Rumeli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Hicaz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Yemen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Budin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Kırım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Habeş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Bosna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Erdel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Tunus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Karaman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Eflak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Cezayir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Sivas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Boğdan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Trablusgarp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Musul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Bağdat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Halep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Şam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Diyarbakır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3839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70506" y="152402"/>
            <a:ext cx="8738808" cy="617219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Taşra İdaresi</a:t>
            </a:r>
          </a:p>
          <a:p>
            <a:pPr lvl="1"/>
            <a:r>
              <a:rPr lang="tr-TR" dirty="0"/>
              <a:t>Eyalet		Beylerbeyi</a:t>
            </a:r>
          </a:p>
          <a:p>
            <a:pPr lvl="1"/>
            <a:r>
              <a:rPr lang="tr-TR" dirty="0"/>
              <a:t>Sancak		Sancakbeyi</a:t>
            </a:r>
          </a:p>
          <a:p>
            <a:pPr lvl="1"/>
            <a:r>
              <a:rPr lang="tr-TR" dirty="0"/>
              <a:t>Kaza		Kadı	</a:t>
            </a:r>
          </a:p>
          <a:p>
            <a:pPr lvl="1"/>
            <a:r>
              <a:rPr lang="tr-TR" dirty="0"/>
              <a:t>Köy		</a:t>
            </a:r>
            <a:r>
              <a:rPr lang="tr-TR" dirty="0" smtClean="0"/>
              <a:t>Kethüda</a:t>
            </a:r>
          </a:p>
          <a:p>
            <a:r>
              <a:rPr lang="tr-TR" dirty="0" err="1" smtClean="0"/>
              <a:t>Salyaneli</a:t>
            </a:r>
            <a:r>
              <a:rPr lang="tr-TR" dirty="0" smtClean="0"/>
              <a:t> Eyaletler:</a:t>
            </a:r>
          </a:p>
          <a:p>
            <a:pPr lvl="1"/>
            <a:r>
              <a:rPr lang="tr-TR" dirty="0" smtClean="0"/>
              <a:t>Merkezden uzak olan bölgelerde tercih edilen bir sistemdir. </a:t>
            </a:r>
          </a:p>
          <a:p>
            <a:pPr lvl="1"/>
            <a:r>
              <a:rPr lang="tr-TR" dirty="0" smtClean="0"/>
              <a:t>Toplanan vergiler doğrudan devlet hazinesine aktarılır. </a:t>
            </a:r>
          </a:p>
          <a:p>
            <a:r>
              <a:rPr lang="tr-TR" dirty="0" err="1" smtClean="0"/>
              <a:t>Salyanesiz</a:t>
            </a:r>
            <a:r>
              <a:rPr lang="tr-TR" dirty="0" smtClean="0"/>
              <a:t> Eyaletler: </a:t>
            </a:r>
          </a:p>
          <a:p>
            <a:pPr lvl="1"/>
            <a:r>
              <a:rPr lang="tr-TR" dirty="0" smtClean="0"/>
              <a:t>Anadolu ve Rumeli olmak üzere ikiye ayrılırlar. </a:t>
            </a:r>
          </a:p>
          <a:p>
            <a:pPr lvl="1"/>
            <a:r>
              <a:rPr lang="tr-TR" dirty="0" smtClean="0"/>
              <a:t>Tımar sisteminin uygulandığı eyaletlerdir. </a:t>
            </a:r>
          </a:p>
          <a:p>
            <a:pPr lvl="1"/>
            <a:r>
              <a:rPr lang="tr-TR" dirty="0" smtClean="0"/>
              <a:t>Beylerbeyi tarafından idare edilirler. </a:t>
            </a:r>
          </a:p>
          <a:p>
            <a:pPr lvl="1"/>
            <a:r>
              <a:rPr lang="tr-TR" dirty="0"/>
              <a:t>Rumeli </a:t>
            </a:r>
            <a:r>
              <a:rPr lang="tr-TR" dirty="0" smtClean="0"/>
              <a:t>Beylerbeyliği: Orhan </a:t>
            </a:r>
            <a:r>
              <a:rPr lang="tr-TR" dirty="0"/>
              <a:t>Gazi, Manastır</a:t>
            </a:r>
          </a:p>
          <a:p>
            <a:pPr lvl="1"/>
            <a:r>
              <a:rPr lang="tr-TR" dirty="0"/>
              <a:t>Anadolu </a:t>
            </a:r>
            <a:r>
              <a:rPr lang="tr-TR" dirty="0" smtClean="0"/>
              <a:t>Beylerbeyliği: </a:t>
            </a:r>
            <a:r>
              <a:rPr lang="tr-TR" dirty="0"/>
              <a:t>Yıldırım Bayezid, Kütahya</a:t>
            </a:r>
          </a:p>
          <a:p>
            <a:r>
              <a:rPr lang="tr-TR" dirty="0" smtClean="0"/>
              <a:t>İmtiyazlı Eyaletler: </a:t>
            </a:r>
          </a:p>
          <a:p>
            <a:pPr lvl="1"/>
            <a:r>
              <a:rPr lang="tr-TR" dirty="0" smtClean="0"/>
              <a:t>İç işlerinde serbest, dış politikada Osmanlı Devleti’ne bağlı eyaletlerdir. </a:t>
            </a:r>
          </a:p>
          <a:p>
            <a:pPr lvl="1"/>
            <a:r>
              <a:rPr lang="tr-TR" dirty="0" smtClean="0"/>
              <a:t>Yöneticileri padişah tarafından atanır.</a:t>
            </a:r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38563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391886"/>
            <a:ext cx="8596668" cy="6074227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Eyalet Divanı</a:t>
            </a:r>
          </a:p>
          <a:p>
            <a:pPr lvl="1"/>
            <a:r>
              <a:rPr lang="tr-TR" dirty="0"/>
              <a:t>Beylerbeyi</a:t>
            </a:r>
          </a:p>
          <a:p>
            <a:pPr lvl="1"/>
            <a:r>
              <a:rPr lang="tr-TR" dirty="0"/>
              <a:t>Beylerbeyi kethüdası</a:t>
            </a:r>
          </a:p>
          <a:p>
            <a:pPr lvl="1"/>
            <a:r>
              <a:rPr lang="tr-TR" dirty="0"/>
              <a:t>Eyalet defterdarı</a:t>
            </a:r>
          </a:p>
          <a:p>
            <a:pPr lvl="1"/>
            <a:r>
              <a:rPr lang="tr-TR" dirty="0"/>
              <a:t>Eyalet kadısı</a:t>
            </a:r>
          </a:p>
          <a:p>
            <a:pPr lvl="1"/>
            <a:r>
              <a:rPr lang="tr-TR" dirty="0"/>
              <a:t>Eyalet </a:t>
            </a:r>
            <a:r>
              <a:rPr lang="tr-TR" dirty="0" err="1"/>
              <a:t>subaşısı</a:t>
            </a:r>
            <a:endParaRPr lang="tr-TR" dirty="0"/>
          </a:p>
          <a:p>
            <a:r>
              <a:rPr lang="tr-TR" dirty="0" smtClean="0"/>
              <a:t>Diğer taşra görevlileri</a:t>
            </a:r>
          </a:p>
          <a:p>
            <a:pPr lvl="1"/>
            <a:r>
              <a:rPr lang="tr-TR" dirty="0" err="1" smtClean="0"/>
              <a:t>Muhtesib</a:t>
            </a:r>
            <a:r>
              <a:rPr lang="tr-TR" dirty="0"/>
              <a:t>: Çarşı-Pazar denetmeni, satış-</a:t>
            </a:r>
            <a:r>
              <a:rPr lang="tr-TR" dirty="0" err="1"/>
              <a:t>fiat</a:t>
            </a:r>
            <a:r>
              <a:rPr lang="tr-TR" dirty="0"/>
              <a:t> kontrolörü (zabıta)</a:t>
            </a:r>
          </a:p>
          <a:p>
            <a:pPr lvl="1"/>
            <a:r>
              <a:rPr lang="tr-TR" dirty="0"/>
              <a:t>Kapan emiri: Şehirlere gelen sebze meyvenin toplandığı «</a:t>
            </a:r>
            <a:r>
              <a:rPr lang="tr-TR" dirty="0" err="1"/>
              <a:t>kapan»ların</a:t>
            </a:r>
            <a:r>
              <a:rPr lang="tr-TR" dirty="0"/>
              <a:t> vergi sorumlusu (hal müdürü)</a:t>
            </a:r>
          </a:p>
          <a:p>
            <a:pPr lvl="1"/>
            <a:r>
              <a:rPr lang="tr-TR" dirty="0"/>
              <a:t>Beytülmal emini: Kamu mallarının ve kamu çıkarının taşradaki sorumlusu</a:t>
            </a:r>
          </a:p>
          <a:p>
            <a:pPr lvl="1"/>
            <a:r>
              <a:rPr lang="tr-TR" dirty="0"/>
              <a:t>Gümrük ve </a:t>
            </a:r>
            <a:r>
              <a:rPr lang="tr-TR" dirty="0" err="1"/>
              <a:t>bac</a:t>
            </a:r>
            <a:r>
              <a:rPr lang="tr-TR" dirty="0"/>
              <a:t> eminleri: Kasaba ve şehirlerdeki ticari vergi sorumluları</a:t>
            </a:r>
          </a:p>
          <a:p>
            <a:r>
              <a:rPr lang="tr-TR" dirty="0" smtClean="0"/>
              <a:t>1864 Vilayet Nizamnamesi </a:t>
            </a:r>
          </a:p>
          <a:p>
            <a:pPr lvl="1"/>
            <a:r>
              <a:rPr lang="tr-TR" dirty="0"/>
              <a:t>Vilayet (vali</a:t>
            </a:r>
            <a:r>
              <a:rPr lang="tr-TR" dirty="0" smtClean="0"/>
              <a:t>)</a:t>
            </a:r>
          </a:p>
          <a:p>
            <a:pPr lvl="1"/>
            <a:r>
              <a:rPr lang="tr-TR" dirty="0"/>
              <a:t>L</a:t>
            </a:r>
            <a:r>
              <a:rPr lang="tr-TR" dirty="0" smtClean="0"/>
              <a:t>iva/sancak </a:t>
            </a:r>
            <a:r>
              <a:rPr lang="tr-TR" dirty="0"/>
              <a:t>(mutasarrıf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Kaza </a:t>
            </a:r>
            <a:r>
              <a:rPr lang="tr-TR" dirty="0"/>
              <a:t>(kaymakam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Nahiye </a:t>
            </a:r>
            <a:r>
              <a:rPr lang="tr-TR" dirty="0"/>
              <a:t>(müdür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Karye </a:t>
            </a:r>
            <a:r>
              <a:rPr lang="tr-TR" dirty="0"/>
              <a:t>(</a:t>
            </a:r>
            <a:r>
              <a:rPr lang="tr-TR"/>
              <a:t>muhtar</a:t>
            </a:r>
            <a:r>
              <a:rPr lang="tr-TR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3151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ASKERİ TEŞKİLAT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0743" y="1349829"/>
            <a:ext cx="8773259" cy="5192485"/>
          </a:xfrm>
        </p:spPr>
        <p:txBody>
          <a:bodyPr>
            <a:normAutofit/>
          </a:bodyPr>
          <a:lstStyle/>
          <a:p>
            <a:pPr lvl="1"/>
            <a:r>
              <a:rPr lang="tr-TR" dirty="0" smtClean="0"/>
              <a:t>İlk askerler gazi </a:t>
            </a:r>
            <a:r>
              <a:rPr lang="tr-TR" dirty="0"/>
              <a:t>ve alperenler</a:t>
            </a:r>
          </a:p>
          <a:p>
            <a:pPr lvl="1"/>
            <a:r>
              <a:rPr lang="tr-TR" dirty="0"/>
              <a:t>Orhan Gazi zamanında ilk düzenli ordu (yaya ve müsellem)</a:t>
            </a:r>
          </a:p>
          <a:p>
            <a:pPr lvl="1"/>
            <a:r>
              <a:rPr lang="tr-TR" dirty="0"/>
              <a:t>Modern Osmanlı ordusu</a:t>
            </a:r>
          </a:p>
          <a:p>
            <a:pPr lvl="2"/>
            <a:r>
              <a:rPr lang="tr-TR" dirty="0"/>
              <a:t>Kara ordusu</a:t>
            </a:r>
          </a:p>
          <a:p>
            <a:pPr lvl="3"/>
            <a:r>
              <a:rPr lang="tr-TR" dirty="0"/>
              <a:t>Kapıkulu askerleri (devşirme), Eyalet askerleri (tımarlı sipahi), </a:t>
            </a:r>
            <a:r>
              <a:rPr lang="tr-TR" dirty="0" smtClean="0"/>
              <a:t>yabancı kuvvetler ve bağlı beyliklere ait kuvvetler</a:t>
            </a:r>
            <a:endParaRPr lang="tr-TR" dirty="0"/>
          </a:p>
          <a:p>
            <a:pPr lvl="2"/>
            <a:r>
              <a:rPr lang="tr-TR" dirty="0"/>
              <a:t>Deniz ordusu</a:t>
            </a:r>
          </a:p>
          <a:p>
            <a:pPr lvl="1"/>
            <a:r>
              <a:rPr lang="tr-TR" dirty="0"/>
              <a:t>Kapıkulu askerleri</a:t>
            </a:r>
          </a:p>
          <a:p>
            <a:pPr lvl="2"/>
            <a:r>
              <a:rPr lang="tr-TR" dirty="0"/>
              <a:t>Osmanlı başkenti ve sarayını korumakla yükümlü</a:t>
            </a:r>
          </a:p>
          <a:p>
            <a:pPr lvl="2"/>
            <a:r>
              <a:rPr lang="tr-TR" dirty="0" smtClean="0"/>
              <a:t>Kurucusu I</a:t>
            </a:r>
            <a:r>
              <a:rPr lang="tr-TR" dirty="0"/>
              <a:t>. Murad</a:t>
            </a:r>
          </a:p>
          <a:p>
            <a:pPr lvl="2"/>
            <a:r>
              <a:rPr lang="tr-TR" dirty="0"/>
              <a:t>Devşirme sistemi (kul sistemi</a:t>
            </a:r>
            <a:r>
              <a:rPr lang="tr-TR" dirty="0" smtClean="0"/>
              <a:t>) ve esirler (pençik oğlanı)</a:t>
            </a:r>
            <a:endParaRPr lang="tr-TR" dirty="0"/>
          </a:p>
          <a:p>
            <a:pPr lvl="2"/>
            <a:r>
              <a:rPr lang="tr-TR" dirty="0"/>
              <a:t>Ulufe, cülus</a:t>
            </a:r>
          </a:p>
          <a:p>
            <a:pPr lvl="2"/>
            <a:r>
              <a:rPr lang="tr-TR" dirty="0"/>
              <a:t>Evlenmek ve başka işle uğraşmak </a:t>
            </a:r>
            <a:r>
              <a:rPr lang="tr-TR" dirty="0" smtClean="0"/>
              <a:t>yasak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83221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8677752"/>
              </p:ext>
            </p:extLst>
          </p:nvPr>
        </p:nvGraphicFramePr>
        <p:xfrm>
          <a:off x="275092" y="135841"/>
          <a:ext cx="9173708" cy="6208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0308"/>
                <a:gridCol w="4343400"/>
              </a:tblGrid>
              <a:tr h="875237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Kapıkulu</a:t>
                      </a:r>
                      <a:r>
                        <a:rPr lang="tr-TR" baseline="0" dirty="0" smtClean="0"/>
                        <a:t> Ocağı</a:t>
                      </a:r>
                    </a:p>
                    <a:p>
                      <a:pPr algn="ctr"/>
                      <a:r>
                        <a:rPr lang="tr-TR" baseline="0" dirty="0" smtClean="0"/>
                        <a:t>YAYALAR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Kapıkulu</a:t>
                      </a:r>
                      <a:r>
                        <a:rPr lang="tr-TR" baseline="0" dirty="0" smtClean="0"/>
                        <a:t> Ocağı</a:t>
                      </a:r>
                    </a:p>
                    <a:p>
                      <a:pPr algn="ctr"/>
                      <a:r>
                        <a:rPr lang="tr-TR" baseline="0" dirty="0" smtClean="0"/>
                        <a:t>ATLILAR</a:t>
                      </a:r>
                      <a:endParaRPr lang="tr-TR" dirty="0"/>
                    </a:p>
                  </a:txBody>
                  <a:tcPr/>
                </a:tc>
              </a:tr>
              <a:tr h="875237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Acemioğlanlar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smtClean="0"/>
                        <a:t>Ocağı (Devşirmelerin ilk durağı, </a:t>
                      </a:r>
                      <a:r>
                        <a:rPr lang="tr-TR" dirty="0" smtClean="0"/>
                        <a:t>I. Murad, koruyucu aile, saray, yasaklar- başarılılar Enderun’a)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Silahtarlar (savaşta</a:t>
                      </a:r>
                      <a:r>
                        <a:rPr lang="tr-TR" baseline="0" dirty="0" smtClean="0"/>
                        <a:t> padişah otağını korumak)</a:t>
                      </a:r>
                      <a:endParaRPr lang="tr-TR" dirty="0"/>
                    </a:p>
                  </a:txBody>
                  <a:tcPr/>
                </a:tc>
              </a:tr>
              <a:tr h="507082">
                <a:tc>
                  <a:txBody>
                    <a:bodyPr/>
                    <a:lstStyle/>
                    <a:p>
                      <a:r>
                        <a:rPr lang="tr-TR" dirty="0" smtClean="0"/>
                        <a:t>Yeniçeri Ocağı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Sipahiler</a:t>
                      </a:r>
                      <a:endParaRPr lang="tr-TR" dirty="0"/>
                    </a:p>
                  </a:txBody>
                  <a:tcPr/>
                </a:tc>
              </a:tr>
              <a:tr h="507082">
                <a:tc>
                  <a:txBody>
                    <a:bodyPr/>
                    <a:lstStyle/>
                    <a:p>
                      <a:r>
                        <a:rPr lang="tr-TR" dirty="0" smtClean="0"/>
                        <a:t>Cebeciler</a:t>
                      </a:r>
                      <a:r>
                        <a:rPr lang="tr-TR" baseline="0" dirty="0" smtClean="0"/>
                        <a:t> (silah temini, bakımı)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Ulufeciler</a:t>
                      </a:r>
                      <a:r>
                        <a:rPr lang="tr-TR" baseline="0" dirty="0" smtClean="0"/>
                        <a:t> (Saltanat sancağını korumak)</a:t>
                      </a:r>
                      <a:endParaRPr lang="tr-TR" dirty="0"/>
                    </a:p>
                  </a:txBody>
                  <a:tcPr/>
                </a:tc>
              </a:tr>
              <a:tr h="507082">
                <a:tc>
                  <a:txBody>
                    <a:bodyPr/>
                    <a:lstStyle/>
                    <a:p>
                      <a:r>
                        <a:rPr lang="tr-TR" dirty="0" smtClean="0"/>
                        <a:t>Lağımcılar (</a:t>
                      </a:r>
                      <a:r>
                        <a:rPr lang="tr-TR" dirty="0" smtClean="0"/>
                        <a:t>tünel, hendek </a:t>
                      </a:r>
                      <a:r>
                        <a:rPr lang="tr-TR" dirty="0" smtClean="0"/>
                        <a:t>kazma)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Garipler (Hazineyi</a:t>
                      </a:r>
                      <a:r>
                        <a:rPr lang="tr-TR" baseline="0" dirty="0" smtClean="0"/>
                        <a:t> korumak)</a:t>
                      </a:r>
                      <a:endParaRPr lang="tr-TR" dirty="0"/>
                    </a:p>
                  </a:txBody>
                  <a:tcPr/>
                </a:tc>
              </a:tr>
              <a:tr h="507082">
                <a:tc>
                  <a:txBody>
                    <a:bodyPr/>
                    <a:lstStyle/>
                    <a:p>
                      <a:r>
                        <a:rPr lang="tr-TR" dirty="0" smtClean="0"/>
                        <a:t>Humbaracılar (el bombası, </a:t>
                      </a:r>
                      <a:r>
                        <a:rPr lang="tr-TR" dirty="0" smtClean="0"/>
                        <a:t>patlayıcı, havan topu)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875237">
                <a:tc>
                  <a:txBody>
                    <a:bodyPr/>
                    <a:lstStyle/>
                    <a:p>
                      <a:r>
                        <a:rPr lang="tr-TR" dirty="0" smtClean="0"/>
                        <a:t>Topçular (top dökmek, yapmak,</a:t>
                      </a:r>
                      <a:r>
                        <a:rPr lang="tr-TR" baseline="0" dirty="0" smtClean="0"/>
                        <a:t> kullanmak, I. Kosova)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07082">
                <a:tc>
                  <a:txBody>
                    <a:bodyPr/>
                    <a:lstStyle/>
                    <a:p>
                      <a:r>
                        <a:rPr lang="tr-TR" dirty="0" smtClean="0"/>
                        <a:t>Top arabacıları (savaş topu nakli)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875237">
                <a:tc>
                  <a:txBody>
                    <a:bodyPr/>
                    <a:lstStyle/>
                    <a:p>
                      <a:r>
                        <a:rPr lang="tr-TR" dirty="0" smtClean="0"/>
                        <a:t>Bostancılar</a:t>
                      </a:r>
                      <a:r>
                        <a:rPr lang="tr-TR" baseline="0" dirty="0" smtClean="0"/>
                        <a:t> (saray ve köşklerin korunması)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3322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8991" y="119743"/>
            <a:ext cx="9076266" cy="6150428"/>
          </a:xfrm>
        </p:spPr>
        <p:txBody>
          <a:bodyPr/>
          <a:lstStyle/>
          <a:p>
            <a:r>
              <a:rPr lang="tr-TR" dirty="0" smtClean="0"/>
              <a:t>Eyalet askerleri</a:t>
            </a:r>
          </a:p>
          <a:p>
            <a:pPr lvl="1"/>
            <a:r>
              <a:rPr lang="tr-TR" dirty="0" smtClean="0"/>
              <a:t>Taşrada bulunan ve Osmanlı ordusunun en kalabalık sınıfı olan asker topluluğu</a:t>
            </a:r>
          </a:p>
          <a:p>
            <a:pPr lvl="1"/>
            <a:r>
              <a:rPr lang="tr-TR" dirty="0" smtClean="0"/>
              <a:t>Komutanı beylerbeyi </a:t>
            </a:r>
          </a:p>
          <a:p>
            <a:pPr lvl="1"/>
            <a:r>
              <a:rPr lang="tr-TR" dirty="0" smtClean="0"/>
              <a:t>Giderleri tımar sistemi ile karşılanan bir model </a:t>
            </a:r>
            <a:r>
              <a:rPr lang="tr-TR" dirty="0" smtClean="0"/>
              <a:t>(</a:t>
            </a:r>
            <a:r>
              <a:rPr lang="tr-TR" dirty="0" err="1" smtClean="0"/>
              <a:t>cebelü</a:t>
            </a:r>
            <a:r>
              <a:rPr lang="tr-TR" dirty="0" smtClean="0"/>
              <a:t> yetiştirme)</a:t>
            </a:r>
          </a:p>
          <a:p>
            <a:pPr lvl="1"/>
            <a:r>
              <a:rPr lang="tr-TR" dirty="0" smtClean="0"/>
              <a:t>Tımarlı sipahinin görevi savaş zamanı sefere katılmak, barış zamanı bölgesinde asayişi sağlamaktır. </a:t>
            </a:r>
          </a:p>
          <a:p>
            <a:pPr lvl="1"/>
            <a:r>
              <a:rPr lang="tr-TR" dirty="0" smtClean="0"/>
              <a:t>Tımarı dahilindeki halktan vergi toplar, bununla hem kendi geçinir hem de asker yetiştir.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9988221"/>
              </p:ext>
            </p:extLst>
          </p:nvPr>
        </p:nvGraphicFramePr>
        <p:xfrm>
          <a:off x="612550" y="2824616"/>
          <a:ext cx="8596312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/>
                <a:gridCol w="42981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Eyalet Ordusu</a:t>
                      </a:r>
                      <a:r>
                        <a:rPr lang="tr-TR" baseline="0" dirty="0" smtClean="0"/>
                        <a:t> </a:t>
                      </a:r>
                    </a:p>
                    <a:p>
                      <a:pPr algn="ctr"/>
                      <a:r>
                        <a:rPr lang="tr-TR" baseline="0" dirty="0" smtClean="0"/>
                        <a:t>ÖNCÜLER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Eyalet Ordusu</a:t>
                      </a:r>
                    </a:p>
                    <a:p>
                      <a:pPr algn="ctr"/>
                      <a:r>
                        <a:rPr lang="tr-TR" dirty="0" smtClean="0"/>
                        <a:t>GERİ HİZMET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Deliler (Rumeli</a:t>
                      </a:r>
                      <a:r>
                        <a:rPr lang="tr-TR" baseline="0" dirty="0" smtClean="0"/>
                        <a:t> ve Bosna beylerbeyine bağlı birlikler, yol gösterici, delil)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Turnacılar</a:t>
                      </a:r>
                      <a:r>
                        <a:rPr lang="tr-TR" baseline="0" dirty="0" smtClean="0"/>
                        <a:t> (Ordu içi haberleşme)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Beşliler (Sınır muhafazası)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Sakalar (su temini)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Akıncılar (Düşmanı</a:t>
                      </a:r>
                      <a:r>
                        <a:rPr lang="tr-TR" baseline="0" dirty="0" smtClean="0"/>
                        <a:t> keşif birliği)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Derbentçiler (Yolların</a:t>
                      </a:r>
                      <a:r>
                        <a:rPr lang="tr-TR" baseline="0" dirty="0" smtClean="0"/>
                        <a:t> bakım ve tamiri)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Azaplar (Düşmana</a:t>
                      </a:r>
                      <a:r>
                        <a:rPr lang="tr-TR" baseline="0" dirty="0" smtClean="0"/>
                        <a:t> ilk saldırıyı yapan bekarlar birliği)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Cerahurlar</a:t>
                      </a:r>
                      <a:r>
                        <a:rPr lang="tr-TR" dirty="0" smtClean="0"/>
                        <a:t> (Siper</a:t>
                      </a:r>
                      <a:r>
                        <a:rPr lang="tr-TR" baseline="0" dirty="0" smtClean="0"/>
                        <a:t> kazan, ağaç kesen işçiler)</a:t>
                      </a:r>
                      <a:endParaRPr lang="tr-T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Gönüllüler (özellikle sınır bölgelerinde)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0584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339877" y="157618"/>
            <a:ext cx="8978294" cy="6188753"/>
          </a:xfrm>
        </p:spPr>
        <p:txBody>
          <a:bodyPr/>
          <a:lstStyle/>
          <a:p>
            <a:r>
              <a:rPr lang="tr-TR" dirty="0" smtClean="0"/>
              <a:t>Deniz Kuvvetleri</a:t>
            </a:r>
          </a:p>
          <a:p>
            <a:pPr lvl="1"/>
            <a:r>
              <a:rPr lang="tr-TR" dirty="0" err="1" smtClean="0"/>
              <a:t>Karesioğulları</a:t>
            </a:r>
            <a:r>
              <a:rPr lang="tr-TR" dirty="0" smtClean="0"/>
              <a:t> ve ilk donanma</a:t>
            </a:r>
            <a:endParaRPr lang="tr-TR" dirty="0" smtClean="0"/>
          </a:p>
          <a:p>
            <a:pPr lvl="1"/>
            <a:r>
              <a:rPr lang="tr-TR" dirty="0" smtClean="0"/>
              <a:t>İlk deniz beyi Karamürsel Gazi</a:t>
            </a:r>
          </a:p>
          <a:p>
            <a:pPr lvl="1"/>
            <a:r>
              <a:rPr lang="tr-TR" dirty="0" smtClean="0"/>
              <a:t>Karamürsel, </a:t>
            </a:r>
            <a:r>
              <a:rPr lang="tr-TR" dirty="0" err="1" smtClean="0"/>
              <a:t>Edincik</a:t>
            </a:r>
            <a:r>
              <a:rPr lang="tr-TR" dirty="0" smtClean="0"/>
              <a:t>, İzmit, Gelibolu tersaneleri</a:t>
            </a:r>
          </a:p>
          <a:p>
            <a:pPr lvl="1"/>
            <a:r>
              <a:rPr lang="tr-TR" dirty="0" smtClean="0"/>
              <a:t>Kasımpaşa </a:t>
            </a:r>
            <a:r>
              <a:rPr lang="tr-TR" dirty="0" smtClean="0"/>
              <a:t>tersanesi</a:t>
            </a:r>
          </a:p>
          <a:p>
            <a:pPr lvl="1"/>
            <a:r>
              <a:rPr lang="tr-TR" dirty="0" smtClean="0"/>
              <a:t>Deniz korsanlığından Osmanlı hizmetine geçiş </a:t>
            </a:r>
          </a:p>
          <a:p>
            <a:pPr lvl="1"/>
            <a:r>
              <a:rPr lang="tr-TR" dirty="0" smtClean="0"/>
              <a:t>Barbaros Hayreddin, Kemal Reis, Burak Reis, Kılıç Ali Paşa, </a:t>
            </a:r>
            <a:r>
              <a:rPr lang="tr-TR" dirty="0" err="1" smtClean="0"/>
              <a:t>Seydi</a:t>
            </a:r>
            <a:r>
              <a:rPr lang="tr-TR" dirty="0" smtClean="0"/>
              <a:t> Ali Reis, Piri Reis, Oruç Reis</a:t>
            </a:r>
            <a:endParaRPr lang="tr-TR" dirty="0" smtClean="0"/>
          </a:p>
          <a:p>
            <a:pPr lvl="1"/>
            <a:r>
              <a:rPr lang="tr-TR" dirty="0" smtClean="0"/>
              <a:t>Deniz faciaları (1571 </a:t>
            </a:r>
            <a:r>
              <a:rPr lang="tr-TR" dirty="0" err="1" smtClean="0"/>
              <a:t>İnebahtı</a:t>
            </a:r>
            <a:r>
              <a:rPr lang="tr-TR" dirty="0" smtClean="0"/>
              <a:t>, 1770 Çeşme, 1827 </a:t>
            </a:r>
            <a:r>
              <a:rPr lang="tr-TR" dirty="0" err="1" smtClean="0"/>
              <a:t>Navarin</a:t>
            </a:r>
            <a:r>
              <a:rPr lang="tr-TR" dirty="0" smtClean="0"/>
              <a:t>, 1853 Sinop)</a:t>
            </a:r>
            <a:endParaRPr lang="tr-TR" dirty="0" smtClean="0"/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  <p:graphicFrame>
        <p:nvGraphicFramePr>
          <p:cNvPr id="6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4193297"/>
              </p:ext>
            </p:extLst>
          </p:nvPr>
        </p:nvGraphicFramePr>
        <p:xfrm>
          <a:off x="721859" y="3630748"/>
          <a:ext cx="859631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/>
                <a:gridCol w="4298156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Donanma</a:t>
                      </a:r>
                      <a:r>
                        <a:rPr lang="tr-TR" baseline="0" dirty="0" smtClean="0"/>
                        <a:t> Personeli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Azaplar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Bekar deniz piyadeleri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Kumbaracılar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Tersane çalışanları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Kalafatçı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Gemileri</a:t>
                      </a:r>
                      <a:r>
                        <a:rPr lang="tr-TR" baseline="0" dirty="0" smtClean="0"/>
                        <a:t> ziftleyen personel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Leventler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Bahriye askeri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Kürekçilr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Esir</a:t>
                      </a:r>
                      <a:r>
                        <a:rPr lang="tr-TR" baseline="0" dirty="0" smtClean="0"/>
                        <a:t> ve suçlular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Aylakçılar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Sefer zamanı geçici personel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8594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381001"/>
            <a:ext cx="8847666" cy="5910942"/>
          </a:xfrm>
        </p:spPr>
        <p:txBody>
          <a:bodyPr/>
          <a:lstStyle/>
          <a:p>
            <a:r>
              <a:rPr lang="tr-TR" dirty="0" smtClean="0"/>
              <a:t>Osmanlı ordusundaki ıslahatlar</a:t>
            </a:r>
          </a:p>
          <a:p>
            <a:pPr lvl="1"/>
            <a:r>
              <a:rPr lang="tr-TR" dirty="0" smtClean="0"/>
              <a:t>I. </a:t>
            </a:r>
            <a:r>
              <a:rPr lang="tr-TR" dirty="0" err="1" smtClean="0"/>
              <a:t>Mahmud</a:t>
            </a:r>
            <a:r>
              <a:rPr lang="tr-TR" dirty="0" smtClean="0"/>
              <a:t> zamanında Humbaracı </a:t>
            </a:r>
            <a:r>
              <a:rPr lang="tr-TR" dirty="0" err="1" smtClean="0"/>
              <a:t>Ahmed</a:t>
            </a:r>
            <a:r>
              <a:rPr lang="tr-TR" dirty="0" smtClean="0"/>
              <a:t> Paşa</a:t>
            </a:r>
          </a:p>
          <a:p>
            <a:pPr lvl="1"/>
            <a:r>
              <a:rPr lang="tr-TR" dirty="0" smtClean="0"/>
              <a:t>III. Mustafa zamanında Baron de </a:t>
            </a:r>
            <a:r>
              <a:rPr lang="tr-TR" dirty="0" err="1" smtClean="0"/>
              <a:t>Tott</a:t>
            </a:r>
            <a:r>
              <a:rPr lang="tr-TR" dirty="0" smtClean="0"/>
              <a:t> ve sürat topçuları</a:t>
            </a:r>
          </a:p>
          <a:p>
            <a:pPr lvl="1"/>
            <a:r>
              <a:rPr lang="tr-TR" dirty="0" smtClean="0"/>
              <a:t>III. Selim zamanında Bostancı </a:t>
            </a:r>
            <a:r>
              <a:rPr lang="tr-TR" dirty="0" err="1" smtClean="0"/>
              <a:t>Tüfenkçileri</a:t>
            </a:r>
            <a:r>
              <a:rPr lang="tr-TR" dirty="0" smtClean="0"/>
              <a:t> (Nizam-ı </a:t>
            </a:r>
            <a:r>
              <a:rPr lang="tr-TR" dirty="0" err="1" smtClean="0"/>
              <a:t>Cedid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II. </a:t>
            </a:r>
            <a:r>
              <a:rPr lang="tr-TR" dirty="0" err="1" smtClean="0"/>
              <a:t>Mahmud</a:t>
            </a:r>
            <a:r>
              <a:rPr lang="tr-TR" dirty="0" smtClean="0"/>
              <a:t> zamanında Sekban-ı </a:t>
            </a:r>
            <a:r>
              <a:rPr lang="tr-TR" dirty="0" err="1" smtClean="0"/>
              <a:t>Cedid</a:t>
            </a:r>
            <a:r>
              <a:rPr lang="tr-TR" dirty="0" smtClean="0"/>
              <a:t>, Eşkinci Ocağı, </a:t>
            </a:r>
            <a:r>
              <a:rPr lang="tr-TR" dirty="0" err="1" smtClean="0"/>
              <a:t>Asakir</a:t>
            </a:r>
            <a:r>
              <a:rPr lang="tr-TR" dirty="0" smtClean="0"/>
              <a:t>-i </a:t>
            </a:r>
            <a:r>
              <a:rPr lang="tr-TR" dirty="0" err="1" smtClean="0"/>
              <a:t>Mansure</a:t>
            </a:r>
            <a:r>
              <a:rPr lang="tr-TR" dirty="0" smtClean="0"/>
              <a:t>-i </a:t>
            </a:r>
            <a:r>
              <a:rPr lang="tr-TR" dirty="0" err="1" smtClean="0"/>
              <a:t>Muhammediyye</a:t>
            </a:r>
            <a:endParaRPr lang="tr-TR" dirty="0" smtClean="0"/>
          </a:p>
          <a:p>
            <a:r>
              <a:rPr lang="tr-TR" dirty="0" smtClean="0"/>
              <a:t>Osmanlı ordusunda modern askeri mektepler</a:t>
            </a:r>
          </a:p>
          <a:p>
            <a:pPr lvl="1"/>
            <a:r>
              <a:rPr lang="tr-TR" dirty="0" smtClean="0"/>
              <a:t>1773 Mühendishane-i Bahr-i Hümayun</a:t>
            </a:r>
          </a:p>
          <a:p>
            <a:pPr lvl="1"/>
            <a:r>
              <a:rPr lang="tr-TR" dirty="0" smtClean="0"/>
              <a:t>1795 Mühendishane-i </a:t>
            </a:r>
            <a:r>
              <a:rPr lang="tr-TR" dirty="0" err="1" smtClean="0"/>
              <a:t>Berr</a:t>
            </a:r>
            <a:r>
              <a:rPr lang="tr-TR" dirty="0" smtClean="0"/>
              <a:t>-i Hümayun</a:t>
            </a:r>
          </a:p>
          <a:p>
            <a:pPr lvl="1"/>
            <a:r>
              <a:rPr lang="tr-TR" sz="1600" dirty="0" smtClean="0"/>
              <a:t>1827 </a:t>
            </a:r>
            <a:r>
              <a:rPr lang="tr-TR" sz="1600" dirty="0" err="1"/>
              <a:t>Mekteb</a:t>
            </a:r>
            <a:r>
              <a:rPr lang="tr-TR" sz="1600" dirty="0"/>
              <a:t>-i </a:t>
            </a:r>
            <a:r>
              <a:rPr lang="tr-TR" sz="1600" dirty="0" smtClean="0"/>
              <a:t>Tıbbiye</a:t>
            </a:r>
          </a:p>
          <a:p>
            <a:pPr lvl="1"/>
            <a:r>
              <a:rPr lang="tr-TR" sz="1600" dirty="0" smtClean="0"/>
              <a:t>1834 </a:t>
            </a:r>
            <a:r>
              <a:rPr lang="tr-TR" sz="1600" dirty="0" err="1"/>
              <a:t>Mekteb</a:t>
            </a:r>
            <a:r>
              <a:rPr lang="tr-TR" sz="1600" dirty="0"/>
              <a:t>-i Harbiye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88931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0229"/>
          </a:xfrm>
        </p:spPr>
        <p:txBody>
          <a:bodyPr/>
          <a:lstStyle/>
          <a:p>
            <a:r>
              <a:rPr lang="tr-TR" dirty="0" smtClean="0"/>
              <a:t>TOPRAK SİSTEMİ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677334" y="1349829"/>
            <a:ext cx="8836780" cy="5246914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Osmanlı Devleti’nde toprak mülk, vakıf ve miri arazi olmak üzere üçe ayrılır. </a:t>
            </a:r>
          </a:p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Mülk Arazi: </a:t>
            </a:r>
            <a:r>
              <a:rPr lang="tr-TR" dirty="0" smtClean="0"/>
              <a:t>Mülkiyet hakkı arazi sahibinin olan topraklardır. </a:t>
            </a:r>
          </a:p>
          <a:p>
            <a:pPr lvl="1"/>
            <a:r>
              <a:rPr lang="tr-TR" b="1" dirty="0" err="1" smtClean="0"/>
              <a:t>Öşri</a:t>
            </a:r>
            <a:r>
              <a:rPr lang="tr-TR" b="1" dirty="0" smtClean="0"/>
              <a:t> Arazi: </a:t>
            </a:r>
            <a:r>
              <a:rPr lang="tr-TR" dirty="0" smtClean="0"/>
              <a:t>Eğer </a:t>
            </a:r>
            <a:r>
              <a:rPr lang="tr-TR" dirty="0"/>
              <a:t>mülkiyet sahibi Müslümansa Öşür vergisi ödediğinden «</a:t>
            </a:r>
            <a:r>
              <a:rPr lang="tr-TR" dirty="0" err="1"/>
              <a:t>Öşri</a:t>
            </a:r>
            <a:r>
              <a:rPr lang="tr-TR" dirty="0"/>
              <a:t> Arazi» denir. </a:t>
            </a:r>
          </a:p>
          <a:p>
            <a:pPr lvl="1"/>
            <a:r>
              <a:rPr lang="tr-TR" b="1" dirty="0" err="1" smtClean="0"/>
              <a:t>Haraci</a:t>
            </a:r>
            <a:r>
              <a:rPr lang="tr-TR" b="1" dirty="0" smtClean="0"/>
              <a:t> Arazi: </a:t>
            </a:r>
            <a:r>
              <a:rPr lang="tr-TR" dirty="0" smtClean="0"/>
              <a:t>Eğer </a:t>
            </a:r>
            <a:r>
              <a:rPr lang="tr-TR" dirty="0"/>
              <a:t>mülkiyet sahibi gayrimüslim ise Haraç vergisi ödediğinden «</a:t>
            </a:r>
            <a:r>
              <a:rPr lang="tr-TR" dirty="0" err="1"/>
              <a:t>Haraci</a:t>
            </a:r>
            <a:r>
              <a:rPr lang="tr-TR" dirty="0"/>
              <a:t> Arazi» denir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Vakıf Arazi: </a:t>
            </a:r>
            <a:r>
              <a:rPr lang="tr-TR" dirty="0" smtClean="0"/>
              <a:t>Kullanım hakkı ve geliri hayır işleri yapmak üzere vakıflara devredilen arazidir. Bir yönüyle miri arazidir. Çünkü toprak devletindir. </a:t>
            </a:r>
            <a:r>
              <a:rPr lang="tr-TR" dirty="0" smtClean="0"/>
              <a:t>Ancak Müslüman şahısların hayır için vakıflara devrettiği araziler de vardır. Şehir ve kasabaların kalkınmasında büyük faydası vardır. </a:t>
            </a:r>
            <a:endParaRPr 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Miri Arazi: </a:t>
            </a:r>
            <a:r>
              <a:rPr lang="tr-TR" dirty="0" smtClean="0"/>
              <a:t>Mülkiyeti devlere ait olan arazilerdir. Bu arazi satılamaz, sadece işletme hakkı devredilebilir. Miri arazi çok çeşitli şekillerdedir. </a:t>
            </a:r>
          </a:p>
          <a:p>
            <a:pPr lvl="1"/>
            <a:r>
              <a:rPr lang="tr-TR" dirty="0" smtClean="0"/>
              <a:t>Paşmaklık</a:t>
            </a:r>
            <a:r>
              <a:rPr lang="tr-TR" dirty="0"/>
              <a:t>: Geliri padişah ailesine ayrılan topraklardır. </a:t>
            </a:r>
          </a:p>
          <a:p>
            <a:pPr lvl="1"/>
            <a:r>
              <a:rPr lang="tr-TR" dirty="0"/>
              <a:t>Ocaklık: Geliri kale muhafızları ve tersane işlerine ayrılan arazidir. </a:t>
            </a:r>
          </a:p>
          <a:p>
            <a:pPr lvl="1"/>
            <a:r>
              <a:rPr lang="tr-TR" dirty="0"/>
              <a:t>Malikane: </a:t>
            </a:r>
            <a:r>
              <a:rPr lang="tr-TR" dirty="0" smtClean="0"/>
              <a:t>Devlet görevlilerine </a:t>
            </a:r>
            <a:r>
              <a:rPr lang="tr-TR" dirty="0"/>
              <a:t>üstün hizmet karşılığı verilen arazidir. </a:t>
            </a:r>
          </a:p>
          <a:p>
            <a:pPr lvl="1"/>
            <a:r>
              <a:rPr lang="tr-TR" dirty="0"/>
              <a:t>Yurtluk: Geliri sınır boyundaki asker ve memurlara verilen topraklardır. </a:t>
            </a:r>
          </a:p>
          <a:p>
            <a:pPr lvl="1"/>
            <a:r>
              <a:rPr lang="tr-TR" dirty="0"/>
              <a:t>Mukataa: Geliri doğrudan devlet hazinesine aktarılan topraklardır. </a:t>
            </a:r>
          </a:p>
          <a:p>
            <a:pPr lvl="1"/>
            <a:r>
              <a:rPr lang="tr-TR" dirty="0"/>
              <a:t>Vakıf</a:t>
            </a:r>
            <a:r>
              <a:rPr lang="tr-TR" dirty="0" smtClean="0"/>
              <a:t>:</a:t>
            </a:r>
            <a:endParaRPr lang="tr-TR" dirty="0"/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11237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YÖNETİMİ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458687"/>
            <a:ext cx="8596668" cy="4582676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Osmanlılarda devletin idaresi merkezi ve taşra olmak üzere ikiye ayrılır. </a:t>
            </a:r>
          </a:p>
          <a:p>
            <a:r>
              <a:rPr lang="tr-TR" dirty="0" smtClean="0"/>
              <a:t>Merkezi idarenin başı doğal olarak padişahtır. </a:t>
            </a:r>
          </a:p>
          <a:p>
            <a:r>
              <a:rPr lang="tr-TR" dirty="0" smtClean="0"/>
              <a:t>İslam öncesi Türk devletlerinden gelen ve Osmanlı’da da uygulanan veraset sistemine göre devlet hanedanın ortak malıdır. </a:t>
            </a:r>
          </a:p>
          <a:p>
            <a:pPr lvl="1"/>
            <a:r>
              <a:rPr lang="tr-TR" dirty="0" smtClean="0"/>
              <a:t>I. Murad</a:t>
            </a:r>
          </a:p>
          <a:p>
            <a:pPr lvl="1"/>
            <a:r>
              <a:rPr lang="tr-TR" dirty="0" smtClean="0"/>
              <a:t>II. </a:t>
            </a:r>
            <a:r>
              <a:rPr lang="tr-TR" dirty="0" err="1" smtClean="0"/>
              <a:t>Mehmed</a:t>
            </a:r>
            <a:endParaRPr lang="tr-TR" dirty="0" smtClean="0"/>
          </a:p>
          <a:p>
            <a:pPr lvl="1"/>
            <a:r>
              <a:rPr lang="tr-TR" dirty="0" smtClean="0"/>
              <a:t>I. </a:t>
            </a:r>
            <a:r>
              <a:rPr lang="tr-TR" dirty="0" err="1" smtClean="0"/>
              <a:t>Ahmed</a:t>
            </a:r>
            <a:endParaRPr lang="tr-TR" dirty="0" smtClean="0"/>
          </a:p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Padişah: </a:t>
            </a:r>
            <a:endParaRPr lang="tr-TR" dirty="0" smtClean="0"/>
          </a:p>
          <a:p>
            <a:pPr lvl="1"/>
            <a:r>
              <a:rPr lang="tr-TR" dirty="0" smtClean="0"/>
              <a:t>Kut sahibi</a:t>
            </a:r>
          </a:p>
          <a:p>
            <a:pPr lvl="1"/>
            <a:r>
              <a:rPr lang="tr-TR" dirty="0" smtClean="0"/>
              <a:t>Hanedan ailesi</a:t>
            </a:r>
          </a:p>
          <a:p>
            <a:pPr lvl="2"/>
            <a:r>
              <a:rPr lang="tr-TR" dirty="0" smtClean="0"/>
              <a:t>Valide Sultan</a:t>
            </a:r>
          </a:p>
          <a:p>
            <a:pPr lvl="2"/>
            <a:r>
              <a:rPr lang="tr-TR" dirty="0" smtClean="0"/>
              <a:t>Haseki</a:t>
            </a:r>
          </a:p>
          <a:p>
            <a:pPr lvl="2"/>
            <a:r>
              <a:rPr lang="tr-TR" dirty="0" smtClean="0"/>
              <a:t>Şehzade</a:t>
            </a:r>
          </a:p>
          <a:p>
            <a:pPr lvl="2"/>
            <a:r>
              <a:rPr lang="tr-TR" dirty="0" smtClean="0"/>
              <a:t>Sultan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78008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83029"/>
            <a:ext cx="8596668" cy="5758333"/>
          </a:xfrm>
        </p:spPr>
        <p:txBody>
          <a:bodyPr/>
          <a:lstStyle/>
          <a:p>
            <a:r>
              <a:rPr lang="tr-TR" dirty="0" smtClean="0"/>
              <a:t>Dirlik </a:t>
            </a:r>
            <a:r>
              <a:rPr lang="tr-TR" dirty="0"/>
              <a:t>(Tımar): Geliri devlet memuru ve askerlere maaş karşılığı olarak verilen arazidir. Toprağın mülkiyeti devletin, vergisi dirlik sahibinin, kullanım hakkı köylünündür. </a:t>
            </a:r>
            <a:r>
              <a:rPr lang="tr-TR" dirty="0" smtClean="0"/>
              <a:t>II. </a:t>
            </a:r>
            <a:r>
              <a:rPr lang="tr-TR" dirty="0" err="1" smtClean="0"/>
              <a:t>Mahmud</a:t>
            </a:r>
            <a:r>
              <a:rPr lang="tr-TR" dirty="0" smtClean="0"/>
              <a:t> zamanına kadar uygulanan bir sistemdir. </a:t>
            </a:r>
            <a:endParaRPr lang="tr-TR" dirty="0"/>
          </a:p>
          <a:p>
            <a:pPr lvl="2"/>
            <a:r>
              <a:rPr lang="tr-TR" dirty="0"/>
              <a:t>Has: Yıllık geliri 100.000 akçenin üzerindeki dirlik arazisidir. (Hanedan, vezir, beylerbeyi, sancakbeyi)</a:t>
            </a:r>
          </a:p>
          <a:p>
            <a:pPr lvl="2"/>
            <a:r>
              <a:rPr lang="tr-TR" dirty="0"/>
              <a:t>Zeamet: Yıllık geliri 20.000-100.000 akçe arasındaki dirlik arazisidir. (Eyalet memurları, kadı, subaşı)</a:t>
            </a:r>
          </a:p>
          <a:p>
            <a:pPr lvl="2"/>
            <a:r>
              <a:rPr lang="tr-TR" dirty="0"/>
              <a:t>Tımar: Yıllık geliri 20.000 akçeden az olan dirlik arazisidir. (Savaşlarda yararlılık gösterenler) Bu araziler tahrir defterlerine kaydedilir.  </a:t>
            </a:r>
          </a:p>
          <a:p>
            <a:pPr lvl="2"/>
            <a:r>
              <a:rPr lang="tr-TR" dirty="0"/>
              <a:t>Kılıç Hakkı: Tımar sahipleri için ilk 3.000, zeamet sahipleri için ise ilk 20.000 akçe hak sahibinin geçimine ayrılmıştır. Buna kılıç hakkı denir. Hak sahipleri kalan meblağın her 5.000 akçesi için bir </a:t>
            </a:r>
            <a:r>
              <a:rPr lang="tr-TR" dirty="0" err="1"/>
              <a:t>cebelü</a:t>
            </a:r>
            <a:r>
              <a:rPr lang="tr-TR" dirty="0"/>
              <a:t> (teçhizatlı atlı asker) yetiştirmek zorundadır. </a:t>
            </a:r>
          </a:p>
          <a:p>
            <a:pPr lvl="2"/>
            <a:r>
              <a:rPr lang="tr-TR" dirty="0"/>
              <a:t>Dirlik (tımar) sistemi sayesinde</a:t>
            </a:r>
          </a:p>
          <a:p>
            <a:pPr lvl="3"/>
            <a:r>
              <a:rPr lang="tr-TR" dirty="0"/>
              <a:t>Devlet kolayca </a:t>
            </a:r>
            <a:r>
              <a:rPr lang="tr-TR" dirty="0" smtClean="0"/>
              <a:t>vergi toplama şansını yakalamıştır. </a:t>
            </a:r>
          </a:p>
          <a:p>
            <a:pPr lvl="3"/>
            <a:r>
              <a:rPr lang="tr-TR" dirty="0" smtClean="0"/>
              <a:t>Devlet maaş yükünü azaltmıştır. </a:t>
            </a:r>
          </a:p>
          <a:p>
            <a:pPr lvl="3"/>
            <a:r>
              <a:rPr lang="tr-TR" dirty="0" smtClean="0"/>
              <a:t>Devlet asker yetiştirme yükünü </a:t>
            </a:r>
            <a:r>
              <a:rPr lang="tr-TR" dirty="0" err="1" smtClean="0"/>
              <a:t>azaltımıştır</a:t>
            </a:r>
            <a:r>
              <a:rPr lang="tr-TR" dirty="0" smtClean="0"/>
              <a:t>. </a:t>
            </a:r>
          </a:p>
          <a:p>
            <a:pPr lvl="3"/>
            <a:r>
              <a:rPr lang="tr-TR" dirty="0" smtClean="0"/>
              <a:t>Devlet toprağın düzenli işletilmesini sağlamıştır. </a:t>
            </a:r>
          </a:p>
          <a:p>
            <a:pPr lvl="3"/>
            <a:r>
              <a:rPr lang="tr-TR" dirty="0" smtClean="0"/>
              <a:t>Devlet taşrada güvenliği sağlamıştır.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87162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3677" y="135847"/>
            <a:ext cx="9370180" cy="6286724"/>
          </a:xfrm>
        </p:spPr>
        <p:txBody>
          <a:bodyPr>
            <a:normAutofit/>
          </a:bodyPr>
          <a:lstStyle/>
          <a:p>
            <a:r>
              <a:rPr lang="tr-TR" dirty="0" smtClean="0"/>
              <a:t>Çift Hane Sistemi: Osmanlılarda bir çift öküzün işleyebileceği toprağa «çiftlik» denilmiştir. Buna dayalı sisteme de çift hane sistemi denmiştir. </a:t>
            </a:r>
          </a:p>
          <a:p>
            <a:pPr lvl="1"/>
            <a:r>
              <a:rPr lang="tr-TR" dirty="0" smtClean="0"/>
              <a:t>Bu sistem sayesinde</a:t>
            </a:r>
          </a:p>
          <a:p>
            <a:pPr lvl="2"/>
            <a:r>
              <a:rPr lang="tr-TR" dirty="0" smtClean="0"/>
              <a:t>Taşrada asker ihtiyacı sağlanır. </a:t>
            </a:r>
          </a:p>
          <a:p>
            <a:pPr lvl="2"/>
            <a:r>
              <a:rPr lang="tr-TR" dirty="0" smtClean="0"/>
              <a:t>Yerleşik hayat özendirilir. </a:t>
            </a:r>
          </a:p>
          <a:p>
            <a:pPr lvl="2"/>
            <a:r>
              <a:rPr lang="tr-TR" dirty="0" smtClean="0"/>
              <a:t>Toprak devletin olduğu için feodaliteye izin verilmez. </a:t>
            </a:r>
          </a:p>
          <a:p>
            <a:pPr lvl="2"/>
            <a:r>
              <a:rPr lang="tr-TR" dirty="0" smtClean="0"/>
              <a:t>Hazineye para girmez ancak masraflar için de para çıkmamış olur. </a:t>
            </a:r>
          </a:p>
          <a:p>
            <a:pPr lvl="1"/>
            <a:r>
              <a:rPr lang="tr-TR" dirty="0" smtClean="0"/>
              <a:t>Bu sistemde </a:t>
            </a:r>
          </a:p>
          <a:p>
            <a:pPr lvl="2"/>
            <a:r>
              <a:rPr lang="tr-TR" dirty="0" smtClean="0"/>
              <a:t>Köylü toprağı satamaz, miras olarak devredemez.</a:t>
            </a:r>
          </a:p>
          <a:p>
            <a:pPr lvl="2"/>
            <a:r>
              <a:rPr lang="tr-TR" dirty="0" smtClean="0"/>
              <a:t>Üretimi aksatamaz. Üç yıl sebepsiz yere araziyi işletmeyen köylünün elinden arazisi alınır. </a:t>
            </a:r>
          </a:p>
          <a:p>
            <a:pPr lvl="2"/>
            <a:r>
              <a:rPr lang="tr-TR" dirty="0" smtClean="0"/>
              <a:t>Sebepsiz yere arazisini boş bırakan «</a:t>
            </a:r>
            <a:r>
              <a:rPr lang="tr-TR" dirty="0" err="1" smtClean="0"/>
              <a:t>çiftbozan</a:t>
            </a:r>
            <a:r>
              <a:rPr lang="tr-TR" dirty="0" smtClean="0"/>
              <a:t>» vergisi öder. </a:t>
            </a:r>
          </a:p>
          <a:p>
            <a:pPr lvl="2"/>
            <a:r>
              <a:rPr lang="tr-TR" dirty="0" smtClean="0"/>
              <a:t>Arazinin işletme hakkı babadan oğula geçebilir. </a:t>
            </a:r>
          </a:p>
          <a:p>
            <a:pPr lvl="2"/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70195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5448" y="190275"/>
            <a:ext cx="9098038" cy="6221411"/>
          </a:xfrm>
        </p:spPr>
        <p:txBody>
          <a:bodyPr/>
          <a:lstStyle/>
          <a:p>
            <a:r>
              <a:rPr lang="tr-TR" dirty="0" smtClean="0"/>
              <a:t>İltizam Sistemi: Dirlik arazilere ait gelirlerin peşin olarak açık arttırma ile satılmasıdır. </a:t>
            </a:r>
          </a:p>
          <a:p>
            <a:pPr lvl="1"/>
            <a:r>
              <a:rPr lang="tr-TR" dirty="0" smtClean="0"/>
              <a:t>İlk olarak Fatih zamanında uzak memleket gelirlerini elde etmek için uygulanmıştır. </a:t>
            </a:r>
          </a:p>
          <a:p>
            <a:pPr lvl="1"/>
            <a:r>
              <a:rPr lang="tr-TR" dirty="0" smtClean="0"/>
              <a:t>Ekonomik sorunlar bu sistemi zaman içerisinde yaygın hale gelmesine neden olmuştur. </a:t>
            </a:r>
          </a:p>
          <a:p>
            <a:pPr lvl="1"/>
            <a:r>
              <a:rPr lang="tr-TR" dirty="0" smtClean="0"/>
              <a:t>Mültezimler devlete ödedikleri parayı çıkartabilmek için köylüye kanunsuz vergiler koymuş, baskı yapmıştır. </a:t>
            </a:r>
          </a:p>
          <a:p>
            <a:pPr lvl="1"/>
            <a:r>
              <a:rPr lang="tr-TR" dirty="0" smtClean="0"/>
              <a:t>15. yüzyıldan 1839’a kadar sıklıkla uygulanan bu sistem, </a:t>
            </a:r>
            <a:r>
              <a:rPr lang="tr-TR" dirty="0"/>
              <a:t>Tanzimat </a:t>
            </a:r>
            <a:r>
              <a:rPr lang="tr-TR" dirty="0" smtClean="0"/>
              <a:t>Fermanı ile kaldırılmış ancak 1850’lerde yeniden uygulanmıştır. </a:t>
            </a:r>
          </a:p>
          <a:p>
            <a:pPr lvl="1"/>
            <a:r>
              <a:rPr lang="tr-TR" dirty="0" smtClean="0"/>
              <a:t>Sonuç olarak, iltizam sisteminin uygulanması ile</a:t>
            </a:r>
          </a:p>
          <a:p>
            <a:pPr lvl="2"/>
            <a:r>
              <a:rPr lang="tr-TR" dirty="0" smtClean="0"/>
              <a:t>Devlet acil para ihtiyacını karşılamıştır. </a:t>
            </a:r>
          </a:p>
          <a:p>
            <a:pPr lvl="2"/>
            <a:r>
              <a:rPr lang="tr-TR" dirty="0" smtClean="0"/>
              <a:t>Taşrada asker ihtiyacı doğmuştur. </a:t>
            </a:r>
          </a:p>
          <a:p>
            <a:pPr lvl="2"/>
            <a:r>
              <a:rPr lang="tr-TR" dirty="0" smtClean="0"/>
              <a:t>Köylüler üzerinde feodal baskı ortaya çıkmıştır.</a:t>
            </a:r>
          </a:p>
          <a:p>
            <a:pPr lvl="2"/>
            <a:r>
              <a:rPr lang="tr-TR" dirty="0" smtClean="0"/>
              <a:t>Ayanlar, ağalar türemiştir.</a:t>
            </a:r>
          </a:p>
          <a:p>
            <a:pPr lvl="2"/>
            <a:r>
              <a:rPr lang="tr-TR" dirty="0" smtClean="0"/>
              <a:t>Tarım ekonomisi üzerindeki devlet denetimi zayıflamıştır. </a:t>
            </a:r>
          </a:p>
        </p:txBody>
      </p:sp>
    </p:spTree>
    <p:extLst>
      <p:ext uri="{BB962C8B-B14F-4D97-AF65-F5344CB8AC3E}">
        <p14:creationId xmlns:p14="http://schemas.microsoft.com/office/powerpoint/2010/main" val="37992625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6577" y="326573"/>
            <a:ext cx="8596668" cy="685800"/>
          </a:xfrm>
        </p:spPr>
        <p:txBody>
          <a:bodyPr/>
          <a:lstStyle/>
          <a:p>
            <a:r>
              <a:rPr lang="tr-TR" dirty="0" smtClean="0"/>
              <a:t>EKONOMİ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6577" y="1524000"/>
            <a:ext cx="8738182" cy="5018314"/>
          </a:xfrm>
        </p:spPr>
        <p:txBody>
          <a:bodyPr/>
          <a:lstStyle/>
          <a:p>
            <a:r>
              <a:rPr lang="tr-TR" dirty="0" smtClean="0"/>
              <a:t>Osmanlı ekonomisi kuruluşundan yıkılışına kadar tarım ekonomisine dayalı olarak varlığını sürdürmüştür. </a:t>
            </a:r>
          </a:p>
          <a:p>
            <a:r>
              <a:rPr lang="tr-TR" dirty="0" smtClean="0"/>
              <a:t>Tarımsal faaliyetler ve vergiler Osmanlı ekonomisinin her zaman için temel dinamiği olmuştur. </a:t>
            </a:r>
          </a:p>
          <a:p>
            <a:r>
              <a:rPr lang="tr-TR" dirty="0" smtClean="0"/>
              <a:t>Hayvancılık faaliyetleri de Osmanlı topraklarında sıklıkla görülmüştür.</a:t>
            </a:r>
          </a:p>
          <a:p>
            <a:pPr lvl="1"/>
            <a:r>
              <a:rPr lang="tr-TR" dirty="0" smtClean="0"/>
              <a:t>Ancak hayvancılığın göçebe bir hayatı mecbur etmesi devletin kontrolünün zayıflamasına da neden olmuştur. </a:t>
            </a:r>
          </a:p>
          <a:p>
            <a:pPr lvl="1"/>
            <a:r>
              <a:rPr lang="tr-TR" dirty="0" smtClean="0"/>
              <a:t>Hayvancılıkla uğraşan kesimden «ağnam» vergisi alınmıştır. </a:t>
            </a:r>
          </a:p>
          <a:p>
            <a:r>
              <a:rPr lang="tr-TR" dirty="0" smtClean="0"/>
              <a:t>Sanayi unsuru olarak Osmanlılarda karşımıza çıkan ilk kurum Lonca Teşkilatı’dır. </a:t>
            </a:r>
          </a:p>
          <a:p>
            <a:pPr lvl="1"/>
            <a:r>
              <a:rPr lang="tr-TR" dirty="0" smtClean="0"/>
              <a:t>Ahilik teşkilatının devamı olan bu sistemde gayrimüslimlere de yer verilmiştir. </a:t>
            </a:r>
          </a:p>
          <a:p>
            <a:pPr lvl="1"/>
            <a:r>
              <a:rPr lang="tr-TR" dirty="0" smtClean="0"/>
              <a:t>Esnaf dayanışması, kaliteli üretim, dürüst ticaret, mesleki eğitim ve iktisadi kalkınma için önemli bir kurumdur. </a:t>
            </a:r>
          </a:p>
          <a:p>
            <a:pPr lvl="1"/>
            <a:r>
              <a:rPr lang="tr-TR" dirty="0" smtClean="0"/>
              <a:t>Loncaların denetleyici kurumu Kadılık makamıdır.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96577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4561" y="201161"/>
            <a:ext cx="9370181" cy="6232296"/>
          </a:xfrm>
        </p:spPr>
        <p:txBody>
          <a:bodyPr/>
          <a:lstStyle/>
          <a:p>
            <a:r>
              <a:rPr lang="tr-TR" dirty="0" smtClean="0"/>
              <a:t>Osmanlı ticaret hayatında güçlü bir ağdan bahsetmek mümkündür. Ülke içerisinde ciddi bir ticari ağ tesis edilmiştir. </a:t>
            </a:r>
          </a:p>
          <a:p>
            <a:pPr lvl="1"/>
            <a:r>
              <a:rPr lang="tr-TR" dirty="0" smtClean="0"/>
              <a:t>Osmanlı ticaretinde </a:t>
            </a:r>
            <a:r>
              <a:rPr lang="tr-TR" dirty="0" err="1" smtClean="0"/>
              <a:t>İrek</a:t>
            </a:r>
            <a:r>
              <a:rPr lang="tr-TR" dirty="0" smtClean="0"/>
              <a:t> ve Baharat yolunun önemi aşikardır. Ancak XVII. Yüzyıl ile bu ticaret yollarının zayıflaması Osmanlı ekonomisini olumsuz yönde etkilemiştir. </a:t>
            </a:r>
          </a:p>
          <a:p>
            <a:pPr lvl="1"/>
            <a:r>
              <a:rPr lang="tr-TR" dirty="0" smtClean="0"/>
              <a:t>Osmanlı Devleti’nin temel ihraç ürünleri</a:t>
            </a:r>
          </a:p>
          <a:p>
            <a:pPr lvl="2"/>
            <a:r>
              <a:rPr lang="tr-TR" dirty="0" smtClean="0"/>
              <a:t>Tekstil, işlenmiş ipek, altın, gümüş, demir</a:t>
            </a:r>
          </a:p>
          <a:p>
            <a:pPr lvl="1"/>
            <a:r>
              <a:rPr lang="tr-TR" dirty="0" smtClean="0"/>
              <a:t>Osmanlı Devleti’nin temel ithalat ürünleri </a:t>
            </a:r>
          </a:p>
          <a:p>
            <a:pPr lvl="2"/>
            <a:r>
              <a:rPr lang="tr-TR" dirty="0"/>
              <a:t>Ham ipek, baharat, cam, un, şeker, sabun</a:t>
            </a:r>
          </a:p>
          <a:p>
            <a:pPr lvl="1"/>
            <a:r>
              <a:rPr lang="tr-TR" dirty="0" smtClean="0"/>
              <a:t>Menzil Teşkilatı: Ticaret yolları üzerinde hayvan temini ve dinlenme imkanı</a:t>
            </a:r>
          </a:p>
          <a:p>
            <a:pPr lvl="1"/>
            <a:r>
              <a:rPr lang="tr-TR" dirty="0" smtClean="0"/>
              <a:t>Derbent Teşkilatı: Ticaret yolu üzerindeki bakım ve tamirat işleri</a:t>
            </a:r>
          </a:p>
          <a:p>
            <a:pPr lvl="1"/>
            <a:r>
              <a:rPr lang="tr-TR" dirty="0" err="1" smtClean="0"/>
              <a:t>Mekkari</a:t>
            </a:r>
            <a:r>
              <a:rPr lang="tr-TR" dirty="0" smtClean="0"/>
              <a:t> Taifesi: Ticaret yolu üzerinde taşımacılık yapan zümre </a:t>
            </a:r>
          </a:p>
          <a:p>
            <a:pPr lvl="1"/>
            <a:r>
              <a:rPr lang="tr-TR" dirty="0" smtClean="0"/>
              <a:t>Narh: Devletin bir mal için belirlediği en üst satış fiyatı</a:t>
            </a:r>
            <a:endParaRPr lang="tr-TR" dirty="0"/>
          </a:p>
          <a:p>
            <a:pPr lvl="1"/>
            <a:endParaRPr lang="tr-TR" dirty="0" smtClean="0"/>
          </a:p>
          <a:p>
            <a:pPr lvl="1"/>
            <a:endParaRPr lang="tr-TR" dirty="0"/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83486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4304" y="217714"/>
            <a:ext cx="8978295" cy="6041572"/>
          </a:xfrm>
        </p:spPr>
        <p:txBody>
          <a:bodyPr>
            <a:normAutofit/>
          </a:bodyPr>
          <a:lstStyle/>
          <a:p>
            <a:r>
              <a:rPr lang="tr-TR" dirty="0" smtClean="0"/>
              <a:t>Osmanlı Devleti’nde vergiler şeri ve örfi olmak üzere ikiye ayrılır. </a:t>
            </a:r>
          </a:p>
          <a:p>
            <a:pPr lvl="1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Şeri Vergiler </a:t>
            </a:r>
          </a:p>
          <a:p>
            <a:pPr lvl="2"/>
            <a:r>
              <a:rPr lang="tr-TR" dirty="0"/>
              <a:t>Öşür: Müslüman tebaadan alınan 1/10 oranındaki vergidir.</a:t>
            </a:r>
          </a:p>
          <a:p>
            <a:pPr lvl="2"/>
            <a:r>
              <a:rPr lang="tr-TR" dirty="0"/>
              <a:t>Haraç: Gayrimüslim halktan alınan gelir vergisidir. </a:t>
            </a:r>
          </a:p>
          <a:p>
            <a:pPr lvl="2"/>
            <a:r>
              <a:rPr lang="tr-TR" dirty="0"/>
              <a:t>Cizye: Gayrimüslimlerin askerlik yapmaması ve Osmanlı güvencesi altında yaşamasının karşılığında alınan vergi. Müslüman zekatına da denk tutulmuştur. Islahat Fermanı ile kalkmıştır. </a:t>
            </a:r>
          </a:p>
          <a:p>
            <a:pPr lvl="1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Örfi Vergiler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tr-TR" dirty="0" smtClean="0"/>
              <a:t>Çift Resmi: Bir çift arazi için ödenen vergi</a:t>
            </a:r>
          </a:p>
          <a:p>
            <a:pPr lvl="2"/>
            <a:r>
              <a:rPr lang="tr-TR" dirty="0" err="1" smtClean="0"/>
              <a:t>Çiftbozan</a:t>
            </a:r>
            <a:r>
              <a:rPr lang="tr-TR" dirty="0" smtClean="0"/>
              <a:t>: Sebepsiz yere toprağı 3 yıl ekmeyen veya terk edenden alınan vergi</a:t>
            </a:r>
          </a:p>
          <a:p>
            <a:pPr lvl="2"/>
            <a:r>
              <a:rPr lang="tr-TR" dirty="0" smtClean="0"/>
              <a:t>Ağnam: Küçükbaş hayvancılık yapanlardan alınan vergi</a:t>
            </a:r>
          </a:p>
          <a:p>
            <a:pPr lvl="2"/>
            <a:r>
              <a:rPr lang="tr-TR" dirty="0" smtClean="0"/>
              <a:t>Avarız: Olağanüstü hal vergisi</a:t>
            </a:r>
          </a:p>
          <a:p>
            <a:pPr lvl="2"/>
            <a:r>
              <a:rPr lang="tr-TR" dirty="0" smtClean="0"/>
              <a:t>İspenç: Gayrimüslim çiftçilerden alınan vergi</a:t>
            </a:r>
          </a:p>
          <a:p>
            <a:pPr lvl="2"/>
            <a:r>
              <a:rPr lang="tr-TR" dirty="0" err="1" smtClean="0"/>
              <a:t>Bennak</a:t>
            </a:r>
            <a:r>
              <a:rPr lang="tr-TR" dirty="0" smtClean="0"/>
              <a:t>: Evli olup tımar dışında başka işlerde çalışanlardan alınan vergi</a:t>
            </a:r>
          </a:p>
          <a:p>
            <a:pPr lvl="2"/>
            <a:r>
              <a:rPr lang="tr-TR" dirty="0" err="1" smtClean="0"/>
              <a:t>Mücerred</a:t>
            </a:r>
            <a:r>
              <a:rPr lang="tr-TR" dirty="0" smtClean="0"/>
              <a:t>: </a:t>
            </a:r>
            <a:r>
              <a:rPr lang="tr-TR" dirty="0" err="1" smtClean="0"/>
              <a:t>Bekarolup</a:t>
            </a:r>
            <a:r>
              <a:rPr lang="tr-TR" dirty="0" smtClean="0"/>
              <a:t> </a:t>
            </a:r>
            <a:r>
              <a:rPr lang="tr-TR" dirty="0"/>
              <a:t>tımar dışında başka işlerde çalışanlardan alınan </a:t>
            </a:r>
            <a:r>
              <a:rPr lang="tr-TR" dirty="0" smtClean="0"/>
              <a:t>vergi</a:t>
            </a:r>
          </a:p>
          <a:p>
            <a:pPr lvl="2"/>
            <a:r>
              <a:rPr lang="tr-TR" dirty="0" err="1" smtClean="0"/>
              <a:t>Bac</a:t>
            </a:r>
            <a:r>
              <a:rPr lang="tr-TR" dirty="0" smtClean="0"/>
              <a:t> Resmi: Çarşı ve pazar esnafından alınan vergi,</a:t>
            </a:r>
          </a:p>
          <a:p>
            <a:pPr lvl="2"/>
            <a:r>
              <a:rPr lang="tr-TR" dirty="0" err="1" smtClean="0"/>
              <a:t>Derbend</a:t>
            </a:r>
            <a:r>
              <a:rPr lang="tr-TR" dirty="0" smtClean="0"/>
              <a:t> Resmi: İmar vergisi </a:t>
            </a:r>
            <a:endParaRPr lang="tr-TR" dirty="0"/>
          </a:p>
          <a:p>
            <a:pPr lvl="2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210243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8990" y="222932"/>
            <a:ext cx="9413723" cy="5883954"/>
          </a:xfrm>
        </p:spPr>
        <p:txBody>
          <a:bodyPr/>
          <a:lstStyle/>
          <a:p>
            <a:r>
              <a:rPr lang="tr-TR" dirty="0" smtClean="0"/>
              <a:t>Para</a:t>
            </a:r>
          </a:p>
          <a:p>
            <a:pPr lvl="1"/>
            <a:r>
              <a:rPr lang="tr-TR" dirty="0" smtClean="0"/>
              <a:t>Osman Gazi		ilk bakır para</a:t>
            </a:r>
          </a:p>
          <a:p>
            <a:pPr lvl="1"/>
            <a:r>
              <a:rPr lang="tr-TR" dirty="0" smtClean="0"/>
              <a:t>Orhan Gazi		ilk gümüş para</a:t>
            </a:r>
          </a:p>
          <a:p>
            <a:pPr lvl="1"/>
            <a:r>
              <a:rPr lang="tr-TR" dirty="0" smtClean="0"/>
              <a:t>Fatih			ilk altın </a:t>
            </a:r>
            <a:r>
              <a:rPr lang="tr-TR" dirty="0" smtClean="0"/>
              <a:t>para (sultani)</a:t>
            </a:r>
            <a:endParaRPr lang="tr-TR" dirty="0" smtClean="0"/>
          </a:p>
          <a:p>
            <a:pPr lvl="1"/>
            <a:r>
              <a:rPr lang="tr-TR" dirty="0" smtClean="0"/>
              <a:t>Abdülmecid		ilk kağıt </a:t>
            </a:r>
            <a:r>
              <a:rPr lang="tr-TR" dirty="0" smtClean="0"/>
              <a:t>para (kaime-i mutebere)</a:t>
            </a:r>
            <a:endParaRPr lang="tr-TR" dirty="0" smtClean="0"/>
          </a:p>
          <a:p>
            <a:r>
              <a:rPr lang="tr-TR" dirty="0" smtClean="0"/>
              <a:t>Banka</a:t>
            </a:r>
          </a:p>
          <a:p>
            <a:pPr lvl="1"/>
            <a:r>
              <a:rPr lang="tr-TR" dirty="0"/>
              <a:t>1847 	Bank-ı </a:t>
            </a:r>
            <a:r>
              <a:rPr lang="tr-TR" dirty="0" err="1"/>
              <a:t>Dersaadet</a:t>
            </a:r>
            <a:r>
              <a:rPr lang="tr-TR" dirty="0"/>
              <a:t> (Galata Bankerleri)</a:t>
            </a:r>
          </a:p>
          <a:p>
            <a:pPr lvl="1"/>
            <a:r>
              <a:rPr lang="tr-TR" dirty="0"/>
              <a:t>1856	Bank-ı Osmani (Merkez Bankası’nın temeli)</a:t>
            </a:r>
          </a:p>
          <a:p>
            <a:pPr lvl="1"/>
            <a:r>
              <a:rPr lang="tr-TR" dirty="0"/>
              <a:t>1863	Memleket ve Menafi Sandıkları (</a:t>
            </a:r>
            <a:r>
              <a:rPr lang="tr-TR" dirty="0" err="1"/>
              <a:t>Midhat</a:t>
            </a:r>
            <a:r>
              <a:rPr lang="tr-TR" dirty="0"/>
              <a:t> Paşa, Ziraat Bankası’nın temeli)</a:t>
            </a:r>
          </a:p>
          <a:p>
            <a:r>
              <a:rPr lang="tr-TR" dirty="0" smtClean="0"/>
              <a:t>Borçlanma</a:t>
            </a:r>
          </a:p>
          <a:p>
            <a:pPr lvl="1"/>
            <a:r>
              <a:rPr lang="tr-TR" dirty="0" smtClean="0"/>
              <a:t>İlk iç borçlanma (esham)		III. Mustafa (1770’ler)</a:t>
            </a:r>
          </a:p>
          <a:p>
            <a:pPr lvl="1"/>
            <a:r>
              <a:rPr lang="tr-TR" dirty="0" smtClean="0"/>
              <a:t>İlk dış borç					1853-56 Kırım Harbi</a:t>
            </a:r>
          </a:p>
          <a:p>
            <a:pPr lvl="1"/>
            <a:r>
              <a:rPr lang="tr-TR" dirty="0" smtClean="0"/>
              <a:t>Osmanlı ekonomisinin çöküşü	1882 Muharrem Kararnamesi ve Duyun-ı Umumiye</a:t>
            </a:r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182353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468087"/>
            <a:ext cx="8596668" cy="5573276"/>
          </a:xfrm>
        </p:spPr>
        <p:txBody>
          <a:bodyPr/>
          <a:lstStyle/>
          <a:p>
            <a:r>
              <a:rPr lang="tr-TR" dirty="0" smtClean="0"/>
              <a:t>Osmanlı ekonomisinin bozulmasına dair ana sebepler</a:t>
            </a:r>
          </a:p>
          <a:p>
            <a:pPr lvl="1"/>
            <a:r>
              <a:rPr lang="tr-TR" dirty="0" smtClean="0"/>
              <a:t>Coğrafi keşifler ve ticaret yollarının değişmesi</a:t>
            </a:r>
          </a:p>
          <a:p>
            <a:pPr lvl="2"/>
            <a:r>
              <a:rPr lang="tr-TR" dirty="0" smtClean="0"/>
              <a:t>İpek ve Baharat yolları</a:t>
            </a:r>
          </a:p>
          <a:p>
            <a:pPr lvl="2"/>
            <a:r>
              <a:rPr lang="tr-TR" dirty="0" smtClean="0"/>
              <a:t>Ümit Burnu’nun keşfi</a:t>
            </a:r>
          </a:p>
          <a:p>
            <a:pPr lvl="1"/>
            <a:r>
              <a:rPr lang="tr-TR" dirty="0" smtClean="0"/>
              <a:t>Kapitülasyonlar</a:t>
            </a:r>
          </a:p>
          <a:p>
            <a:pPr lvl="2"/>
            <a:r>
              <a:rPr lang="tr-TR" dirty="0" smtClean="0"/>
              <a:t>Kısa süreli çıkarlar için siyasi hamle olarak kapitülasyonlar</a:t>
            </a:r>
          </a:p>
          <a:p>
            <a:pPr lvl="2"/>
            <a:r>
              <a:rPr lang="tr-TR" dirty="0" smtClean="0"/>
              <a:t>Her devlete verilmeye başlanması ve 1740’dan sonra daimi hale gelişi</a:t>
            </a:r>
          </a:p>
          <a:p>
            <a:pPr lvl="1"/>
            <a:r>
              <a:rPr lang="tr-TR" dirty="0" smtClean="0"/>
              <a:t>Dış borç batağına girilmesi</a:t>
            </a:r>
          </a:p>
          <a:p>
            <a:pPr lvl="2"/>
            <a:r>
              <a:rPr lang="tr-TR" dirty="0" smtClean="0"/>
              <a:t>1854 Kırım Harbi yılları</a:t>
            </a:r>
          </a:p>
          <a:p>
            <a:pPr lvl="2"/>
            <a:r>
              <a:rPr lang="tr-TR" dirty="0" smtClean="0"/>
              <a:t>1881 Muharrem Kararnamesi</a:t>
            </a:r>
          </a:p>
          <a:p>
            <a:pPr lvl="1"/>
            <a:r>
              <a:rPr lang="tr-TR" dirty="0" smtClean="0"/>
              <a:t>Sanayi inkılabı sürecine uyum sağlanmaması</a:t>
            </a:r>
          </a:p>
          <a:p>
            <a:pPr lvl="2"/>
            <a:r>
              <a:rPr lang="tr-TR" dirty="0" smtClean="0"/>
              <a:t>Sanayileşme çağının kaçırılması</a:t>
            </a:r>
          </a:p>
          <a:p>
            <a:pPr lvl="2"/>
            <a:r>
              <a:rPr lang="tr-TR" dirty="0" smtClean="0"/>
              <a:t>Seri üretim ve imalatın yapılamaması</a:t>
            </a:r>
          </a:p>
          <a:p>
            <a:pPr lvl="2"/>
            <a:r>
              <a:rPr lang="tr-TR" dirty="0" smtClean="0"/>
              <a:t>Yerli üretimin sonu</a:t>
            </a:r>
          </a:p>
          <a:p>
            <a:pPr lvl="2"/>
            <a:r>
              <a:rPr lang="tr-TR" dirty="0" smtClean="0"/>
              <a:t>Osmanlı’nın açık pazar haline gelişi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86570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228599"/>
            <a:ext cx="8596668" cy="1190171"/>
          </a:xfrm>
        </p:spPr>
        <p:txBody>
          <a:bodyPr/>
          <a:lstStyle/>
          <a:p>
            <a:r>
              <a:rPr lang="tr-TR" dirty="0" smtClean="0"/>
              <a:t>TOPLUM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7829" y="1045030"/>
            <a:ext cx="8969827" cy="5366656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Osmanlı Devlet sisteminde yönetenler zümresinin başı saray ve padişahtır. Bunun dışında Divan-ı </a:t>
            </a:r>
            <a:r>
              <a:rPr lang="tr-TR" dirty="0" err="1" smtClean="0"/>
              <a:t>Hümayun’u</a:t>
            </a:r>
            <a:r>
              <a:rPr lang="tr-TR" dirty="0" smtClean="0"/>
              <a:t> oluşturan seyfiye, ilmiye ve </a:t>
            </a:r>
            <a:r>
              <a:rPr lang="tr-TR" dirty="0" err="1" smtClean="0"/>
              <a:t>kalemiye</a:t>
            </a:r>
            <a:r>
              <a:rPr lang="tr-TR" dirty="0" smtClean="0"/>
              <a:t> teşkilatları da yönetenler zümresi içerisinde sayılırlar. </a:t>
            </a:r>
          </a:p>
          <a:p>
            <a:r>
              <a:rPr lang="tr-TR" dirty="0" smtClean="0"/>
              <a:t>Yönetilenler ise doğal olarak halktır. Bu zümreye «reaya» denir. </a:t>
            </a:r>
          </a:p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Yönetenler</a:t>
            </a:r>
          </a:p>
          <a:p>
            <a:pPr lvl="1"/>
            <a:r>
              <a:rPr lang="tr-TR" dirty="0" smtClean="0"/>
              <a:t>Listenin başında Tanrı tarafından kut sahibi olan padişah ve bağlı bulunduğu hanedan vardır. </a:t>
            </a:r>
          </a:p>
          <a:p>
            <a:pPr lvl="1"/>
            <a:r>
              <a:rPr lang="tr-TR" dirty="0" smtClean="0"/>
              <a:t>Seyfiye grubu asker zümreyi ifade eder. Vezir-i azam, vezirler, Yeniçeri Ağası, Kaptan-ı Derya’dan sancak beyleri, subaşı, tımarlı sipahiye uzanan bir gruptur. </a:t>
            </a:r>
          </a:p>
          <a:p>
            <a:pPr lvl="1"/>
            <a:r>
              <a:rPr lang="tr-TR" dirty="0" smtClean="0"/>
              <a:t>İlmiye grubu, </a:t>
            </a:r>
            <a:r>
              <a:rPr lang="tr-TR" dirty="0" err="1" smtClean="0"/>
              <a:t>ehl</a:t>
            </a:r>
            <a:r>
              <a:rPr lang="tr-TR" dirty="0" smtClean="0"/>
              <a:t>-i şer, İslam dininin esaslarını bilen ve uygulayan medrese mezunlarından oluşur. Şeyhülislam ve Kazaskerden kadı, müftü, müderrise kadar uzanır. </a:t>
            </a:r>
          </a:p>
          <a:p>
            <a:pPr lvl="1"/>
            <a:r>
              <a:rPr lang="tr-TR" dirty="0" err="1" smtClean="0"/>
              <a:t>Kalemiye</a:t>
            </a:r>
            <a:r>
              <a:rPr lang="tr-TR" dirty="0" smtClean="0"/>
              <a:t> sınıfı ise üst düzey idari personel zümresidir. Nişancı, Defterdar, Reisülküttaptan gümrük görevlisine kadar uzanan bir yelpazede görev yaparlar. </a:t>
            </a:r>
          </a:p>
          <a:p>
            <a:r>
              <a:rPr lang="tr-TR" dirty="0"/>
              <a:t>Yönetilenler </a:t>
            </a:r>
          </a:p>
          <a:p>
            <a:pPr lvl="1"/>
            <a:r>
              <a:rPr lang="tr-TR" dirty="0"/>
              <a:t>Devlet kademesinde resmi görevi olmayan vergi veren çiftçi, tüccar ve esnaf sınıfı ve konar-göçerlerden ibarettir.  </a:t>
            </a:r>
          </a:p>
          <a:p>
            <a:pPr lvl="1"/>
            <a:r>
              <a:rPr lang="tr-TR" dirty="0"/>
              <a:t>Osmanlı millet sistemine göre reaya iki ana gruptan oluşur. Müslüman olanlar (Millet-i Hakime)ve gayrimüslimler (Millet-i </a:t>
            </a:r>
            <a:r>
              <a:rPr lang="tr-TR" dirty="0" err="1"/>
              <a:t>Mahkume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41613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41514"/>
            <a:ext cx="8596668" cy="1320800"/>
          </a:xfrm>
        </p:spPr>
        <p:txBody>
          <a:bodyPr/>
          <a:lstStyle/>
          <a:p>
            <a:r>
              <a:rPr lang="tr-TR" dirty="0" smtClean="0"/>
              <a:t>HUKUK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995817"/>
            <a:ext cx="8596668" cy="5426754"/>
          </a:xfrm>
        </p:spPr>
        <p:txBody>
          <a:bodyPr/>
          <a:lstStyle/>
          <a:p>
            <a:r>
              <a:rPr lang="tr-TR" dirty="0" smtClean="0"/>
              <a:t>Osmanlı Devleti’nde hukukun üstünlüğü padişah tarafından da kabul edilmiştir. Osmanlı hukukun kaynakları </a:t>
            </a:r>
          </a:p>
          <a:p>
            <a:pPr lvl="1"/>
            <a:r>
              <a:rPr lang="tr-TR" dirty="0" smtClean="0"/>
              <a:t>İslam hukuku (şeriat), </a:t>
            </a:r>
          </a:p>
          <a:p>
            <a:pPr lvl="1"/>
            <a:r>
              <a:rPr lang="tr-TR" dirty="0" smtClean="0"/>
              <a:t>Sözlü geleneksel hukuk (örf-töre) ve </a:t>
            </a:r>
          </a:p>
          <a:p>
            <a:pPr lvl="1"/>
            <a:r>
              <a:rPr lang="tr-TR" dirty="0" smtClean="0"/>
              <a:t>Fethedilen yörelerin hukuki özelliklerinden oluşmuştur. </a:t>
            </a:r>
          </a:p>
          <a:p>
            <a:r>
              <a:rPr lang="tr-TR" dirty="0" smtClean="0"/>
              <a:t>Osmanlı hukukunun temeli İslam hukukudur. Kur’an-ı Kerim, hadis ve sünnet ekseninde şekillenen şeriat kurallarının oluşumu ve uygulanmasında fıkıh ilmi de önemlidir. </a:t>
            </a:r>
          </a:p>
          <a:p>
            <a:r>
              <a:rPr lang="tr-TR" dirty="0" smtClean="0"/>
              <a:t>Devlet idaresinde ve kamu hukukunda hükümdarın fermanları ve beratları da etkili olmuştur. Ancak hükümdar </a:t>
            </a:r>
            <a:r>
              <a:rPr lang="tr-TR" dirty="0"/>
              <a:t>fermanları şeriata aykırı olamaz. </a:t>
            </a:r>
            <a:endParaRPr lang="tr-TR" dirty="0" smtClean="0"/>
          </a:p>
          <a:p>
            <a:r>
              <a:rPr lang="tr-TR" dirty="0" smtClean="0"/>
              <a:t>İslam hukukuna göre gerçekleştirilen fiillerde şeyhülislamın fetvası önemli bir yere sahiptir. Örfi hukuk da şeriata tabidir. </a:t>
            </a:r>
          </a:p>
          <a:p>
            <a:r>
              <a:rPr lang="tr-TR" dirty="0" smtClean="0"/>
              <a:t>Osmanlı hukuk sisteminde yazılı sistemin kurucusu Fatih Sultan </a:t>
            </a:r>
            <a:r>
              <a:rPr lang="tr-TR" dirty="0" err="1" smtClean="0"/>
              <a:t>Mehmed’dir</a:t>
            </a:r>
            <a:r>
              <a:rPr lang="tr-TR" dirty="0" smtClean="0"/>
              <a:t>. Onun zamanında hazırlanan «Kanunname-i Al-i Osman» ile Osmanlı hukuku yazılı hale getirilmiştir.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6928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39486"/>
            <a:ext cx="8596668" cy="6237513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Padişah</a:t>
            </a:r>
          </a:p>
          <a:p>
            <a:pPr lvl="1"/>
            <a:r>
              <a:rPr lang="tr-TR" dirty="0" smtClean="0"/>
              <a:t>Bey, Han, Hakan, Hünkar, Gazi, Sultan, Halife</a:t>
            </a:r>
          </a:p>
          <a:p>
            <a:pPr lvl="1"/>
            <a:r>
              <a:rPr lang="tr-TR" dirty="0" smtClean="0"/>
              <a:t>Savaş ve barış kararı</a:t>
            </a:r>
          </a:p>
          <a:p>
            <a:pPr lvl="1"/>
            <a:r>
              <a:rPr lang="tr-TR" dirty="0" smtClean="0"/>
              <a:t>Devletin idaresi</a:t>
            </a:r>
          </a:p>
          <a:p>
            <a:pPr lvl="1"/>
            <a:r>
              <a:rPr lang="tr-TR" dirty="0" smtClean="0"/>
              <a:t>Ordunun kumandanı</a:t>
            </a:r>
          </a:p>
          <a:p>
            <a:pPr lvl="1"/>
            <a:r>
              <a:rPr lang="tr-TR" dirty="0" smtClean="0"/>
              <a:t>Güvenlik, adalet ve halkın refahından sorumlu</a:t>
            </a:r>
          </a:p>
          <a:p>
            <a:pPr lvl="1"/>
            <a:r>
              <a:rPr lang="tr-TR" dirty="0" smtClean="0"/>
              <a:t>Alametleri</a:t>
            </a:r>
          </a:p>
          <a:p>
            <a:pPr lvl="2"/>
            <a:r>
              <a:rPr lang="tr-TR" dirty="0" smtClean="0"/>
              <a:t>Taht, Tuğ, Otağ, Sikke, Alem, Hilat, Cülus, Hutbe, </a:t>
            </a:r>
            <a:r>
              <a:rPr lang="tr-TR" dirty="0" err="1" smtClean="0"/>
              <a:t>Tabl</a:t>
            </a:r>
            <a:r>
              <a:rPr lang="tr-TR" dirty="0" smtClean="0"/>
              <a:t>, Tuğra, Biat, Kılıç alayı</a:t>
            </a:r>
          </a:p>
          <a:p>
            <a:r>
              <a:rPr lang="tr-TR" dirty="0" smtClean="0"/>
              <a:t>Veraset Sistemi</a:t>
            </a:r>
          </a:p>
          <a:p>
            <a:pPr lvl="1"/>
            <a:r>
              <a:rPr lang="tr-TR" dirty="0" smtClean="0"/>
              <a:t>Kesin çizgilerin belirlenmemiş olması</a:t>
            </a:r>
          </a:p>
          <a:p>
            <a:pPr lvl="1"/>
            <a:r>
              <a:rPr lang="tr-TR" dirty="0" smtClean="0"/>
              <a:t>Devlet ileri gelenlerinin önemi</a:t>
            </a:r>
          </a:p>
          <a:p>
            <a:pPr lvl="1"/>
            <a:r>
              <a:rPr lang="tr-TR" dirty="0" smtClean="0"/>
              <a:t>Fatih Sultan </a:t>
            </a:r>
            <a:r>
              <a:rPr lang="tr-TR" dirty="0" err="1" smtClean="0"/>
              <a:t>Mehmed</a:t>
            </a:r>
            <a:r>
              <a:rPr lang="tr-TR" dirty="0" smtClean="0"/>
              <a:t> ve Kanunnamesi</a:t>
            </a:r>
          </a:p>
          <a:p>
            <a:pPr lvl="1"/>
            <a:r>
              <a:rPr lang="tr-TR" dirty="0" smtClean="0"/>
              <a:t>I. </a:t>
            </a:r>
            <a:r>
              <a:rPr lang="tr-TR" dirty="0" err="1" smtClean="0"/>
              <a:t>Ahmed</a:t>
            </a:r>
            <a:r>
              <a:rPr lang="tr-TR" dirty="0" smtClean="0"/>
              <a:t> ve Ekber-</a:t>
            </a:r>
            <a:r>
              <a:rPr lang="tr-TR" dirty="0" err="1" smtClean="0"/>
              <a:t>Erşed</a:t>
            </a:r>
            <a:r>
              <a:rPr lang="tr-TR" dirty="0" smtClean="0"/>
              <a:t> kuralı</a:t>
            </a:r>
            <a:endParaRPr lang="tr-TR" dirty="0"/>
          </a:p>
          <a:p>
            <a:r>
              <a:rPr lang="tr-TR" dirty="0" smtClean="0"/>
              <a:t>Şehzade</a:t>
            </a:r>
          </a:p>
          <a:p>
            <a:pPr lvl="1"/>
            <a:r>
              <a:rPr lang="tr-TR" dirty="0" err="1" smtClean="0"/>
              <a:t>Şehzadegan</a:t>
            </a:r>
            <a:r>
              <a:rPr lang="tr-TR" dirty="0" smtClean="0"/>
              <a:t> Mektebi</a:t>
            </a:r>
          </a:p>
          <a:p>
            <a:pPr lvl="1"/>
            <a:r>
              <a:rPr lang="tr-TR" dirty="0" smtClean="0"/>
              <a:t>Lala</a:t>
            </a:r>
          </a:p>
          <a:p>
            <a:pPr lvl="1"/>
            <a:r>
              <a:rPr lang="tr-TR" dirty="0" smtClean="0"/>
              <a:t>Sancağa çıkma (III. </a:t>
            </a:r>
            <a:r>
              <a:rPr lang="tr-TR" dirty="0" err="1" smtClean="0"/>
              <a:t>Mehmed</a:t>
            </a:r>
            <a:r>
              <a:rPr lang="tr-TR" dirty="0" smtClean="0"/>
              <a:t> zamanına kadar)</a:t>
            </a:r>
          </a:p>
          <a:p>
            <a:pPr lvl="2"/>
            <a:r>
              <a:rPr lang="tr-TR" dirty="0" smtClean="0"/>
              <a:t>Manisa, Kütahya, Konya, Amasya, Bursa, Trabzon, İzmit</a:t>
            </a:r>
            <a:endParaRPr lang="tr-TR" dirty="0"/>
          </a:p>
          <a:p>
            <a:pPr lvl="1"/>
            <a:r>
              <a:rPr lang="tr-TR" dirty="0" smtClean="0"/>
              <a:t>I. </a:t>
            </a:r>
            <a:r>
              <a:rPr lang="tr-TR" dirty="0" err="1" smtClean="0"/>
              <a:t>Ahmed</a:t>
            </a:r>
            <a:r>
              <a:rPr lang="tr-TR" dirty="0" smtClean="0"/>
              <a:t> ve kafes sistemi </a:t>
            </a:r>
          </a:p>
        </p:txBody>
      </p:sp>
    </p:spTree>
    <p:extLst>
      <p:ext uri="{BB962C8B-B14F-4D97-AF65-F5344CB8AC3E}">
        <p14:creationId xmlns:p14="http://schemas.microsoft.com/office/powerpoint/2010/main" val="29201709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61257"/>
            <a:ext cx="8596668" cy="6281057"/>
          </a:xfrm>
        </p:spPr>
        <p:txBody>
          <a:bodyPr>
            <a:normAutofit/>
          </a:bodyPr>
          <a:lstStyle/>
          <a:p>
            <a:r>
              <a:rPr lang="tr-TR" dirty="0" smtClean="0"/>
              <a:t>Osmanlı yargı sisteminin en üst makamı Divan-ı </a:t>
            </a:r>
            <a:r>
              <a:rPr lang="tr-TR" dirty="0" err="1" smtClean="0"/>
              <a:t>Hümayun’dur</a:t>
            </a:r>
            <a:r>
              <a:rPr lang="tr-TR" dirty="0" smtClean="0"/>
              <a:t>. Üst düzey bürokratların yargılandığı makamdır. </a:t>
            </a:r>
          </a:p>
          <a:p>
            <a:r>
              <a:rPr lang="tr-TR" dirty="0" smtClean="0"/>
              <a:t>Divanın hukuki işlerden sorumlu üyesi de Kazaskerdir. Kazasker taşra mahkemelerinde alınan kararların temyiz makamıdır. Kadı atamaları kazasker tarafından yapılır. Osmanlı tarihinin ilk kazaskeri Çandarlı Kara Halil Paşa’dır. </a:t>
            </a:r>
          </a:p>
          <a:p>
            <a:r>
              <a:rPr lang="tr-TR" dirty="0" smtClean="0"/>
              <a:t>Taşradaki hukuk temsilcisi ise kadıdır. Kadılar hem hukuki meselelerle ilgilenmiş hem de yerel idarelerde yönetici olarak görev almışlardır. </a:t>
            </a:r>
            <a:endParaRPr lang="tr-TR" dirty="0" smtClean="0"/>
          </a:p>
          <a:p>
            <a:r>
              <a:rPr lang="tr-TR" dirty="0" smtClean="0"/>
              <a:t>Mahkemelerde görülen davalar ve alınan kararlar «</a:t>
            </a:r>
            <a:r>
              <a:rPr lang="tr-TR" dirty="0" err="1" smtClean="0"/>
              <a:t>şeriye</a:t>
            </a:r>
            <a:r>
              <a:rPr lang="tr-TR" dirty="0" smtClean="0"/>
              <a:t> sicili» denen defterlere yazılmıştır. </a:t>
            </a:r>
          </a:p>
          <a:p>
            <a:r>
              <a:rPr lang="tr-TR" dirty="0" smtClean="0"/>
              <a:t>Kadılar</a:t>
            </a:r>
            <a:endParaRPr lang="tr-TR" dirty="0" smtClean="0"/>
          </a:p>
          <a:p>
            <a:pPr lvl="1"/>
            <a:r>
              <a:rPr lang="tr-TR" dirty="0" smtClean="0"/>
              <a:t>Şeri ve örfi hukuku taşrada işletirler. </a:t>
            </a:r>
          </a:p>
          <a:p>
            <a:pPr lvl="1"/>
            <a:r>
              <a:rPr lang="tr-TR" dirty="0" smtClean="0"/>
              <a:t>Hakimlik görevi yaparlar. </a:t>
            </a:r>
          </a:p>
          <a:p>
            <a:pPr lvl="1"/>
            <a:r>
              <a:rPr lang="tr-TR" dirty="0" smtClean="0"/>
              <a:t>Lonca ve vakıfları denetlerler. Esnaf arasındaki sorunların çözüm yeridirler. </a:t>
            </a:r>
          </a:p>
          <a:p>
            <a:pPr lvl="1"/>
            <a:r>
              <a:rPr lang="tr-TR" dirty="0" smtClean="0"/>
              <a:t>Nikah, miras, cinayet meseleleri ile uğraşırlar. </a:t>
            </a:r>
          </a:p>
          <a:p>
            <a:pPr lvl="1"/>
            <a:r>
              <a:rPr lang="tr-TR" dirty="0" smtClean="0"/>
              <a:t>Taşra yöneticilerini denetlerler. Bu yüzden beylerbeyine değil Kazaskere bağlıdırlar. 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64499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Osmanlı hukuk sistemindeki köklü değişim II. </a:t>
            </a:r>
            <a:r>
              <a:rPr lang="tr-TR" dirty="0" err="1" smtClean="0"/>
              <a:t>Mahmud</a:t>
            </a:r>
            <a:r>
              <a:rPr lang="tr-TR" dirty="0" smtClean="0"/>
              <a:t> ile başlamıştır. </a:t>
            </a:r>
          </a:p>
          <a:p>
            <a:r>
              <a:rPr lang="tr-TR" dirty="0" smtClean="0"/>
              <a:t>II. </a:t>
            </a:r>
            <a:r>
              <a:rPr lang="tr-TR" dirty="0" err="1" smtClean="0"/>
              <a:t>Mahmud</a:t>
            </a:r>
            <a:r>
              <a:rPr lang="tr-TR" dirty="0" smtClean="0"/>
              <a:t> zamanında görevden alınan memurlarının mallarının müsadere edilmesi usulüne son verilmiştir. </a:t>
            </a:r>
          </a:p>
          <a:p>
            <a:r>
              <a:rPr lang="tr-TR" dirty="0" smtClean="0"/>
              <a:t>Tanzimat Fermanı ve Islahat Fermanı Osmanlı Devleti’nde hukukun üstünlüğüne yönelik ilk adımlar olarak kabul edilebilir. </a:t>
            </a:r>
          </a:p>
          <a:p>
            <a:r>
              <a:rPr lang="tr-TR" dirty="0" smtClean="0"/>
              <a:t>Tanzimat yıllarında ve özellikle Abdülmecid zamanında pek çok yeni kanun çıkartılmıştır. (</a:t>
            </a:r>
            <a:r>
              <a:rPr lang="tr-TR" sz="1800" dirty="0"/>
              <a:t>1840 Ceza </a:t>
            </a:r>
            <a:r>
              <a:rPr lang="tr-TR" sz="1800" dirty="0" smtClean="0"/>
              <a:t>Kanunnamesi, 1846 </a:t>
            </a:r>
            <a:r>
              <a:rPr lang="tr-TR" sz="1800" dirty="0"/>
              <a:t>İdare </a:t>
            </a:r>
            <a:r>
              <a:rPr lang="tr-TR" sz="1800" dirty="0" smtClean="0"/>
              <a:t>Kanunu, 1846 </a:t>
            </a:r>
            <a:r>
              <a:rPr lang="tr-TR" sz="1800" dirty="0"/>
              <a:t>Ticaret </a:t>
            </a:r>
            <a:r>
              <a:rPr lang="tr-TR" sz="1800" dirty="0" smtClean="0"/>
              <a:t>Kanunnamesi, 1855 </a:t>
            </a:r>
            <a:r>
              <a:rPr lang="tr-TR" sz="1800" dirty="0"/>
              <a:t>Arazi </a:t>
            </a:r>
            <a:r>
              <a:rPr lang="tr-TR" sz="1800" dirty="0" smtClean="0"/>
              <a:t>Kanunnamesi gibi)</a:t>
            </a:r>
          </a:p>
          <a:p>
            <a:r>
              <a:rPr lang="tr-TR" dirty="0" smtClean="0"/>
              <a:t>Islahat Fermanı ile karma mahkemeler süreci başlamıştır. </a:t>
            </a:r>
          </a:p>
          <a:p>
            <a:r>
              <a:rPr lang="tr-TR" dirty="0" smtClean="0"/>
              <a:t>Osmanlıların ilk medeni kanunu ise </a:t>
            </a:r>
            <a:r>
              <a:rPr lang="tr-TR" dirty="0" err="1" smtClean="0"/>
              <a:t>Mecelle’dir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Hukukun egemenliğine dair en büyük atılım ise 1876 Kanun-ı Esasisidir. </a:t>
            </a:r>
            <a:endParaRPr lang="tr-TR" sz="1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93833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239486"/>
            <a:ext cx="8596668" cy="1320800"/>
          </a:xfrm>
        </p:spPr>
        <p:txBody>
          <a:bodyPr/>
          <a:lstStyle/>
          <a:p>
            <a:r>
              <a:rPr lang="tr-TR" dirty="0" smtClean="0"/>
              <a:t>EĞİTİM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023257"/>
            <a:ext cx="8596668" cy="5540829"/>
          </a:xfrm>
        </p:spPr>
        <p:txBody>
          <a:bodyPr>
            <a:normAutofit/>
          </a:bodyPr>
          <a:lstStyle/>
          <a:p>
            <a:r>
              <a:rPr lang="tr-TR" dirty="0" smtClean="0"/>
              <a:t>Osmanlı Devleti’nin ve İslam dünyasının klasik eğitimi kurumu medresedir. </a:t>
            </a:r>
          </a:p>
          <a:p>
            <a:r>
              <a:rPr lang="tr-TR" dirty="0" smtClean="0"/>
              <a:t>Osmanlı eğitim sisteminin ilk basamağını </a:t>
            </a:r>
            <a:r>
              <a:rPr lang="tr-TR" dirty="0" err="1" smtClean="0"/>
              <a:t>sıbyan</a:t>
            </a:r>
            <a:r>
              <a:rPr lang="tr-TR" dirty="0" smtClean="0"/>
              <a:t> mektebi oluşturur. Mahalle mektebi olarak da adlandırılan okul Müslüman çocukların ilk mektebidir. Burada okuma-yazma ve temel </a:t>
            </a:r>
            <a:r>
              <a:rPr lang="tr-TR" dirty="0"/>
              <a:t>İ</a:t>
            </a:r>
            <a:r>
              <a:rPr lang="tr-TR" dirty="0" smtClean="0"/>
              <a:t>slami bilgiler öğretilir. </a:t>
            </a:r>
          </a:p>
          <a:p>
            <a:r>
              <a:rPr lang="tr-TR" dirty="0" smtClean="0"/>
              <a:t>Osmanlılarda en yüksek dereceli eğitim merkezi Saray’dır. </a:t>
            </a:r>
          </a:p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Saray Eğitimi</a:t>
            </a:r>
            <a:r>
              <a:rPr lang="tr-TR" dirty="0" smtClean="0"/>
              <a:t>: Osmanlı hanedan üyeleri, devşirme çocuklar ve cariyelerin eğitim yeridir. Bu kapsamda Enderun, Harem ve </a:t>
            </a:r>
            <a:r>
              <a:rPr lang="tr-TR" dirty="0" err="1" smtClean="0"/>
              <a:t>Şehzadegan</a:t>
            </a:r>
            <a:r>
              <a:rPr lang="tr-TR" dirty="0" smtClean="0"/>
              <a:t> Mektebi de yer alır. </a:t>
            </a:r>
          </a:p>
          <a:p>
            <a:pPr lvl="1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Enderun Mektebi </a:t>
            </a:r>
            <a:r>
              <a:rPr lang="tr-TR" dirty="0" smtClean="0"/>
              <a:t>II. Murad zamanında Edirne’de kurulmuştur. </a:t>
            </a:r>
          </a:p>
          <a:p>
            <a:pPr lvl="1"/>
            <a:r>
              <a:rPr lang="tr-TR" dirty="0" smtClean="0"/>
              <a:t>Devşirme çocuklardan Osmanlı bürokratları yetiştirilmiştir. Seyfiye ve </a:t>
            </a:r>
            <a:r>
              <a:rPr lang="tr-TR" dirty="0" err="1" smtClean="0"/>
              <a:t>Kalemiye</a:t>
            </a:r>
            <a:r>
              <a:rPr lang="tr-TR" dirty="0" smtClean="0"/>
              <a:t> sınıfının üretim merkezidir. </a:t>
            </a:r>
          </a:p>
          <a:p>
            <a:pPr lvl="1"/>
            <a:r>
              <a:rPr lang="tr-TR" dirty="0" smtClean="0"/>
              <a:t>Padişahın özel hizmetlerinin de karşılandığı yerdir. </a:t>
            </a:r>
          </a:p>
          <a:p>
            <a:pPr lvl="1"/>
            <a:r>
              <a:rPr lang="tr-TR" dirty="0" smtClean="0"/>
              <a:t>Sadece pozitif ve dini ilimler değil, sanat, spor ve güzel sanatlar eğitimi de verilir. </a:t>
            </a:r>
          </a:p>
          <a:p>
            <a:pPr lvl="1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Harem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dirty="0" smtClean="0"/>
              <a:t>Hünkar Dairesi içerisinde bulunan ve Valide Sultan tarafından yönetilen yerdir. Cariyelere dini ilimler, edebiyat ve musiki eğitimi verilir. </a:t>
            </a:r>
          </a:p>
          <a:p>
            <a:pPr lvl="1"/>
            <a:r>
              <a:rPr lang="tr-T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Şehzadegan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Mektebi </a:t>
            </a:r>
            <a:r>
              <a:rPr lang="tr-TR" dirty="0" smtClean="0"/>
              <a:t>ise Osmanlı sultan adaylarının eğitim merkezidir. </a:t>
            </a:r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31789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2020" y="250372"/>
            <a:ext cx="8771466" cy="6008914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Medreseler: </a:t>
            </a:r>
            <a:r>
              <a:rPr lang="tr-TR" dirty="0" smtClean="0"/>
              <a:t>Dini ilimler ve pozitif bilimlerin okutulduğu yüksek seviye mekteplerdir. Öğrencileri Müslümandır. </a:t>
            </a:r>
          </a:p>
          <a:p>
            <a:pPr lvl="1"/>
            <a:r>
              <a:rPr lang="tr-TR" dirty="0" smtClean="0"/>
              <a:t>İlk medrese Orhan Gazi zamanında açılmıştır. (İznik Süleyman Paşa Medresesi)</a:t>
            </a:r>
          </a:p>
          <a:p>
            <a:pPr lvl="1"/>
            <a:r>
              <a:rPr lang="tr-TR" dirty="0" smtClean="0"/>
              <a:t>En büyük ve gelişmiş medreseler Fatih’in kurduğu Sahn-ı Seman ve Kanuni’nin tesis ettiği Süleymaniye Medreseleridir. Bu iki medreseden mezun olanlar kadı ve müderris olurlar. </a:t>
            </a:r>
          </a:p>
          <a:p>
            <a:pPr lvl="1"/>
            <a:r>
              <a:rPr lang="tr-TR" dirty="0" smtClean="0"/>
              <a:t>Mütevelli heyeti tarafından yönetilir, giderleri vakıflar tarafından karşılanır. </a:t>
            </a:r>
          </a:p>
          <a:p>
            <a:pPr lvl="1"/>
            <a:r>
              <a:rPr lang="tr-TR" dirty="0" smtClean="0"/>
              <a:t>Osmanlı ilmiye sınıfı buradan yetişir. </a:t>
            </a:r>
          </a:p>
          <a:p>
            <a:pPr lvl="1"/>
            <a:r>
              <a:rPr lang="tr-TR" dirty="0" smtClean="0"/>
              <a:t>Medrese halkının farklı isimleri vardır. </a:t>
            </a:r>
          </a:p>
          <a:p>
            <a:pPr lvl="2"/>
            <a:r>
              <a:rPr lang="tr-TR" dirty="0" smtClean="0"/>
              <a:t>Softa (</a:t>
            </a:r>
            <a:r>
              <a:rPr lang="tr-TR" dirty="0" err="1" smtClean="0"/>
              <a:t>suhte</a:t>
            </a:r>
            <a:r>
              <a:rPr lang="tr-TR" dirty="0" smtClean="0"/>
              <a:t>): Öğrenci</a:t>
            </a:r>
          </a:p>
          <a:p>
            <a:pPr lvl="2"/>
            <a:r>
              <a:rPr lang="tr-TR" dirty="0" err="1" smtClean="0"/>
              <a:t>Danişmend</a:t>
            </a:r>
            <a:r>
              <a:rPr lang="tr-TR" dirty="0" smtClean="0"/>
              <a:t>: Yükseköğrenim seviyesinde öğrenci</a:t>
            </a:r>
          </a:p>
          <a:p>
            <a:pPr lvl="2"/>
            <a:r>
              <a:rPr lang="tr-TR" dirty="0" smtClean="0"/>
              <a:t>Müderris: Medrese muallimi</a:t>
            </a:r>
          </a:p>
          <a:p>
            <a:pPr lvl="2"/>
            <a:r>
              <a:rPr lang="tr-TR" dirty="0" err="1" smtClean="0"/>
              <a:t>Muid</a:t>
            </a:r>
            <a:r>
              <a:rPr lang="tr-TR" dirty="0" smtClean="0"/>
              <a:t>: Müderris yardımcısı</a:t>
            </a:r>
          </a:p>
          <a:p>
            <a:pPr lvl="2"/>
            <a:r>
              <a:rPr lang="tr-TR" dirty="0" smtClean="0"/>
              <a:t>Mülazım: Sahn-ı Seman yada Süleymaniye mezunu stajyer müderris</a:t>
            </a:r>
          </a:p>
          <a:p>
            <a:pPr lvl="2"/>
            <a:r>
              <a:rPr lang="tr-TR" dirty="0" smtClean="0"/>
              <a:t>İcazetname: Diploma</a:t>
            </a:r>
          </a:p>
          <a:p>
            <a:pPr lvl="1"/>
            <a:r>
              <a:rPr lang="tr-TR" dirty="0" smtClean="0"/>
              <a:t>Medreselerin farklı ihtisaslara yönelik türleri vardır. </a:t>
            </a:r>
          </a:p>
          <a:p>
            <a:pPr lvl="2"/>
            <a:r>
              <a:rPr lang="tr-TR" dirty="0" err="1" smtClean="0"/>
              <a:t>Darülkurra</a:t>
            </a:r>
            <a:r>
              <a:rPr lang="tr-TR" dirty="0" smtClean="0"/>
              <a:t>, </a:t>
            </a:r>
            <a:r>
              <a:rPr lang="tr-TR" dirty="0" err="1" smtClean="0"/>
              <a:t>Darülhadis</a:t>
            </a:r>
            <a:r>
              <a:rPr lang="tr-TR" dirty="0" smtClean="0"/>
              <a:t>, </a:t>
            </a:r>
            <a:r>
              <a:rPr lang="tr-TR" dirty="0" err="1" smtClean="0"/>
              <a:t>Darüttıp</a:t>
            </a:r>
            <a:r>
              <a:rPr lang="tr-TR" dirty="0" smtClean="0"/>
              <a:t>, </a:t>
            </a:r>
            <a:r>
              <a:rPr lang="tr-TR" dirty="0" err="1" smtClean="0"/>
              <a:t>Darülhendese</a:t>
            </a:r>
            <a:r>
              <a:rPr lang="tr-TR" dirty="0" smtClean="0"/>
              <a:t> gibi </a:t>
            </a:r>
          </a:p>
          <a:p>
            <a:pPr marL="914400" lvl="2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8098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359229"/>
            <a:ext cx="8596668" cy="5682133"/>
          </a:xfrm>
        </p:spPr>
        <p:txBody>
          <a:bodyPr/>
          <a:lstStyle/>
          <a:p>
            <a:r>
              <a:rPr lang="tr-TR" dirty="0" smtClean="0"/>
              <a:t>Gerileme ve Dağılma </a:t>
            </a:r>
            <a:r>
              <a:rPr lang="tr-TR" dirty="0" smtClean="0"/>
              <a:t>Dönemlerinde Osmanlı Eğitim Kurumları</a:t>
            </a:r>
          </a:p>
          <a:p>
            <a:pPr lvl="1"/>
            <a:r>
              <a:rPr lang="tr-TR" dirty="0" err="1" smtClean="0"/>
              <a:t>Sıbyan</a:t>
            </a:r>
            <a:r>
              <a:rPr lang="tr-TR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ibtidai</a:t>
            </a:r>
            <a:r>
              <a:rPr lang="tr-TR" dirty="0" smtClean="0"/>
              <a:t>) Mektebi: 1824</a:t>
            </a:r>
          </a:p>
          <a:p>
            <a:pPr lvl="1"/>
            <a:r>
              <a:rPr lang="tr-TR" dirty="0" err="1" smtClean="0"/>
              <a:t>Rüşdiye</a:t>
            </a:r>
            <a:r>
              <a:rPr lang="tr-TR" dirty="0" smtClean="0"/>
              <a:t>: II. </a:t>
            </a:r>
            <a:r>
              <a:rPr lang="tr-TR" dirty="0" err="1" smtClean="0"/>
              <a:t>Mahmud</a:t>
            </a:r>
            <a:r>
              <a:rPr lang="tr-TR" dirty="0" smtClean="0"/>
              <a:t> (askeri, sivil, </a:t>
            </a:r>
            <a:r>
              <a:rPr lang="tr-TR" dirty="0" err="1" smtClean="0"/>
              <a:t>zükur</a:t>
            </a:r>
            <a:r>
              <a:rPr lang="tr-TR" dirty="0" smtClean="0"/>
              <a:t>, </a:t>
            </a:r>
            <a:r>
              <a:rPr lang="tr-TR" dirty="0" err="1" smtClean="0"/>
              <a:t>inas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İdadi: (askeri, sivil, </a:t>
            </a:r>
            <a:r>
              <a:rPr lang="tr-TR" dirty="0" err="1"/>
              <a:t>zükur</a:t>
            </a:r>
            <a:r>
              <a:rPr lang="tr-TR" dirty="0"/>
              <a:t>, </a:t>
            </a:r>
            <a:r>
              <a:rPr lang="tr-TR" dirty="0" err="1" smtClean="0"/>
              <a:t>inas</a:t>
            </a:r>
            <a:r>
              <a:rPr lang="tr-TR" dirty="0"/>
              <a:t>)</a:t>
            </a:r>
            <a:endParaRPr lang="tr-TR" dirty="0" smtClean="0"/>
          </a:p>
          <a:p>
            <a:pPr lvl="1"/>
            <a:r>
              <a:rPr lang="tr-TR" dirty="0" smtClean="0"/>
              <a:t>Sultani:</a:t>
            </a:r>
          </a:p>
          <a:p>
            <a:pPr lvl="1"/>
            <a:r>
              <a:rPr lang="tr-TR" dirty="0" smtClean="0"/>
              <a:t>Darülfünun: 1900</a:t>
            </a:r>
          </a:p>
          <a:p>
            <a:pPr lvl="1"/>
            <a:r>
              <a:rPr lang="tr-TR" dirty="0" smtClean="0"/>
              <a:t>Askeri Mektepler: </a:t>
            </a:r>
            <a:r>
              <a:rPr lang="tr-TR" dirty="0" err="1" smtClean="0"/>
              <a:t>Acemioğlanlar</a:t>
            </a:r>
            <a:r>
              <a:rPr lang="tr-TR" dirty="0" smtClean="0"/>
              <a:t> Ocağı, Humbarahane, </a:t>
            </a:r>
            <a:r>
              <a:rPr lang="tr-TR" dirty="0" err="1" smtClean="0"/>
              <a:t>Hendesehane</a:t>
            </a:r>
            <a:r>
              <a:rPr lang="tr-TR" dirty="0" smtClean="0"/>
              <a:t>, Mehterhane, Mühendishane-i Bahr ve </a:t>
            </a:r>
            <a:r>
              <a:rPr lang="tr-TR" dirty="0" err="1" smtClean="0"/>
              <a:t>Berr</a:t>
            </a:r>
            <a:r>
              <a:rPr lang="tr-TR" dirty="0" smtClean="0"/>
              <a:t>-i Hümayun, </a:t>
            </a:r>
            <a:r>
              <a:rPr lang="tr-TR" dirty="0" err="1" smtClean="0"/>
              <a:t>Mekteb</a:t>
            </a:r>
            <a:r>
              <a:rPr lang="tr-TR" dirty="0" smtClean="0"/>
              <a:t>-i Tıbbiye, </a:t>
            </a:r>
            <a:r>
              <a:rPr lang="tr-TR" dirty="0" err="1" smtClean="0"/>
              <a:t>Mekteb</a:t>
            </a:r>
            <a:r>
              <a:rPr lang="tr-TR" dirty="0" smtClean="0"/>
              <a:t>-i </a:t>
            </a:r>
            <a:r>
              <a:rPr lang="tr-TR" dirty="0"/>
              <a:t>Harbiye</a:t>
            </a:r>
            <a:endParaRPr lang="tr-TR" dirty="0" smtClean="0"/>
          </a:p>
          <a:p>
            <a:pPr lvl="1"/>
            <a:r>
              <a:rPr lang="tr-TR" dirty="0" smtClean="0"/>
              <a:t>Sivil Meslek Okulları: </a:t>
            </a:r>
            <a:r>
              <a:rPr lang="tr-TR" dirty="0" err="1" smtClean="0"/>
              <a:t>Darülmuallimin</a:t>
            </a:r>
            <a:r>
              <a:rPr lang="tr-TR" dirty="0" smtClean="0"/>
              <a:t>, </a:t>
            </a:r>
            <a:r>
              <a:rPr lang="tr-TR" dirty="0" err="1" smtClean="0"/>
              <a:t>Darülmuallimat</a:t>
            </a:r>
            <a:r>
              <a:rPr lang="tr-TR" dirty="0" smtClean="0"/>
              <a:t>, </a:t>
            </a:r>
            <a:r>
              <a:rPr lang="tr-TR" dirty="0" err="1" smtClean="0"/>
              <a:t>Mekteb</a:t>
            </a:r>
            <a:r>
              <a:rPr lang="tr-TR" dirty="0" smtClean="0"/>
              <a:t>-i Mülkiye, </a:t>
            </a:r>
            <a:r>
              <a:rPr lang="tr-TR" dirty="0"/>
              <a:t>Ebe, Baytar, Ziraat, </a:t>
            </a:r>
            <a:r>
              <a:rPr lang="tr-TR" dirty="0" smtClean="0"/>
              <a:t>Orman, Asker, Polis, Baytar gibi)</a:t>
            </a:r>
          </a:p>
          <a:p>
            <a:pPr lvl="1"/>
            <a:r>
              <a:rPr lang="tr-TR" dirty="0" smtClean="0"/>
              <a:t>Azınlık Okulları: Sırp, Bulgar, Ermeni, Rum vs.</a:t>
            </a:r>
          </a:p>
          <a:p>
            <a:pPr lvl="1"/>
            <a:r>
              <a:rPr lang="tr-TR" dirty="0" smtClean="0"/>
              <a:t>Yabancı Mektepleri: Fransız, İngiliz, Amerikan mektepleri</a:t>
            </a:r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69426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28601"/>
            <a:ext cx="8596668" cy="5812762"/>
          </a:xfrm>
        </p:spPr>
        <p:txBody>
          <a:bodyPr/>
          <a:lstStyle/>
          <a:p>
            <a:r>
              <a:rPr lang="tr-TR" dirty="0" smtClean="0"/>
              <a:t>Devlet yazışmaları</a:t>
            </a:r>
          </a:p>
          <a:p>
            <a:pPr lvl="1"/>
            <a:r>
              <a:rPr lang="tr-TR" dirty="0"/>
              <a:t>Tuğra: Padişah mührü</a:t>
            </a:r>
          </a:p>
          <a:p>
            <a:pPr lvl="1"/>
            <a:r>
              <a:rPr lang="tr-TR" dirty="0"/>
              <a:t>Ferman: Padişahın yazılı emri</a:t>
            </a:r>
          </a:p>
          <a:p>
            <a:pPr lvl="1"/>
            <a:r>
              <a:rPr lang="tr-TR" dirty="0" err="1"/>
              <a:t>Hatt</a:t>
            </a:r>
            <a:r>
              <a:rPr lang="tr-TR" dirty="0"/>
              <a:t>-ı Hümayun: Bizzat padişah tarafından yazılan emir</a:t>
            </a:r>
          </a:p>
          <a:p>
            <a:pPr lvl="1"/>
            <a:r>
              <a:rPr lang="tr-TR" dirty="0"/>
              <a:t>Kanunname: hükümdarın yayınladığı kurallar bütünü</a:t>
            </a:r>
          </a:p>
          <a:p>
            <a:pPr lvl="1"/>
            <a:r>
              <a:rPr lang="tr-TR" dirty="0"/>
              <a:t>Berat: Atama, yetkilendirme belgesi</a:t>
            </a:r>
          </a:p>
          <a:p>
            <a:pPr lvl="1"/>
            <a:r>
              <a:rPr lang="tr-TR" dirty="0"/>
              <a:t>Menşur: Üst düzey bürokratlara verilen görevlendirme belgesi</a:t>
            </a:r>
          </a:p>
          <a:p>
            <a:pPr lvl="1"/>
            <a:r>
              <a:rPr lang="tr-TR" dirty="0"/>
              <a:t>Hüküm: Divan-ı Hümayun kararı</a:t>
            </a:r>
          </a:p>
          <a:p>
            <a:pPr lvl="1"/>
            <a:r>
              <a:rPr lang="tr-TR" dirty="0" err="1"/>
              <a:t>Yarlığ</a:t>
            </a:r>
            <a:r>
              <a:rPr lang="tr-TR" dirty="0"/>
              <a:t>: Halka yapılan duyuru </a:t>
            </a:r>
          </a:p>
          <a:p>
            <a:pPr lvl="1"/>
            <a:r>
              <a:rPr lang="tr-TR" dirty="0"/>
              <a:t>Fetva: Şeyhülislamın görüşünü bildiren yazı</a:t>
            </a:r>
          </a:p>
          <a:p>
            <a:r>
              <a:rPr lang="tr-TR" dirty="0" smtClean="0"/>
              <a:t>Başkentler</a:t>
            </a:r>
          </a:p>
          <a:p>
            <a:pPr lvl="1"/>
            <a:r>
              <a:rPr lang="tr-TR" dirty="0" smtClean="0"/>
              <a:t>Söğüt, Bursa, Edirne, İstanbul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46775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4305" y="179389"/>
            <a:ext cx="8858551" cy="6145211"/>
          </a:xfrm>
        </p:spPr>
        <p:txBody>
          <a:bodyPr>
            <a:normAutofit/>
          </a:bodyPr>
          <a:lstStyle/>
          <a:p>
            <a:r>
              <a:rPr lang="tr-TR" dirty="0" smtClean="0"/>
              <a:t>Saray</a:t>
            </a:r>
          </a:p>
          <a:p>
            <a:pPr lvl="1"/>
            <a:r>
              <a:rPr lang="tr-TR" dirty="0" smtClean="0"/>
              <a:t>Bursa </a:t>
            </a:r>
            <a:r>
              <a:rPr lang="tr-TR" dirty="0"/>
              <a:t>Sarayı (Orhan </a:t>
            </a:r>
            <a:r>
              <a:rPr lang="tr-TR" dirty="0" smtClean="0"/>
              <a:t>Gazi)</a:t>
            </a:r>
          </a:p>
          <a:p>
            <a:pPr lvl="1"/>
            <a:r>
              <a:rPr lang="tr-TR" dirty="0" smtClean="0"/>
              <a:t>Edirne </a:t>
            </a:r>
            <a:r>
              <a:rPr lang="tr-TR" dirty="0"/>
              <a:t>Sarayı (I. </a:t>
            </a:r>
            <a:r>
              <a:rPr lang="tr-TR" dirty="0" smtClean="0"/>
              <a:t>Murad)</a:t>
            </a:r>
          </a:p>
          <a:p>
            <a:pPr lvl="1"/>
            <a:r>
              <a:rPr lang="tr-TR" dirty="0" smtClean="0"/>
              <a:t>Eski </a:t>
            </a:r>
            <a:r>
              <a:rPr lang="tr-TR" dirty="0"/>
              <a:t>Saray </a:t>
            </a:r>
            <a:endParaRPr lang="tr-TR" dirty="0" smtClean="0"/>
          </a:p>
          <a:p>
            <a:pPr lvl="1"/>
            <a:r>
              <a:rPr lang="tr-TR" dirty="0" smtClean="0"/>
              <a:t>Topkapı Sarayı</a:t>
            </a:r>
          </a:p>
          <a:p>
            <a:pPr lvl="1"/>
            <a:r>
              <a:rPr lang="tr-TR" dirty="0" smtClean="0"/>
              <a:t>Yıldız </a:t>
            </a:r>
            <a:r>
              <a:rPr lang="tr-TR" dirty="0"/>
              <a:t>Sarayı (II. Abdülhamid)</a:t>
            </a:r>
          </a:p>
          <a:p>
            <a:pPr lvl="1"/>
            <a:r>
              <a:rPr lang="tr-TR" dirty="0" err="1" smtClean="0"/>
              <a:t>Birun</a:t>
            </a:r>
            <a:r>
              <a:rPr lang="tr-TR" dirty="0" smtClean="0"/>
              <a:t>: Dış saray</a:t>
            </a:r>
          </a:p>
          <a:p>
            <a:pPr lvl="2"/>
            <a:r>
              <a:rPr lang="tr-TR" dirty="0" smtClean="0"/>
              <a:t>Arz Odası: </a:t>
            </a:r>
            <a:r>
              <a:rPr lang="tr-TR" dirty="0" err="1" smtClean="0"/>
              <a:t>Birun’da</a:t>
            </a:r>
            <a:r>
              <a:rPr lang="tr-TR" dirty="0" smtClean="0"/>
              <a:t> bulunan, hükümdarın devlet işlerini takip ettiği kısım</a:t>
            </a:r>
          </a:p>
          <a:p>
            <a:pPr lvl="2"/>
            <a:r>
              <a:rPr lang="tr-TR" dirty="0" smtClean="0"/>
              <a:t>Yeniçeriler</a:t>
            </a:r>
          </a:p>
          <a:p>
            <a:pPr lvl="2"/>
            <a:r>
              <a:rPr lang="tr-TR" dirty="0" smtClean="0"/>
              <a:t>Altı Bölük halkı (sipahiler, </a:t>
            </a:r>
            <a:r>
              <a:rPr lang="tr-TR" dirty="0" err="1" smtClean="0"/>
              <a:t>silahdar</a:t>
            </a:r>
            <a:r>
              <a:rPr lang="tr-TR" dirty="0" smtClean="0"/>
              <a:t>, sağ ve sol garipler, sağ ve sol </a:t>
            </a:r>
            <a:r>
              <a:rPr lang="tr-TR" dirty="0" err="1" smtClean="0"/>
              <a:t>ulufeciler</a:t>
            </a:r>
            <a:r>
              <a:rPr lang="tr-TR" dirty="0" smtClean="0"/>
              <a:t>)</a:t>
            </a:r>
          </a:p>
          <a:p>
            <a:pPr lvl="2"/>
            <a:r>
              <a:rPr lang="tr-TR" dirty="0" smtClean="0"/>
              <a:t>Topçular ve cebeciler</a:t>
            </a:r>
          </a:p>
          <a:p>
            <a:pPr lvl="2"/>
            <a:r>
              <a:rPr lang="tr-TR" dirty="0" smtClean="0"/>
              <a:t>Mehterler</a:t>
            </a:r>
          </a:p>
          <a:p>
            <a:pPr lvl="2"/>
            <a:r>
              <a:rPr lang="tr-TR" dirty="0" smtClean="0"/>
              <a:t>Müteferrikalar (iç oğlanlar, beyzade çocukları)</a:t>
            </a:r>
          </a:p>
          <a:p>
            <a:pPr lvl="2"/>
            <a:r>
              <a:rPr lang="tr-TR" dirty="0" smtClean="0"/>
              <a:t>Lalalar</a:t>
            </a:r>
          </a:p>
          <a:p>
            <a:pPr lvl="2"/>
            <a:r>
              <a:rPr lang="tr-TR" dirty="0" smtClean="0"/>
              <a:t>Hekimbaşı (</a:t>
            </a:r>
            <a:r>
              <a:rPr lang="tr-TR" dirty="0" err="1" smtClean="0"/>
              <a:t>cerrahbaşı</a:t>
            </a:r>
            <a:r>
              <a:rPr lang="tr-TR" dirty="0" smtClean="0"/>
              <a:t>)</a:t>
            </a:r>
          </a:p>
          <a:p>
            <a:pPr lvl="2"/>
            <a:r>
              <a:rPr lang="tr-TR" dirty="0" err="1" smtClean="0"/>
              <a:t>Babü’s-saade</a:t>
            </a:r>
            <a:r>
              <a:rPr lang="tr-TR" dirty="0" smtClean="0"/>
              <a:t>: Enderun ile </a:t>
            </a:r>
            <a:r>
              <a:rPr lang="tr-TR" dirty="0" err="1" smtClean="0"/>
              <a:t>Birun’u</a:t>
            </a:r>
            <a:r>
              <a:rPr lang="tr-TR" dirty="0" smtClean="0"/>
              <a:t> birbirine bağlayan kapı</a:t>
            </a:r>
            <a:endParaRPr lang="tr-TR" dirty="0"/>
          </a:p>
          <a:p>
            <a:pPr lvl="1"/>
            <a:endParaRPr lang="tr-TR" dirty="0"/>
          </a:p>
          <a:p>
            <a:pPr lvl="1"/>
            <a:endParaRPr lang="tr-TR" dirty="0" smtClean="0"/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91470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424543"/>
            <a:ext cx="8596668" cy="5998028"/>
          </a:xfrm>
        </p:spPr>
        <p:txBody>
          <a:bodyPr>
            <a:normAutofit/>
          </a:bodyPr>
          <a:lstStyle/>
          <a:p>
            <a:r>
              <a:rPr lang="tr-TR" dirty="0" smtClean="0"/>
              <a:t>Enderun</a:t>
            </a:r>
            <a:r>
              <a:rPr lang="tr-TR" dirty="0"/>
              <a:t>: Hükümdarın özel hayatı ve idari işlerini gördüğü yer</a:t>
            </a:r>
          </a:p>
          <a:p>
            <a:pPr lvl="2"/>
            <a:r>
              <a:rPr lang="tr-TR" dirty="0"/>
              <a:t>Büyük oda: Sarayın işleyişine dair eğitim verilen yer</a:t>
            </a:r>
          </a:p>
          <a:p>
            <a:pPr lvl="2"/>
            <a:r>
              <a:rPr lang="tr-TR" dirty="0"/>
              <a:t>Küçük oda: Sarayın işleyişine dair eğitim verilen yer</a:t>
            </a:r>
          </a:p>
          <a:p>
            <a:pPr lvl="2"/>
            <a:r>
              <a:rPr lang="tr-TR" dirty="0"/>
              <a:t>Has oda: Günlük hizmetler (silahtar, çuhadar, rikabdar gibi) </a:t>
            </a:r>
          </a:p>
          <a:p>
            <a:pPr lvl="2"/>
            <a:r>
              <a:rPr lang="tr-TR" dirty="0"/>
              <a:t>Hazine odası: Hazine - değerli eşyası muhafazası</a:t>
            </a:r>
          </a:p>
          <a:p>
            <a:pPr lvl="2"/>
            <a:r>
              <a:rPr lang="tr-TR" dirty="0"/>
              <a:t>Kilerci odası: Sofra hizmetleri</a:t>
            </a:r>
          </a:p>
          <a:p>
            <a:pPr lvl="2"/>
            <a:r>
              <a:rPr lang="tr-TR" dirty="0"/>
              <a:t>Seferli odası: Eğlence ve bakım (terzi, berber gibi) hizmetleri</a:t>
            </a:r>
          </a:p>
          <a:p>
            <a:pPr lvl="2"/>
            <a:r>
              <a:rPr lang="tr-TR" dirty="0"/>
              <a:t>Doğancılar koğuşu: Hükümdarın kuşlarının bakımı</a:t>
            </a:r>
          </a:p>
          <a:p>
            <a:pPr lvl="2"/>
            <a:r>
              <a:rPr lang="tr-TR" dirty="0"/>
              <a:t>Devşirme sistemi ile getirilen çocuklardan seçilen görevliler (iç oğlanı)</a:t>
            </a:r>
          </a:p>
          <a:p>
            <a:pPr lvl="2"/>
            <a:r>
              <a:rPr lang="tr-TR" dirty="0"/>
              <a:t>Hem padişaha hizmet hem de ciddi ve sıkı bir eğitim süreci</a:t>
            </a:r>
          </a:p>
          <a:p>
            <a:pPr lvl="2"/>
            <a:r>
              <a:rPr lang="tr-TR" dirty="0"/>
              <a:t>Çıkma âdeti ve devlet görevine geçiş</a:t>
            </a:r>
          </a:p>
          <a:p>
            <a:r>
              <a:rPr lang="tr-TR" dirty="0" smtClean="0"/>
              <a:t>Harem</a:t>
            </a:r>
            <a:r>
              <a:rPr lang="tr-TR" dirty="0"/>
              <a:t>: Hükümdarın aile hayatının geçtiği yer</a:t>
            </a:r>
          </a:p>
          <a:p>
            <a:pPr lvl="2"/>
            <a:r>
              <a:rPr lang="tr-TR" dirty="0"/>
              <a:t>İdarecisi Valide Sultan</a:t>
            </a:r>
          </a:p>
          <a:p>
            <a:pPr lvl="2"/>
            <a:r>
              <a:rPr lang="tr-TR" dirty="0"/>
              <a:t>Harem ağası</a:t>
            </a:r>
          </a:p>
          <a:p>
            <a:pPr lvl="2"/>
            <a:r>
              <a:rPr lang="tr-TR" dirty="0"/>
              <a:t>Cariye eğitimi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1819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9877" y="201160"/>
            <a:ext cx="9010952" cy="6243183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Divan-ı Hümayun</a:t>
            </a:r>
          </a:p>
          <a:p>
            <a:pPr lvl="1"/>
            <a:r>
              <a:rPr lang="tr-TR" dirty="0" smtClean="0"/>
              <a:t>Kurucusu Orhan Gazi</a:t>
            </a:r>
          </a:p>
          <a:p>
            <a:pPr lvl="1"/>
            <a:r>
              <a:rPr lang="tr-TR" dirty="0" smtClean="0"/>
              <a:t>Hükümetin, yürütmenin merkezi</a:t>
            </a:r>
          </a:p>
          <a:p>
            <a:pPr lvl="1"/>
            <a:r>
              <a:rPr lang="tr-TR" dirty="0" smtClean="0"/>
              <a:t>Üst düzey yargı organı</a:t>
            </a:r>
          </a:p>
          <a:p>
            <a:pPr lvl="1"/>
            <a:r>
              <a:rPr lang="tr-TR" dirty="0" smtClean="0"/>
              <a:t>Başkanı padişah (Fatih’ten sonra sadrazam da başkan)</a:t>
            </a:r>
          </a:p>
          <a:p>
            <a:pPr lvl="1"/>
            <a:r>
              <a:rPr lang="tr-TR" dirty="0" err="1" smtClean="0"/>
              <a:t>Mühimme</a:t>
            </a:r>
            <a:r>
              <a:rPr lang="tr-TR" dirty="0" smtClean="0"/>
              <a:t> defteri (Divan </a:t>
            </a:r>
            <a:r>
              <a:rPr lang="tr-TR" dirty="0" err="1" smtClean="0"/>
              <a:t>tapeleri</a:t>
            </a:r>
            <a:r>
              <a:rPr lang="tr-TR" dirty="0" smtClean="0"/>
              <a:t>- Nişancı)</a:t>
            </a:r>
          </a:p>
          <a:p>
            <a:pPr lvl="1"/>
            <a:r>
              <a:rPr lang="tr-TR" dirty="0" smtClean="0"/>
              <a:t>II. </a:t>
            </a:r>
            <a:r>
              <a:rPr lang="tr-TR" dirty="0" err="1" smtClean="0"/>
              <a:t>Mahmud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Divanlar</a:t>
            </a:r>
          </a:p>
          <a:p>
            <a:pPr lvl="2"/>
            <a:r>
              <a:rPr lang="tr-TR" dirty="0" smtClean="0"/>
              <a:t>Galebe Divanı: Elçi kabulü</a:t>
            </a:r>
          </a:p>
          <a:p>
            <a:pPr lvl="2"/>
            <a:r>
              <a:rPr lang="tr-TR" dirty="0" smtClean="0"/>
              <a:t>Sefer Divanı: Savaş divanı</a:t>
            </a:r>
          </a:p>
          <a:p>
            <a:pPr lvl="2"/>
            <a:r>
              <a:rPr lang="tr-TR" dirty="0" smtClean="0"/>
              <a:t>İkindi Divanı: Sadrazam divanı</a:t>
            </a:r>
          </a:p>
          <a:p>
            <a:pPr lvl="2"/>
            <a:r>
              <a:rPr lang="tr-TR" dirty="0" smtClean="0"/>
              <a:t>Ulufe Divanı: Maaş dağıtımı</a:t>
            </a:r>
          </a:p>
          <a:p>
            <a:pPr lvl="2"/>
            <a:r>
              <a:rPr lang="tr-TR" dirty="0" smtClean="0"/>
              <a:t>Ayak Divanı: Acil görüşme</a:t>
            </a:r>
          </a:p>
          <a:p>
            <a:pPr lvl="2"/>
            <a:r>
              <a:rPr lang="tr-TR" dirty="0" smtClean="0"/>
              <a:t>At Divanı: Sefer sırasında at üzerinde görüşme</a:t>
            </a:r>
          </a:p>
          <a:p>
            <a:pPr lvl="2"/>
            <a:r>
              <a:rPr lang="tr-TR" dirty="0" smtClean="0"/>
              <a:t>Çarşamba Divanı: İstanbul meseleleri</a:t>
            </a:r>
          </a:p>
          <a:p>
            <a:pPr lvl="2"/>
            <a:r>
              <a:rPr lang="tr-TR" dirty="0" smtClean="0"/>
              <a:t>Cuma Divanı: Dini meseleler</a:t>
            </a:r>
          </a:p>
          <a:p>
            <a:pPr lvl="2"/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1131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9877" y="141514"/>
            <a:ext cx="8978294" cy="6226629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Divan-ı Hümayun üyeleri</a:t>
            </a:r>
          </a:p>
          <a:p>
            <a:pPr lvl="1"/>
            <a:r>
              <a:rPr lang="tr-TR" dirty="0" smtClean="0"/>
              <a:t>Seyfiye, İlmiye ve </a:t>
            </a:r>
            <a:r>
              <a:rPr lang="tr-TR" dirty="0" err="1" smtClean="0"/>
              <a:t>Kalemiye</a:t>
            </a:r>
            <a:r>
              <a:rPr lang="tr-TR" dirty="0" smtClean="0"/>
              <a:t> mensupları</a:t>
            </a:r>
          </a:p>
          <a:p>
            <a:pPr lvl="1"/>
            <a:r>
              <a:rPr lang="tr-TR" dirty="0" smtClean="0"/>
              <a:t>Seyfiye: Askeri sınıf, genelde devşirme kökenli, Enderun eğitimli</a:t>
            </a:r>
          </a:p>
          <a:p>
            <a:pPr lvl="2"/>
            <a:r>
              <a:rPr lang="tr-TR" dirty="0" smtClean="0"/>
              <a:t>Vezir-i azam ve vezirler </a:t>
            </a:r>
          </a:p>
          <a:p>
            <a:pPr lvl="2"/>
            <a:r>
              <a:rPr lang="tr-TR" dirty="0" smtClean="0"/>
              <a:t>Eğer paşa iseler Yeniçeri ağası, Kaptan-ı Derya</a:t>
            </a:r>
          </a:p>
          <a:p>
            <a:pPr lvl="1"/>
            <a:r>
              <a:rPr lang="tr-TR" dirty="0" smtClean="0"/>
              <a:t>İlmiye: Medrese eğitimi almış, kültürlü, dini bilgi sahibi</a:t>
            </a:r>
          </a:p>
          <a:p>
            <a:pPr lvl="2"/>
            <a:r>
              <a:rPr lang="tr-TR" dirty="0" smtClean="0"/>
              <a:t>Kazasker, Şeyhülislam</a:t>
            </a:r>
          </a:p>
          <a:p>
            <a:pPr lvl="1"/>
            <a:r>
              <a:rPr lang="tr-TR" dirty="0" err="1" smtClean="0"/>
              <a:t>Kalemiye</a:t>
            </a:r>
            <a:r>
              <a:rPr lang="tr-TR" dirty="0" smtClean="0"/>
              <a:t>: Bürokrat zümre</a:t>
            </a:r>
          </a:p>
          <a:p>
            <a:pPr lvl="2"/>
            <a:r>
              <a:rPr lang="tr-TR" dirty="0" smtClean="0"/>
              <a:t>Nişancı, Defterdar, Reisülküttap</a:t>
            </a:r>
          </a:p>
          <a:p>
            <a:pPr lvl="1"/>
            <a:r>
              <a:rPr lang="tr-TR" dirty="0" smtClean="0"/>
              <a:t>Vezir-i azam</a:t>
            </a:r>
          </a:p>
          <a:p>
            <a:pPr lvl="2"/>
            <a:r>
              <a:rPr lang="tr-TR" dirty="0" smtClean="0"/>
              <a:t>Padişahın vekili, padişah mührünü taşıma yetkili tek kişi</a:t>
            </a:r>
          </a:p>
          <a:p>
            <a:pPr lvl="2"/>
            <a:r>
              <a:rPr lang="tr-TR" dirty="0" smtClean="0"/>
              <a:t>Serdar-ı </a:t>
            </a:r>
            <a:r>
              <a:rPr lang="tr-TR" dirty="0" err="1" smtClean="0"/>
              <a:t>ekrem</a:t>
            </a:r>
            <a:endParaRPr lang="tr-TR" dirty="0" smtClean="0"/>
          </a:p>
          <a:p>
            <a:pPr lvl="2"/>
            <a:r>
              <a:rPr lang="tr-TR" dirty="0" smtClean="0"/>
              <a:t>Fatih’ten itibaren divan başkanı</a:t>
            </a:r>
          </a:p>
          <a:p>
            <a:pPr lvl="2"/>
            <a:r>
              <a:rPr lang="tr-TR" dirty="0" smtClean="0"/>
              <a:t>Atama, azletme yetkisine sahip</a:t>
            </a:r>
          </a:p>
          <a:p>
            <a:pPr lvl="2"/>
            <a:r>
              <a:rPr lang="tr-TR" dirty="0" smtClean="0"/>
              <a:t>İlk vezir-i azam Çandarlı Halil Hayreddin Paşa</a:t>
            </a:r>
          </a:p>
          <a:p>
            <a:pPr lvl="1"/>
            <a:r>
              <a:rPr lang="tr-TR" dirty="0" smtClean="0"/>
              <a:t>Vezir (Kubbealtı veziri)</a:t>
            </a:r>
            <a:endParaRPr lang="tr-TR" dirty="0"/>
          </a:p>
          <a:p>
            <a:pPr lvl="2"/>
            <a:r>
              <a:rPr lang="tr-TR" dirty="0" smtClean="0"/>
              <a:t>Sabit görevi olmayan, üst düzey yetkili kişiler, günümüzdeki devlet bakanına benzer bir yapı</a:t>
            </a:r>
          </a:p>
          <a:p>
            <a:pPr lvl="2"/>
            <a:r>
              <a:rPr lang="tr-TR" dirty="0" smtClean="0"/>
              <a:t>1731 son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8066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3419" y="119743"/>
            <a:ext cx="8934751" cy="6259286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Kazasker</a:t>
            </a:r>
          </a:p>
          <a:p>
            <a:pPr lvl="1"/>
            <a:r>
              <a:rPr lang="tr-TR" dirty="0"/>
              <a:t>Adalet </a:t>
            </a:r>
            <a:r>
              <a:rPr lang="tr-TR" dirty="0" smtClean="0"/>
              <a:t>işlerinden </a:t>
            </a:r>
            <a:r>
              <a:rPr lang="tr-TR" dirty="0"/>
              <a:t>sorumlu</a:t>
            </a:r>
          </a:p>
          <a:p>
            <a:pPr lvl="1"/>
            <a:r>
              <a:rPr lang="tr-TR" dirty="0"/>
              <a:t>Divan’ın hukuk </a:t>
            </a:r>
            <a:r>
              <a:rPr lang="tr-TR" dirty="0" smtClean="0"/>
              <a:t>danışmanı, kadı </a:t>
            </a:r>
            <a:r>
              <a:rPr lang="tr-TR" dirty="0"/>
              <a:t>ve müftü atamalarından sorumlu</a:t>
            </a:r>
          </a:p>
          <a:p>
            <a:pPr lvl="1"/>
            <a:r>
              <a:rPr lang="tr-TR" dirty="0"/>
              <a:t>Şeyhülislam’ın gücü arttıkça pasifleşen bir </a:t>
            </a:r>
            <a:r>
              <a:rPr lang="tr-TR" dirty="0" smtClean="0"/>
              <a:t>makam</a:t>
            </a:r>
          </a:p>
          <a:p>
            <a:pPr lvl="1"/>
            <a:r>
              <a:rPr lang="tr-TR" dirty="0" smtClean="0"/>
              <a:t>Fatih ile birlikte 2 kazasker (Anadolu-Rumeli)</a:t>
            </a:r>
            <a:endParaRPr lang="tr-TR" dirty="0"/>
          </a:p>
          <a:p>
            <a:r>
              <a:rPr lang="tr-TR" dirty="0" smtClean="0"/>
              <a:t>Nişancı</a:t>
            </a:r>
          </a:p>
          <a:p>
            <a:pPr lvl="1"/>
            <a:r>
              <a:rPr lang="tr-TR" dirty="0" smtClean="0"/>
              <a:t>Fermanlara tuğra çeken kişi</a:t>
            </a:r>
          </a:p>
          <a:p>
            <a:pPr lvl="1"/>
            <a:r>
              <a:rPr lang="tr-TR" dirty="0" smtClean="0"/>
              <a:t>Sarayın protokol müdürü, iç ve dış yazışmalardan sorumlu</a:t>
            </a:r>
          </a:p>
          <a:p>
            <a:pPr lvl="1"/>
            <a:r>
              <a:rPr lang="tr-TR" dirty="0" smtClean="0"/>
              <a:t>Tapu, kadastro, tahrir işlerinden sorumlu</a:t>
            </a:r>
          </a:p>
          <a:p>
            <a:r>
              <a:rPr lang="tr-TR" dirty="0" smtClean="0"/>
              <a:t>Defterdar</a:t>
            </a:r>
          </a:p>
          <a:p>
            <a:pPr lvl="1"/>
            <a:r>
              <a:rPr lang="tr-TR" dirty="0" smtClean="0"/>
              <a:t>Mali işlerden sorumlu divan üyesi</a:t>
            </a:r>
          </a:p>
          <a:p>
            <a:pPr lvl="1"/>
            <a:r>
              <a:rPr lang="tr-TR" dirty="0" smtClean="0"/>
              <a:t>Hazine ve bütçeden sorumlu</a:t>
            </a:r>
          </a:p>
          <a:p>
            <a:r>
              <a:rPr lang="tr-TR" dirty="0" smtClean="0"/>
              <a:t>Şeyhülislam </a:t>
            </a:r>
          </a:p>
          <a:p>
            <a:pPr lvl="1"/>
            <a:r>
              <a:rPr lang="tr-TR" dirty="0" smtClean="0"/>
              <a:t>Alınan kararın dinen uygun olup olmadığını denetlemekle yükümlü</a:t>
            </a:r>
          </a:p>
          <a:p>
            <a:pPr lvl="1"/>
            <a:r>
              <a:rPr lang="tr-TR" dirty="0" smtClean="0"/>
              <a:t>Kanuni zamanında Divan üyesi (Molla </a:t>
            </a:r>
            <a:r>
              <a:rPr lang="tr-TR" dirty="0" err="1" smtClean="0"/>
              <a:t>Fenari</a:t>
            </a:r>
            <a:r>
              <a:rPr lang="tr-TR" dirty="0" smtClean="0"/>
              <a:t>), protokolde vezir-i azama eşit</a:t>
            </a:r>
          </a:p>
          <a:p>
            <a:pPr lvl="1"/>
            <a:r>
              <a:rPr lang="tr-TR" dirty="0" smtClean="0"/>
              <a:t>Divan’ın daimi üyesi değil</a:t>
            </a:r>
          </a:p>
          <a:p>
            <a:pPr lvl="1"/>
            <a:r>
              <a:rPr lang="tr-TR" dirty="0" smtClean="0"/>
              <a:t>Müftü ve müderris atamalarından sorumlu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26241528"/>
      </p:ext>
    </p:extLst>
  </p:cSld>
  <p:clrMapOvr>
    <a:masterClrMapping/>
  </p:clrMapOvr>
</p:sld>
</file>

<file path=ppt/theme/theme1.xml><?xml version="1.0" encoding="utf-8"?>
<a:theme xmlns:a="http://schemas.openxmlformats.org/drawingml/2006/main" name="Kristal">
  <a:themeElements>
    <a:clrScheme name="Özel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Kristal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istal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1249</TotalTime>
  <Words>3221</Words>
  <Application>Microsoft Office PowerPoint</Application>
  <PresentationFormat>Geniş ekran</PresentationFormat>
  <Paragraphs>476</Paragraphs>
  <Slides>34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8" baseType="lpstr">
      <vt:lpstr>Arial</vt:lpstr>
      <vt:lpstr>Trebuchet MS</vt:lpstr>
      <vt:lpstr>Wingdings 3</vt:lpstr>
      <vt:lpstr>Kristal</vt:lpstr>
      <vt:lpstr>OSMANLI DEVLETİ’NDE KÜLTÜR VE MEDENİYET </vt:lpstr>
      <vt:lpstr>DEVLET YÖNETİMİ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ASKERİ TEŞKİLAT</vt:lpstr>
      <vt:lpstr>PowerPoint Sunusu</vt:lpstr>
      <vt:lpstr>PowerPoint Sunusu</vt:lpstr>
      <vt:lpstr>PowerPoint Sunusu</vt:lpstr>
      <vt:lpstr>PowerPoint Sunusu</vt:lpstr>
      <vt:lpstr>TOPRAK SİSTEMİ</vt:lpstr>
      <vt:lpstr>PowerPoint Sunusu</vt:lpstr>
      <vt:lpstr>PowerPoint Sunusu</vt:lpstr>
      <vt:lpstr>PowerPoint Sunusu</vt:lpstr>
      <vt:lpstr>EKONOMİ</vt:lpstr>
      <vt:lpstr>PowerPoint Sunusu</vt:lpstr>
      <vt:lpstr>PowerPoint Sunusu</vt:lpstr>
      <vt:lpstr>PowerPoint Sunusu</vt:lpstr>
      <vt:lpstr>PowerPoint Sunusu</vt:lpstr>
      <vt:lpstr>TOPLUM</vt:lpstr>
      <vt:lpstr>HUKUK</vt:lpstr>
      <vt:lpstr>PowerPoint Sunusu</vt:lpstr>
      <vt:lpstr>PowerPoint Sunusu</vt:lpstr>
      <vt:lpstr>EĞİTİM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ORTA - YENİ VE YAKINÇAĞ DÜNYA TARİHİ</dc:title>
  <dc:creator>Togay Seçkin BİRBUDAK</dc:creator>
  <cp:lastModifiedBy>Togay Seçkin BİRBUDAK</cp:lastModifiedBy>
  <cp:revision>114</cp:revision>
  <dcterms:created xsi:type="dcterms:W3CDTF">2014-12-19T20:25:45Z</dcterms:created>
  <dcterms:modified xsi:type="dcterms:W3CDTF">2015-02-18T21:36:28Z</dcterms:modified>
</cp:coreProperties>
</file>