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8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3" r:id="rId12"/>
    <p:sldId id="266" r:id="rId13"/>
    <p:sldId id="290" r:id="rId14"/>
    <p:sldId id="291" r:id="rId15"/>
    <p:sldId id="285" r:id="rId16"/>
    <p:sldId id="269" r:id="rId17"/>
    <p:sldId id="270" r:id="rId18"/>
    <p:sldId id="271" r:id="rId19"/>
    <p:sldId id="292" r:id="rId20"/>
    <p:sldId id="272" r:id="rId21"/>
    <p:sldId id="274" r:id="rId22"/>
    <p:sldId id="276" r:id="rId23"/>
    <p:sldId id="277" r:id="rId24"/>
    <p:sldId id="293" r:id="rId25"/>
    <p:sldId id="278" r:id="rId26"/>
    <p:sldId id="279" r:id="rId27"/>
    <p:sldId id="294" r:id="rId28"/>
    <p:sldId id="280" r:id="rId29"/>
    <p:sldId id="295" r:id="rId30"/>
    <p:sldId id="297" r:id="rId31"/>
    <p:sldId id="298" r:id="rId32"/>
    <p:sldId id="299" r:id="rId33"/>
    <p:sldId id="300" r:id="rId34"/>
    <p:sldId id="301" r:id="rId35"/>
    <p:sldId id="302" r:id="rId36"/>
    <p:sldId id="281" r:id="rId37"/>
    <p:sldId id="289" r:id="rId38"/>
    <p:sldId id="288" r:id="rId39"/>
    <p:sldId id="283" r:id="rId40"/>
    <p:sldId id="284" r:id="rId41"/>
    <p:sldId id="303" r:id="rId42"/>
    <p:sldId id="304" r:id="rId43"/>
    <p:sldId id="305" r:id="rId44"/>
    <p:sldId id="306" r:id="rId45"/>
    <p:sldId id="307" r:id="rId46"/>
    <p:sldId id="308" r:id="rId47"/>
    <p:sldId id="309" r:id="rId48"/>
    <p:sldId id="310" r:id="rId49"/>
    <p:sldId id="311" r:id="rId5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26.12.2014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8172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26.12.2014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1093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26.12.2014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10829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26.12.2014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6218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26.12.2014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4343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26.12.2014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22582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26.12.2014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9535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26.12.2014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3906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26.12.2014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9081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26.12.2014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03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26.12.2014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7751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26.12.2014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2486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26.12.2014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3105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26.12.2014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5764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26.12.2014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2633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26.12.2014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3818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A8D1A-1A72-454C-8C66-2748AC73D35F}" type="datetimeFigureOut">
              <a:rPr lang="tr-TR" smtClean="0"/>
              <a:t>26.12.2014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5010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ORTA - YENİ VE YAKINÇAĞ DÜNYA TARİHİ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4164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261258"/>
            <a:ext cx="8596668" cy="685800"/>
          </a:xfrm>
        </p:spPr>
        <p:txBody>
          <a:bodyPr/>
          <a:lstStyle/>
          <a:p>
            <a:pPr algn="ctr"/>
            <a:r>
              <a:rPr lang="tr-TR" dirty="0" err="1" smtClean="0"/>
              <a:t>Magna</a:t>
            </a:r>
            <a:r>
              <a:rPr lang="tr-TR" dirty="0" smtClean="0"/>
              <a:t> Carta / Büyük Şart (1215)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393371"/>
            <a:ext cx="8912980" cy="5007429"/>
          </a:xfrm>
        </p:spPr>
        <p:txBody>
          <a:bodyPr>
            <a:noAutofit/>
          </a:bodyPr>
          <a:lstStyle/>
          <a:p>
            <a:r>
              <a:rPr lang="tr-TR" sz="2000" dirty="0" smtClean="0"/>
              <a:t>İngiltere Kralı John ile feodal beyler arasında imzalanmıştır. (Papa III. </a:t>
            </a:r>
            <a:r>
              <a:rPr lang="tr-TR" sz="2000" dirty="0" err="1" smtClean="0"/>
              <a:t>Innocent</a:t>
            </a:r>
            <a:r>
              <a:rPr lang="tr-TR" sz="2000" dirty="0" smtClean="0"/>
              <a:t>)</a:t>
            </a:r>
          </a:p>
          <a:p>
            <a:r>
              <a:rPr lang="tr-TR" sz="2000" dirty="0" smtClean="0"/>
              <a:t>Kralın keyfi kararlarına, vergi ve adalet haksızlıklarına karşı birleşen feodal beyler bu belgeyi krala imzalatmayı başarmıştır. </a:t>
            </a:r>
          </a:p>
          <a:p>
            <a:r>
              <a:rPr lang="tr-TR" sz="2000" dirty="0" smtClean="0"/>
              <a:t>63 maddelik bu belge ile</a:t>
            </a:r>
          </a:p>
          <a:p>
            <a:pPr lvl="1"/>
            <a:r>
              <a:rPr lang="tr-TR" sz="1800" dirty="0"/>
              <a:t>İngiltere Kralı kurallara uymayı, hukuka saygılı olacağını kabul etmiştir. </a:t>
            </a:r>
          </a:p>
          <a:p>
            <a:pPr lvl="1"/>
            <a:r>
              <a:rPr lang="tr-TR" sz="1800" dirty="0"/>
              <a:t>Kralın sonsuz yetkileri din adamları ve halk adına sınırlandırılmıştır. </a:t>
            </a:r>
          </a:p>
          <a:p>
            <a:pPr lvl="1"/>
            <a:r>
              <a:rPr lang="tr-TR" sz="1800" dirty="0"/>
              <a:t>İngiltere’de parlamenter düzene geçişi (1295) sağlamıştır. </a:t>
            </a:r>
          </a:p>
          <a:p>
            <a:r>
              <a:rPr lang="tr-TR" sz="2000" dirty="0" err="1" smtClean="0"/>
              <a:t>Magna</a:t>
            </a:r>
            <a:r>
              <a:rPr lang="tr-TR" sz="2000" dirty="0" smtClean="0"/>
              <a:t> Carta</a:t>
            </a:r>
          </a:p>
          <a:p>
            <a:pPr lvl="1"/>
            <a:r>
              <a:rPr lang="tr-TR" sz="1800" dirty="0"/>
              <a:t>Demokrasiye</a:t>
            </a:r>
            <a:r>
              <a:rPr lang="tr-TR" dirty="0" smtClean="0"/>
              <a:t> </a:t>
            </a:r>
            <a:r>
              <a:rPr lang="tr-TR" sz="1800" dirty="0"/>
              <a:t>ve anayasal düzene geçişte ilk belge özelliğindedir. </a:t>
            </a:r>
          </a:p>
          <a:p>
            <a:pPr lvl="1"/>
            <a:r>
              <a:rPr lang="tr-TR" sz="1800" dirty="0" smtClean="0"/>
              <a:t>Özgürlükler metni değildir. İngiltere’de toplumsal sınıflar arasında bir denge kurmuştur. </a:t>
            </a:r>
          </a:p>
        </p:txBody>
      </p:sp>
    </p:spTree>
    <p:extLst>
      <p:ext uri="{BB962C8B-B14F-4D97-AF65-F5344CB8AC3E}">
        <p14:creationId xmlns:p14="http://schemas.microsoft.com/office/powerpoint/2010/main" val="4146909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6705" y="141514"/>
            <a:ext cx="8596668" cy="990600"/>
          </a:xfrm>
        </p:spPr>
        <p:txBody>
          <a:bodyPr/>
          <a:lstStyle/>
          <a:p>
            <a:r>
              <a:rPr lang="tr-TR" dirty="0" smtClean="0"/>
              <a:t>Haçlı Seferleri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903514"/>
            <a:ext cx="8596668" cy="5660571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Nedenleri</a:t>
            </a:r>
          </a:p>
          <a:p>
            <a:pPr lvl="1"/>
            <a:r>
              <a:rPr lang="tr-TR" sz="1800" dirty="0"/>
              <a:t>Anadolu’dan gelen Türk tehlikesi, zor duruma düşen Bizans’ın yardım talebi</a:t>
            </a:r>
          </a:p>
          <a:p>
            <a:pPr lvl="1"/>
            <a:r>
              <a:rPr lang="tr-TR" sz="1800" dirty="0"/>
              <a:t>Ekonomik nedenler (Soyluların doğunun zenginliklerini elde etme hayali, şövalyelerin macera ve yeni topraklar elde etme istekleri)</a:t>
            </a:r>
          </a:p>
          <a:p>
            <a:pPr lvl="1"/>
            <a:r>
              <a:rPr lang="tr-TR" sz="1800" dirty="0"/>
              <a:t>Dini faktörler (Papalık propagandası, Kudüs ve Filistin’deki Müslüman hakimiyeti)</a:t>
            </a:r>
          </a:p>
          <a:p>
            <a:r>
              <a:rPr lang="tr-TR" sz="2000" dirty="0"/>
              <a:t>I. Haçlı Seferi (1095-10999)</a:t>
            </a:r>
          </a:p>
          <a:p>
            <a:pPr lvl="1"/>
            <a:r>
              <a:rPr lang="tr-TR" sz="1800" dirty="0"/>
              <a:t>Papa II. Urban ve Keşiş Piyer</a:t>
            </a:r>
          </a:p>
          <a:p>
            <a:pPr lvl="1"/>
            <a:r>
              <a:rPr lang="tr-TR" sz="1800" dirty="0"/>
              <a:t>Selçuklularla mücadele</a:t>
            </a:r>
          </a:p>
          <a:p>
            <a:pPr lvl="1"/>
            <a:r>
              <a:rPr lang="tr-TR" sz="1800" dirty="0"/>
              <a:t>İznik, Urfa, Antakya, </a:t>
            </a:r>
            <a:r>
              <a:rPr lang="tr-TR" sz="1800" dirty="0" err="1"/>
              <a:t>Trablusşam</a:t>
            </a:r>
            <a:r>
              <a:rPr lang="tr-TR" sz="1800" dirty="0"/>
              <a:t> Kudüs’ün ele geçirilmesi</a:t>
            </a:r>
          </a:p>
          <a:p>
            <a:r>
              <a:rPr lang="tr-TR" sz="2000" dirty="0"/>
              <a:t>II. Haçlı Seferi (1147-1149)</a:t>
            </a:r>
          </a:p>
          <a:p>
            <a:pPr lvl="1"/>
            <a:r>
              <a:rPr lang="tr-TR" sz="1800" dirty="0"/>
              <a:t>Musul Atabeyi </a:t>
            </a:r>
            <a:r>
              <a:rPr lang="tr-TR" sz="1800" dirty="0" err="1"/>
              <a:t>İmameddin</a:t>
            </a:r>
            <a:r>
              <a:rPr lang="tr-TR" sz="1800" dirty="0"/>
              <a:t> </a:t>
            </a:r>
            <a:r>
              <a:rPr lang="tr-TR" sz="1800" dirty="0" err="1"/>
              <a:t>Zengi’nin</a:t>
            </a:r>
            <a:r>
              <a:rPr lang="tr-TR" sz="1800" dirty="0"/>
              <a:t> Urfa Haçlı </a:t>
            </a:r>
            <a:r>
              <a:rPr lang="tr-TR" sz="1800" dirty="0" err="1"/>
              <a:t>Kontluğu’nu</a:t>
            </a:r>
            <a:r>
              <a:rPr lang="tr-TR" sz="1800" dirty="0"/>
              <a:t> ele geçirmesi</a:t>
            </a:r>
          </a:p>
          <a:p>
            <a:pPr lvl="1"/>
            <a:r>
              <a:rPr lang="tr-TR" sz="1800" dirty="0"/>
              <a:t>Alman İmparatoru III. Konrad, Fransa Kralı VII. Louis</a:t>
            </a:r>
          </a:p>
          <a:p>
            <a:r>
              <a:rPr lang="tr-TR" sz="2000" dirty="0"/>
              <a:t>III. Haçlı Seferi (1189-1192)</a:t>
            </a:r>
          </a:p>
          <a:p>
            <a:pPr lvl="1"/>
            <a:r>
              <a:rPr lang="tr-TR" sz="1800" dirty="0"/>
              <a:t>Selahattin Eyyubi’nin 1187 </a:t>
            </a:r>
            <a:r>
              <a:rPr lang="tr-TR" sz="1800" dirty="0" err="1"/>
              <a:t>Hıttin</a:t>
            </a:r>
            <a:r>
              <a:rPr lang="tr-TR" sz="1800" dirty="0"/>
              <a:t> Savaşı ile Kudüs’ü fethetmesi</a:t>
            </a:r>
          </a:p>
          <a:p>
            <a:pPr lvl="1"/>
            <a:r>
              <a:rPr lang="tr-TR" sz="1800" dirty="0"/>
              <a:t>Alman İmparatoru </a:t>
            </a:r>
            <a:r>
              <a:rPr lang="tr-TR" sz="1800" dirty="0" err="1"/>
              <a:t>Friedrich</a:t>
            </a:r>
            <a:r>
              <a:rPr lang="tr-TR" sz="1800" dirty="0"/>
              <a:t> </a:t>
            </a:r>
            <a:r>
              <a:rPr lang="tr-TR" sz="1800" dirty="0" err="1"/>
              <a:t>Barbarossa</a:t>
            </a:r>
            <a:r>
              <a:rPr lang="tr-TR" sz="1800" dirty="0"/>
              <a:t>, Fransa Kralı II. Philip, İngiltere Kralı Arslan Yürekli Richard</a:t>
            </a: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08639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63286"/>
            <a:ext cx="9141580" cy="6357257"/>
          </a:xfrm>
        </p:spPr>
        <p:txBody>
          <a:bodyPr>
            <a:noAutofit/>
          </a:bodyPr>
          <a:lstStyle/>
          <a:p>
            <a:r>
              <a:rPr lang="tr-TR" sz="2000" dirty="0" smtClean="0"/>
              <a:t>IV. Haçlı Seferi (1200-1204)</a:t>
            </a:r>
          </a:p>
          <a:p>
            <a:pPr lvl="1"/>
            <a:r>
              <a:rPr lang="tr-TR" sz="1800" dirty="0"/>
              <a:t>Alınamayan Kudüs</a:t>
            </a:r>
          </a:p>
          <a:p>
            <a:pPr lvl="1"/>
            <a:r>
              <a:rPr lang="tr-TR" sz="1800" dirty="0"/>
              <a:t>İtalyan komutan </a:t>
            </a:r>
            <a:r>
              <a:rPr lang="tr-TR" sz="1800" dirty="0" err="1"/>
              <a:t>Bonifacio</a:t>
            </a:r>
            <a:endParaRPr lang="tr-TR" sz="1800" dirty="0"/>
          </a:p>
          <a:p>
            <a:pPr lvl="1"/>
            <a:r>
              <a:rPr lang="tr-TR" sz="1800" dirty="0"/>
              <a:t>Haçlı ordusunun İstanbul’u işgali</a:t>
            </a:r>
          </a:p>
          <a:p>
            <a:r>
              <a:rPr lang="tr-TR" sz="2000" dirty="0" smtClean="0"/>
              <a:t>V. Haçlı Seferi (1217-1221)</a:t>
            </a:r>
          </a:p>
          <a:p>
            <a:r>
              <a:rPr lang="tr-TR" sz="2000" dirty="0" smtClean="0"/>
              <a:t>VI. Haçlı Seferi (1227-1229)</a:t>
            </a:r>
          </a:p>
          <a:p>
            <a:r>
              <a:rPr lang="tr-TR" sz="2000" dirty="0" smtClean="0"/>
              <a:t>VII. Haçlı Seferi (1245-1249)</a:t>
            </a:r>
          </a:p>
          <a:p>
            <a:r>
              <a:rPr lang="tr-TR" sz="2000" dirty="0" smtClean="0"/>
              <a:t>VIII. Haçlı Seferi (1270)</a:t>
            </a:r>
          </a:p>
          <a:p>
            <a:r>
              <a:rPr lang="tr-TR" sz="2000" dirty="0" smtClean="0"/>
              <a:t>IX. Haçlı Seferi (1271-1272)</a:t>
            </a:r>
            <a:endParaRPr lang="tr-TR" sz="2000" dirty="0"/>
          </a:p>
          <a:p>
            <a:r>
              <a:rPr lang="tr-TR" sz="2000" dirty="0" smtClean="0"/>
              <a:t>Haçlı Seferleri’nin sonuçları</a:t>
            </a:r>
          </a:p>
          <a:p>
            <a:pPr marL="742950" lvl="2" indent="-342900"/>
            <a:r>
              <a:rPr lang="tr-TR" sz="1800" dirty="0"/>
              <a:t>Avrupalılar Doğu’dan </a:t>
            </a:r>
            <a:r>
              <a:rPr lang="tr-TR" sz="1800" dirty="0" smtClean="0"/>
              <a:t>pek </a:t>
            </a:r>
            <a:r>
              <a:rPr lang="tr-TR" sz="1800" dirty="0"/>
              <a:t>çok şey öğrendiler</a:t>
            </a:r>
            <a:r>
              <a:rPr lang="tr-TR" sz="1800" dirty="0" smtClean="0"/>
              <a:t>.</a:t>
            </a:r>
          </a:p>
          <a:p>
            <a:pPr marL="1200150" lvl="3" indent="-342900"/>
            <a:r>
              <a:rPr lang="tr-TR" sz="1400" dirty="0"/>
              <a:t>Dokuma, cam, deri </a:t>
            </a:r>
            <a:r>
              <a:rPr lang="tr-TR" sz="1400" dirty="0" smtClean="0"/>
              <a:t>işleme, kağıt, matbaa, barut, pusula, ilmi eserler</a:t>
            </a:r>
            <a:endParaRPr lang="tr-TR" sz="1400" dirty="0"/>
          </a:p>
          <a:p>
            <a:pPr lvl="1"/>
            <a:r>
              <a:rPr lang="tr-TR" sz="1800" dirty="0" smtClean="0"/>
              <a:t>Askeri maliyet sayesinde İtalya’da bankacılık ortaya çıktı. </a:t>
            </a:r>
          </a:p>
          <a:p>
            <a:pPr lvl="1"/>
            <a:r>
              <a:rPr lang="tr-TR" sz="1800" dirty="0" smtClean="0"/>
              <a:t>Doğu-batı ticareti gelişti. Avrupa’da ticaretle </a:t>
            </a:r>
            <a:r>
              <a:rPr lang="tr-TR" sz="1800" dirty="0"/>
              <a:t>uğraşan burjuva sınıfı zenginleşti. </a:t>
            </a:r>
            <a:endParaRPr lang="tr-TR" sz="1800" dirty="0" smtClean="0"/>
          </a:p>
          <a:p>
            <a:pPr lvl="1"/>
            <a:r>
              <a:rPr lang="tr-TR" sz="1800" dirty="0" smtClean="0"/>
              <a:t>Feodal savaşçı sınıfın bu seferlerde ölmesi </a:t>
            </a:r>
            <a:r>
              <a:rPr lang="tr-TR" sz="1800" dirty="0" err="1" smtClean="0"/>
              <a:t>Feodalite’nin</a:t>
            </a:r>
            <a:r>
              <a:rPr lang="tr-TR" sz="1800" dirty="0" smtClean="0"/>
              <a:t> yıkılmasına zemin hazırladı. 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4077515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8200"/>
          </a:xfrm>
        </p:spPr>
        <p:txBody>
          <a:bodyPr/>
          <a:lstStyle/>
          <a:p>
            <a:pPr algn="ctr"/>
            <a:r>
              <a:rPr lang="tr-TR" dirty="0" smtClean="0"/>
              <a:t>YÜZYIL SAVAŞLARI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338943"/>
            <a:ext cx="8596668" cy="4702419"/>
          </a:xfrm>
        </p:spPr>
        <p:txBody>
          <a:bodyPr/>
          <a:lstStyle/>
          <a:p>
            <a:r>
              <a:rPr lang="tr-TR" dirty="0" smtClean="0"/>
              <a:t>Fransa ile İngiltere arasında gerçekleşen savaşlar dönemidir. </a:t>
            </a:r>
          </a:p>
          <a:p>
            <a:r>
              <a:rPr lang="tr-TR" dirty="0" smtClean="0"/>
              <a:t>İngiltere’nin Fransa tahtında hak iddia etmesi üzerine başlayan savaş kesintilere rağmen </a:t>
            </a:r>
            <a:r>
              <a:rPr lang="tr-TR" dirty="0"/>
              <a:t>1337-1453 yılları arasında </a:t>
            </a:r>
            <a:r>
              <a:rPr lang="tr-TR" dirty="0" smtClean="0"/>
              <a:t>devam etmiştir. </a:t>
            </a:r>
          </a:p>
          <a:p>
            <a:r>
              <a:rPr lang="tr-TR" dirty="0" smtClean="0"/>
              <a:t>İngiltere ile Fransa kraliyet aileleri arasında evlilikler yoluyla bir akrabalık kurulmuştur. </a:t>
            </a:r>
          </a:p>
          <a:p>
            <a:r>
              <a:rPr lang="tr-TR" dirty="0" smtClean="0"/>
              <a:t>Fransa Kralı IV. Charles’ın erkek çocuk sahibi olmadan ölmesi üzerine İngiltere Kralı II. Edward Fransa tahtında hak iddia etmesi üzerine savaş başlamıştır. </a:t>
            </a:r>
          </a:p>
          <a:p>
            <a:r>
              <a:rPr lang="tr-TR" dirty="0" smtClean="0"/>
              <a:t>Yüzyıl Savaşları neticesinde;</a:t>
            </a:r>
          </a:p>
          <a:p>
            <a:pPr lvl="1"/>
            <a:r>
              <a:rPr lang="tr-TR" dirty="0" smtClean="0"/>
              <a:t>Fransa toprakları üzerindeki İngiliz hakimiyeti son bulmuştur. </a:t>
            </a:r>
          </a:p>
          <a:p>
            <a:pPr lvl="1"/>
            <a:r>
              <a:rPr lang="tr-TR" dirty="0" smtClean="0"/>
              <a:t>Savaşlarda çok sayıda soylunun ölümü merkezi krallıklara güç katmıştır. </a:t>
            </a:r>
          </a:p>
          <a:p>
            <a:pPr lvl="1"/>
            <a:r>
              <a:rPr lang="tr-TR" dirty="0" smtClean="0"/>
              <a:t>Sağlık koşullarının elverişsizliği veba salgınına neden olmuştur. </a:t>
            </a:r>
          </a:p>
          <a:p>
            <a:pPr lvl="1"/>
            <a:r>
              <a:rPr lang="tr-TR" dirty="0" smtClean="0"/>
              <a:t>Osmanlı Devleti hızlı ilerleme şansı elde etmiştir.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59049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2886"/>
          </a:xfrm>
        </p:spPr>
        <p:txBody>
          <a:bodyPr/>
          <a:lstStyle/>
          <a:p>
            <a:pPr algn="ctr"/>
            <a:r>
              <a:rPr lang="tr-TR" dirty="0" smtClean="0"/>
              <a:t>ÇİFTE GÜL SAVAŞI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382487"/>
            <a:ext cx="8596668" cy="4658876"/>
          </a:xfrm>
        </p:spPr>
        <p:txBody>
          <a:bodyPr/>
          <a:lstStyle/>
          <a:p>
            <a:r>
              <a:rPr lang="tr-TR" dirty="0" smtClean="0"/>
              <a:t>İngiltere’de </a:t>
            </a:r>
            <a:r>
              <a:rPr lang="tr-TR" dirty="0" err="1" smtClean="0"/>
              <a:t>Lanchaster</a:t>
            </a:r>
            <a:r>
              <a:rPr lang="tr-TR" dirty="0" smtClean="0"/>
              <a:t> ve York hanedanları arasında gerçekleşen savaştır. </a:t>
            </a:r>
          </a:p>
          <a:p>
            <a:r>
              <a:rPr lang="tr-TR" dirty="0" smtClean="0"/>
              <a:t>1455-1485 yılları arasında gerçekleşmiştir. </a:t>
            </a:r>
          </a:p>
          <a:p>
            <a:r>
              <a:rPr lang="tr-TR" dirty="0" err="1" smtClean="0"/>
              <a:t>Lanchaster</a:t>
            </a:r>
            <a:r>
              <a:rPr lang="tr-TR" dirty="0" smtClean="0"/>
              <a:t> askerleri kırmızı, York askerleri ise beyaz gül armaları ile savaştıklarından bu adla anılmıştır. </a:t>
            </a:r>
          </a:p>
          <a:p>
            <a:r>
              <a:rPr lang="tr-TR" dirty="0" smtClean="0"/>
              <a:t>Taht için yapılan bu savaş neticesinde iki taraf arasında yapılan evlilik sayesinde yeni kurulan </a:t>
            </a:r>
            <a:r>
              <a:rPr lang="tr-TR" dirty="0" err="1" smtClean="0"/>
              <a:t>Tudor</a:t>
            </a:r>
            <a:r>
              <a:rPr lang="tr-TR" dirty="0" smtClean="0"/>
              <a:t> hanedanı yönetime egemen olmuştur.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50491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323114"/>
          </a:xfrm>
        </p:spPr>
        <p:txBody>
          <a:bodyPr>
            <a:normAutofit/>
          </a:bodyPr>
          <a:lstStyle/>
          <a:p>
            <a:pPr algn="ctr"/>
            <a:r>
              <a:rPr lang="tr-TR" sz="6400" b="1" dirty="0" smtClean="0"/>
              <a:t/>
            </a:r>
            <a:br>
              <a:rPr lang="tr-TR" sz="6400" b="1" dirty="0" smtClean="0"/>
            </a:br>
            <a:r>
              <a:rPr lang="tr-TR" sz="6400" b="1" dirty="0"/>
              <a:t/>
            </a:r>
            <a:br>
              <a:rPr lang="tr-TR" sz="6400" b="1" dirty="0"/>
            </a:br>
            <a:r>
              <a:rPr lang="tr-TR" sz="6400" b="1" dirty="0" smtClean="0"/>
              <a:t>YENİ ÇAĞ</a:t>
            </a:r>
            <a:endParaRPr lang="tr-TR" sz="6400" b="1" dirty="0"/>
          </a:p>
        </p:txBody>
      </p:sp>
    </p:spTree>
    <p:extLst>
      <p:ext uri="{BB962C8B-B14F-4D97-AF65-F5344CB8AC3E}">
        <p14:creationId xmlns:p14="http://schemas.microsoft.com/office/powerpoint/2010/main" val="40813848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148771"/>
            <a:ext cx="8596668" cy="874486"/>
          </a:xfrm>
        </p:spPr>
        <p:txBody>
          <a:bodyPr/>
          <a:lstStyle/>
          <a:p>
            <a:pPr algn="ctr"/>
            <a:r>
              <a:rPr lang="tr-TR" b="1" dirty="0" smtClean="0"/>
              <a:t>YENİ ÇAĞ TARİHİNİN ANA HATLARI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023257"/>
            <a:ext cx="8596668" cy="5497286"/>
          </a:xfrm>
        </p:spPr>
        <p:txBody>
          <a:bodyPr/>
          <a:lstStyle/>
          <a:p>
            <a:r>
              <a:rPr lang="tr-TR" dirty="0" smtClean="0"/>
              <a:t>Barutun ateşli silahlarda kullanılması</a:t>
            </a:r>
          </a:p>
          <a:p>
            <a:pPr lvl="1"/>
            <a:r>
              <a:rPr lang="tr-TR" dirty="0" smtClean="0"/>
              <a:t>Çinliler, Türkler, Araplar, Bizans, Haçlı seferleri</a:t>
            </a:r>
          </a:p>
          <a:p>
            <a:pPr lvl="1"/>
            <a:r>
              <a:rPr lang="tr-TR" dirty="0" smtClean="0"/>
              <a:t>Topun savaşa dahil olması </a:t>
            </a:r>
          </a:p>
          <a:p>
            <a:pPr lvl="1"/>
            <a:r>
              <a:rPr lang="tr-TR" dirty="0" smtClean="0"/>
              <a:t>Kralların topu şatolara karşı kullanması ve feodalitenin yıkılması; mutlak krallıkların güçlenmesi</a:t>
            </a:r>
          </a:p>
          <a:p>
            <a:r>
              <a:rPr lang="tr-TR" dirty="0" smtClean="0"/>
              <a:t>Pusulanın icadı ve gemicilik sektöründe kullanımı</a:t>
            </a:r>
          </a:p>
          <a:p>
            <a:pPr lvl="1"/>
            <a:r>
              <a:rPr lang="tr-TR" dirty="0" smtClean="0"/>
              <a:t>Çinliler</a:t>
            </a:r>
          </a:p>
          <a:p>
            <a:pPr lvl="1"/>
            <a:r>
              <a:rPr lang="tr-TR" dirty="0" smtClean="0"/>
              <a:t>İspanyol ve Portekizlilerin açık denizlere çıkışı ve Coğrafi Keşiflerin başlaması</a:t>
            </a:r>
          </a:p>
          <a:p>
            <a:r>
              <a:rPr lang="tr-TR" dirty="0" smtClean="0"/>
              <a:t>Kağıt ve matbaanın kullanılması</a:t>
            </a:r>
          </a:p>
          <a:p>
            <a:pPr lvl="1"/>
            <a:r>
              <a:rPr lang="tr-TR" dirty="0" smtClean="0"/>
              <a:t>Çinliler, Uygurlar</a:t>
            </a:r>
          </a:p>
          <a:p>
            <a:pPr lvl="1"/>
            <a:r>
              <a:rPr lang="tr-TR" dirty="0" smtClean="0"/>
              <a:t>1450 Alman Jan </a:t>
            </a:r>
            <a:r>
              <a:rPr lang="tr-TR" dirty="0" err="1" smtClean="0"/>
              <a:t>Guttenberg</a:t>
            </a:r>
            <a:r>
              <a:rPr lang="tr-TR" dirty="0" smtClean="0"/>
              <a:t> modern matbaanın temeli</a:t>
            </a:r>
          </a:p>
          <a:p>
            <a:pPr lvl="1"/>
            <a:r>
              <a:rPr lang="tr-TR" dirty="0" smtClean="0"/>
              <a:t>Maliyeti ucuz kağıt, çok sayıda basılan ucuz kitap, okuma-yazma oranının yükselişi</a:t>
            </a:r>
          </a:p>
          <a:p>
            <a:pPr lvl="1"/>
            <a:r>
              <a:rPr lang="tr-TR" dirty="0" smtClean="0"/>
              <a:t>Fikir hayatının gelişimi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10508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185057"/>
            <a:ext cx="8596668" cy="849086"/>
          </a:xfrm>
        </p:spPr>
        <p:txBody>
          <a:bodyPr/>
          <a:lstStyle/>
          <a:p>
            <a:pPr algn="ctr"/>
            <a:r>
              <a:rPr lang="tr-TR" dirty="0" smtClean="0"/>
              <a:t>COĞRAFİ KEŞİFLER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045029"/>
            <a:ext cx="8596668" cy="5606142"/>
          </a:xfrm>
        </p:spPr>
        <p:txBody>
          <a:bodyPr>
            <a:normAutofit lnSpcReduction="10000"/>
          </a:bodyPr>
          <a:lstStyle/>
          <a:p>
            <a:r>
              <a:rPr lang="tr-TR" sz="2000" dirty="0" smtClean="0"/>
              <a:t>Avrupalıların yeni kıta, ada ve denizleri keşfetmesidir. </a:t>
            </a:r>
          </a:p>
          <a:p>
            <a:r>
              <a:rPr lang="tr-TR" sz="2000" dirty="0" smtClean="0"/>
              <a:t>XV. Yüzyılda başlayan ve XVI. Yüzyılda da devam eden bir süreçtir. </a:t>
            </a:r>
          </a:p>
          <a:p>
            <a:r>
              <a:rPr lang="tr-TR" sz="2000" dirty="0" smtClean="0"/>
              <a:t>İlk zamanlar merak ile başlayan keşifler sonra ticari ve siyasi bir boyut kazanmıştır. </a:t>
            </a:r>
          </a:p>
          <a:p>
            <a:r>
              <a:rPr lang="tr-TR" sz="2000" dirty="0" smtClean="0"/>
              <a:t>Coğrafi keşifler sayesinde yeni ticaret yolları ve rotalar bulunmuştur. </a:t>
            </a:r>
          </a:p>
          <a:p>
            <a:r>
              <a:rPr lang="tr-TR" sz="2000" b="1" dirty="0" smtClean="0"/>
              <a:t>Coğrafi Keşiflerin Nedenleri</a:t>
            </a:r>
          </a:p>
          <a:p>
            <a:pPr lvl="1"/>
            <a:r>
              <a:rPr lang="tr-TR" sz="1800" dirty="0" smtClean="0"/>
              <a:t>Merak, Dünyayı keşfetme arzusu, seyahat imkanlarının kolaylaşması (pusula, gemi teknolojisi, coğrafi bilgilerdeki artış)</a:t>
            </a:r>
          </a:p>
          <a:p>
            <a:pPr lvl="1"/>
            <a:r>
              <a:rPr lang="tr-TR" sz="1800" dirty="0" smtClean="0"/>
              <a:t>Doğunun zenginliklerine ulaşmak isteği</a:t>
            </a:r>
          </a:p>
          <a:p>
            <a:pPr lvl="1"/>
            <a:r>
              <a:rPr lang="tr-TR" sz="1800" dirty="0" smtClean="0"/>
              <a:t>İstanbul’un fethi, </a:t>
            </a:r>
            <a:r>
              <a:rPr lang="tr-TR" sz="1800" dirty="0"/>
              <a:t>İpek ve Baharat </a:t>
            </a:r>
            <a:r>
              <a:rPr lang="tr-TR" sz="1800" dirty="0" smtClean="0"/>
              <a:t>yolları ile Doğu Avrupa’nın Osmanlı denetiminde olması </a:t>
            </a:r>
          </a:p>
          <a:p>
            <a:pPr lvl="1"/>
            <a:r>
              <a:rPr lang="tr-TR" sz="1800" dirty="0" smtClean="0"/>
              <a:t>Hıristiyan misyonerlik hedefi</a:t>
            </a:r>
          </a:p>
          <a:p>
            <a:pPr lvl="1"/>
            <a:r>
              <a:rPr lang="tr-TR" sz="1800" dirty="0" smtClean="0"/>
              <a:t>Avrupa’da değerli maden azlığı, ekonomik buhran, Doğu’dan gelen malların Avrupa’da oldukça pahalı olması </a:t>
            </a:r>
          </a:p>
          <a:p>
            <a:pPr lvl="1"/>
            <a:r>
              <a:rPr lang="tr-TR" sz="1800" dirty="0" smtClean="0"/>
              <a:t>Artan nüfus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1952750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7849" y="130628"/>
            <a:ext cx="8967408" cy="6477001"/>
          </a:xfrm>
        </p:spPr>
        <p:txBody>
          <a:bodyPr>
            <a:noAutofit/>
          </a:bodyPr>
          <a:lstStyle/>
          <a:p>
            <a:r>
              <a:rPr lang="tr-TR" sz="2400" b="1" dirty="0" smtClean="0"/>
              <a:t>Coğrafi Keşifler</a:t>
            </a:r>
          </a:p>
          <a:p>
            <a:pPr lvl="1"/>
            <a:r>
              <a:rPr lang="tr-TR" dirty="0" smtClean="0"/>
              <a:t>Ümit Burnu:1487 </a:t>
            </a:r>
            <a:r>
              <a:rPr lang="tr-TR" dirty="0" err="1" smtClean="0"/>
              <a:t>Bartolomeu</a:t>
            </a:r>
            <a:r>
              <a:rPr lang="tr-TR" dirty="0" smtClean="0"/>
              <a:t> </a:t>
            </a:r>
            <a:r>
              <a:rPr lang="tr-TR" dirty="0" err="1" smtClean="0"/>
              <a:t>Dias</a:t>
            </a:r>
            <a:r>
              <a:rPr lang="tr-TR" dirty="0" smtClean="0"/>
              <a:t> (Fırtınalar Burnu)</a:t>
            </a:r>
          </a:p>
          <a:p>
            <a:pPr lvl="1"/>
            <a:r>
              <a:rPr lang="tr-TR" dirty="0" smtClean="0"/>
              <a:t>Hindistan: 1489 </a:t>
            </a:r>
            <a:r>
              <a:rPr lang="tr-TR" dirty="0" err="1" smtClean="0"/>
              <a:t>Vasco</a:t>
            </a:r>
            <a:r>
              <a:rPr lang="tr-TR" dirty="0" smtClean="0"/>
              <a:t> de Gama</a:t>
            </a:r>
          </a:p>
          <a:p>
            <a:pPr lvl="1"/>
            <a:r>
              <a:rPr lang="tr-TR" dirty="0" smtClean="0"/>
              <a:t>Amerika: 1492 </a:t>
            </a:r>
            <a:r>
              <a:rPr lang="tr-TR" dirty="0" err="1" smtClean="0"/>
              <a:t>Kristof</a:t>
            </a:r>
            <a:r>
              <a:rPr lang="tr-TR" dirty="0" smtClean="0"/>
              <a:t> </a:t>
            </a:r>
            <a:r>
              <a:rPr lang="tr-TR" dirty="0" err="1" smtClean="0"/>
              <a:t>Kolomb</a:t>
            </a:r>
            <a:r>
              <a:rPr lang="tr-TR" dirty="0" smtClean="0"/>
              <a:t> (Hindistan mı acaba?) </a:t>
            </a:r>
            <a:r>
              <a:rPr lang="tr-TR" dirty="0" err="1" smtClean="0"/>
              <a:t>Amerigo</a:t>
            </a:r>
            <a:r>
              <a:rPr lang="tr-TR" dirty="0" smtClean="0"/>
              <a:t> </a:t>
            </a:r>
            <a:r>
              <a:rPr lang="tr-TR" dirty="0" err="1" smtClean="0"/>
              <a:t>Vespucci</a:t>
            </a:r>
            <a:r>
              <a:rPr lang="tr-TR" dirty="0" smtClean="0"/>
              <a:t> 1507</a:t>
            </a:r>
          </a:p>
          <a:p>
            <a:pPr lvl="1"/>
            <a:r>
              <a:rPr lang="tr-TR" dirty="0" smtClean="0"/>
              <a:t>Dünya Turu: 1519-1522 Ferdinand </a:t>
            </a:r>
            <a:r>
              <a:rPr lang="tr-TR" dirty="0" err="1" smtClean="0"/>
              <a:t>Magellan</a:t>
            </a:r>
            <a:r>
              <a:rPr lang="tr-TR" dirty="0" smtClean="0"/>
              <a:t>, </a:t>
            </a:r>
            <a:r>
              <a:rPr lang="tr-TR" dirty="0" err="1" smtClean="0"/>
              <a:t>Sebastian</a:t>
            </a:r>
            <a:r>
              <a:rPr lang="tr-TR" dirty="0" smtClean="0"/>
              <a:t> Del Cano </a:t>
            </a:r>
          </a:p>
          <a:p>
            <a:pPr lvl="1"/>
            <a:r>
              <a:rPr lang="tr-TR" dirty="0" smtClean="0"/>
              <a:t>Kanada: 1497 John </a:t>
            </a:r>
            <a:r>
              <a:rPr lang="tr-TR" dirty="0" err="1" smtClean="0"/>
              <a:t>Cabot</a:t>
            </a:r>
            <a:endParaRPr lang="tr-TR" dirty="0" smtClean="0"/>
          </a:p>
          <a:p>
            <a:pPr lvl="1"/>
            <a:r>
              <a:rPr lang="tr-TR" dirty="0" smtClean="0"/>
              <a:t>Meksika: </a:t>
            </a:r>
            <a:r>
              <a:rPr lang="tr-TR" dirty="0" err="1" smtClean="0"/>
              <a:t>Hernan</a:t>
            </a:r>
            <a:r>
              <a:rPr lang="tr-TR" dirty="0" smtClean="0"/>
              <a:t> </a:t>
            </a:r>
            <a:r>
              <a:rPr lang="tr-TR" dirty="0" err="1" smtClean="0"/>
              <a:t>Cortes</a:t>
            </a:r>
            <a:r>
              <a:rPr lang="tr-TR" dirty="0" smtClean="0"/>
              <a:t> </a:t>
            </a:r>
          </a:p>
          <a:p>
            <a:pPr lvl="1"/>
            <a:r>
              <a:rPr lang="tr-TR" dirty="0" smtClean="0"/>
              <a:t>Brezilya: </a:t>
            </a:r>
            <a:r>
              <a:rPr lang="tr-TR" dirty="0" err="1" smtClean="0"/>
              <a:t>Pedro</a:t>
            </a:r>
            <a:r>
              <a:rPr lang="tr-TR" dirty="0" smtClean="0"/>
              <a:t> </a:t>
            </a:r>
            <a:r>
              <a:rPr lang="tr-TR" dirty="0" err="1" smtClean="0"/>
              <a:t>Alvares</a:t>
            </a:r>
            <a:r>
              <a:rPr lang="tr-TR" dirty="0" smtClean="0"/>
              <a:t> </a:t>
            </a:r>
            <a:r>
              <a:rPr lang="tr-TR" dirty="0" err="1" smtClean="0"/>
              <a:t>Cabral</a:t>
            </a:r>
            <a:r>
              <a:rPr lang="tr-TR" dirty="0" smtClean="0"/>
              <a:t> </a:t>
            </a:r>
          </a:p>
          <a:p>
            <a:pPr lvl="1"/>
            <a:r>
              <a:rPr lang="tr-TR" dirty="0" smtClean="0"/>
              <a:t>Peru: </a:t>
            </a:r>
            <a:r>
              <a:rPr lang="tr-TR" dirty="0" err="1" smtClean="0"/>
              <a:t>İnka</a:t>
            </a:r>
            <a:r>
              <a:rPr lang="tr-TR" dirty="0" smtClean="0"/>
              <a:t> medeniyetinin yıkılışı 1532 </a:t>
            </a:r>
            <a:r>
              <a:rPr lang="tr-TR" dirty="0" err="1" smtClean="0"/>
              <a:t>Almagro</a:t>
            </a:r>
            <a:r>
              <a:rPr lang="tr-TR" dirty="0" smtClean="0"/>
              <a:t> </a:t>
            </a:r>
            <a:r>
              <a:rPr lang="tr-TR" dirty="0" err="1" smtClean="0"/>
              <a:t>Pizarro</a:t>
            </a:r>
            <a:endParaRPr lang="tr-TR" dirty="0" smtClean="0"/>
          </a:p>
          <a:p>
            <a:pPr lvl="1"/>
            <a:r>
              <a:rPr lang="tr-TR" dirty="0" err="1" smtClean="0"/>
              <a:t>Avustralia</a:t>
            </a:r>
            <a:r>
              <a:rPr lang="tr-TR" dirty="0" smtClean="0"/>
              <a:t>: 1771 James </a:t>
            </a:r>
            <a:r>
              <a:rPr lang="tr-TR" dirty="0" err="1" smtClean="0"/>
              <a:t>Cook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025530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5190" y="152401"/>
            <a:ext cx="9032723" cy="6346370"/>
          </a:xfrm>
        </p:spPr>
        <p:txBody>
          <a:bodyPr/>
          <a:lstStyle/>
          <a:p>
            <a:r>
              <a:rPr lang="tr-TR" sz="2400" b="1" dirty="0"/>
              <a:t>Coğrafi Keşiflerin Sonuçları</a:t>
            </a:r>
          </a:p>
          <a:p>
            <a:pPr lvl="1"/>
            <a:r>
              <a:rPr lang="tr-TR" sz="2000" dirty="0"/>
              <a:t>Coğrafi ve Ekonomik Açıdan </a:t>
            </a:r>
          </a:p>
          <a:p>
            <a:pPr lvl="2"/>
            <a:r>
              <a:rPr lang="tr-TR" sz="1800" dirty="0"/>
              <a:t>Dünya üzerinde Avrupalılar tarafından bilinmeyen pek çok yer öğrenilmiş oldu. </a:t>
            </a:r>
          </a:p>
          <a:p>
            <a:pPr lvl="2"/>
            <a:r>
              <a:rPr lang="tr-TR" sz="1800" dirty="0"/>
              <a:t>Yeni ticaret yolları bulundu. </a:t>
            </a:r>
          </a:p>
          <a:p>
            <a:pPr lvl="2"/>
            <a:r>
              <a:rPr lang="tr-TR" sz="1800" dirty="0"/>
              <a:t>Avrupalılar ucuz mal temini şansını yakaladı. </a:t>
            </a:r>
            <a:endParaRPr lang="tr-TR" sz="1800" dirty="0" smtClean="0"/>
          </a:p>
          <a:p>
            <a:pPr lvl="2"/>
            <a:r>
              <a:rPr lang="tr-TR" sz="1800" dirty="0" smtClean="0"/>
              <a:t>Yeni </a:t>
            </a:r>
            <a:r>
              <a:rPr lang="tr-TR" sz="1800" dirty="0"/>
              <a:t>dünyanın yeraltı ve yerüstü kaynakları Avrupa’ya nakledilmeye başlandı</a:t>
            </a:r>
            <a:r>
              <a:rPr lang="tr-TR" sz="1800" dirty="0" smtClean="0"/>
              <a:t>.</a:t>
            </a:r>
            <a:endParaRPr lang="tr-TR" sz="1800" dirty="0"/>
          </a:p>
          <a:p>
            <a:pPr lvl="2"/>
            <a:r>
              <a:rPr lang="tr-TR" sz="1800" dirty="0"/>
              <a:t>Zenginlik toprak ile değil değerli madenlerle ölçülmeye başlandı. </a:t>
            </a:r>
          </a:p>
          <a:p>
            <a:pPr lvl="2"/>
            <a:r>
              <a:rPr lang="tr-TR" sz="1800" dirty="0"/>
              <a:t>Ekonomik servetin devletlerin elinde bulundurduğu altın ve gümüş ile ölçüldüğün </a:t>
            </a:r>
            <a:r>
              <a:rPr lang="tr-TR" sz="1800" dirty="0" err="1"/>
              <a:t>Merkantalizm</a:t>
            </a:r>
            <a:r>
              <a:rPr lang="tr-TR" sz="1800" dirty="0"/>
              <a:t> ekonomisi 16. yüzyıla hakim oldu. </a:t>
            </a:r>
            <a:endParaRPr lang="tr-TR" sz="1800" dirty="0" smtClean="0"/>
          </a:p>
          <a:p>
            <a:pPr lvl="2"/>
            <a:r>
              <a:rPr lang="tr-TR" sz="1800" dirty="0"/>
              <a:t>Baharat ve İpek yollarının önemi azaldı. </a:t>
            </a:r>
          </a:p>
          <a:p>
            <a:pPr lvl="2"/>
            <a:r>
              <a:rPr lang="tr-TR" sz="1800" dirty="0"/>
              <a:t>İspanya ve Portekiz yeni dünyada sömürge imparatorlukları olarak ön plana çıktı. </a:t>
            </a:r>
          </a:p>
          <a:p>
            <a:pPr lvl="2"/>
            <a:r>
              <a:rPr lang="tr-TR" sz="1800" dirty="0"/>
              <a:t>Akdeniz limanlarının eski önemi kalmadı. </a:t>
            </a:r>
          </a:p>
          <a:p>
            <a:pPr lvl="2"/>
            <a:r>
              <a:rPr lang="tr-TR" sz="1800" dirty="0"/>
              <a:t>Avrupa’da ticaretle uğraşan burjuva sınıfı güç kazandı. </a:t>
            </a:r>
          </a:p>
          <a:p>
            <a:pPr lvl="2"/>
            <a:endParaRPr lang="tr-TR" sz="1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7746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323114"/>
          </a:xfrm>
        </p:spPr>
        <p:txBody>
          <a:bodyPr>
            <a:normAutofit/>
          </a:bodyPr>
          <a:lstStyle/>
          <a:p>
            <a:pPr algn="ctr"/>
            <a:r>
              <a:rPr lang="tr-TR" sz="6400" b="1" dirty="0" smtClean="0"/>
              <a:t/>
            </a:r>
            <a:br>
              <a:rPr lang="tr-TR" sz="6400" b="1" dirty="0" smtClean="0"/>
            </a:br>
            <a:r>
              <a:rPr lang="tr-TR" sz="6400" b="1" dirty="0"/>
              <a:t/>
            </a:r>
            <a:br>
              <a:rPr lang="tr-TR" sz="6400" b="1" dirty="0"/>
            </a:br>
            <a:r>
              <a:rPr lang="tr-TR" sz="6400" b="1" dirty="0" smtClean="0"/>
              <a:t>ORTA ÇAĞ</a:t>
            </a:r>
            <a:endParaRPr lang="tr-TR" sz="6400" b="1" dirty="0"/>
          </a:p>
        </p:txBody>
      </p:sp>
    </p:spTree>
    <p:extLst>
      <p:ext uri="{BB962C8B-B14F-4D97-AF65-F5344CB8AC3E}">
        <p14:creationId xmlns:p14="http://schemas.microsoft.com/office/powerpoint/2010/main" val="17729603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0134" y="119743"/>
            <a:ext cx="9217780" cy="6531428"/>
          </a:xfrm>
        </p:spPr>
        <p:txBody>
          <a:bodyPr>
            <a:normAutofit lnSpcReduction="10000"/>
          </a:bodyPr>
          <a:lstStyle/>
          <a:p>
            <a:pPr lvl="1"/>
            <a:r>
              <a:rPr lang="tr-TR" sz="2000" dirty="0" smtClean="0"/>
              <a:t>Bilimsel </a:t>
            </a:r>
            <a:r>
              <a:rPr lang="tr-TR" sz="2000" dirty="0"/>
              <a:t>Açıdan</a:t>
            </a:r>
          </a:p>
          <a:p>
            <a:pPr lvl="2"/>
            <a:r>
              <a:rPr lang="tr-TR" sz="1800" dirty="0"/>
              <a:t>Yeni ırklar, milletler, medeniyetler, kültürler keşfedildi. </a:t>
            </a:r>
          </a:p>
          <a:p>
            <a:pPr lvl="2"/>
            <a:r>
              <a:rPr lang="tr-TR" sz="1800" dirty="0"/>
              <a:t>İnsanlarda merak ve araştırma arzusu doğdu. </a:t>
            </a:r>
          </a:p>
          <a:p>
            <a:pPr lvl="2"/>
            <a:r>
              <a:rPr lang="tr-TR" sz="1800" dirty="0"/>
              <a:t>Rönesans ve reforma zemin hazırlandı. </a:t>
            </a:r>
          </a:p>
          <a:p>
            <a:pPr lvl="2"/>
            <a:r>
              <a:rPr lang="tr-TR" sz="1800" dirty="0"/>
              <a:t>Avrupa’da sanatçıları himaye eden Mesen sınıfı doğdu</a:t>
            </a:r>
            <a:r>
              <a:rPr lang="tr-TR" sz="1800" dirty="0" smtClean="0"/>
              <a:t>.</a:t>
            </a:r>
          </a:p>
          <a:p>
            <a:pPr lvl="2"/>
            <a:endParaRPr lang="tr-TR" sz="1800" dirty="0"/>
          </a:p>
          <a:p>
            <a:pPr lvl="1"/>
            <a:r>
              <a:rPr lang="tr-TR" sz="2000" dirty="0"/>
              <a:t>Dini Açıdan</a:t>
            </a:r>
          </a:p>
          <a:p>
            <a:pPr lvl="2"/>
            <a:r>
              <a:rPr lang="tr-TR" sz="1800" dirty="0" smtClean="0"/>
              <a:t>Kilisenin savunduğu bazı bilgilerin yanlışlığı anlaşıldı. </a:t>
            </a:r>
          </a:p>
          <a:p>
            <a:pPr lvl="2"/>
            <a:r>
              <a:rPr lang="tr-TR" sz="1800" dirty="0" smtClean="0"/>
              <a:t>Kiliseye </a:t>
            </a:r>
            <a:r>
              <a:rPr lang="tr-TR" sz="1800" dirty="0"/>
              <a:t>ve Papalık kurumuna olan güven azaldı. </a:t>
            </a:r>
          </a:p>
          <a:p>
            <a:pPr lvl="2"/>
            <a:r>
              <a:rPr lang="tr-TR" sz="1800" dirty="0"/>
              <a:t>Avrupa’da dine dayalı devlet ve dünya görüşü değişmeye başladı. </a:t>
            </a:r>
            <a:endParaRPr lang="tr-TR" sz="1800" dirty="0" smtClean="0"/>
          </a:p>
          <a:p>
            <a:pPr lvl="2"/>
            <a:r>
              <a:rPr lang="tr-TR" sz="1800" dirty="0" smtClean="0"/>
              <a:t>Hıristiyanlık hızlı bir yayılma içerisine girdi. </a:t>
            </a:r>
            <a:endParaRPr lang="tr-TR" sz="1800" dirty="0"/>
          </a:p>
          <a:p>
            <a:pPr lvl="1"/>
            <a:endParaRPr lang="tr-TR" sz="2000" dirty="0" smtClean="0"/>
          </a:p>
          <a:p>
            <a:pPr lvl="1"/>
            <a:r>
              <a:rPr lang="tr-TR" sz="2000" dirty="0" smtClean="0"/>
              <a:t>Osmanlı </a:t>
            </a:r>
            <a:r>
              <a:rPr lang="tr-TR" sz="2000" dirty="0"/>
              <a:t>Devleti ve Doğu Dünyası Açısından </a:t>
            </a:r>
          </a:p>
          <a:p>
            <a:pPr lvl="2"/>
            <a:r>
              <a:rPr lang="tr-TR" sz="1800" dirty="0"/>
              <a:t>Osmanlı Devleti coğrafi keşiflere dahil olmadı. Çünkü;</a:t>
            </a:r>
          </a:p>
          <a:p>
            <a:pPr lvl="3"/>
            <a:r>
              <a:rPr lang="tr-TR" sz="1600" dirty="0"/>
              <a:t>İpek ve Baharat yolları denetimi altındaydı. </a:t>
            </a:r>
          </a:p>
          <a:p>
            <a:pPr lvl="3"/>
            <a:r>
              <a:rPr lang="tr-TR" sz="1600" dirty="0"/>
              <a:t>Osmanlı gemileri açık denizlere açılmak için uygun değildi. </a:t>
            </a:r>
          </a:p>
          <a:p>
            <a:pPr lvl="3"/>
            <a:r>
              <a:rPr lang="tr-TR" sz="1600" dirty="0"/>
              <a:t>Osmanlı yönetimi bu işi yeterince ciddiye almadı. </a:t>
            </a:r>
          </a:p>
          <a:p>
            <a:pPr lvl="2"/>
            <a:endParaRPr lang="tr-TR" sz="1800" dirty="0" smtClean="0"/>
          </a:p>
        </p:txBody>
      </p:sp>
    </p:spTree>
    <p:extLst>
      <p:ext uri="{BB962C8B-B14F-4D97-AF65-F5344CB8AC3E}">
        <p14:creationId xmlns:p14="http://schemas.microsoft.com/office/powerpoint/2010/main" val="18389576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8991" y="511629"/>
            <a:ext cx="8640838" cy="6052457"/>
          </a:xfrm>
        </p:spPr>
        <p:txBody>
          <a:bodyPr>
            <a:noAutofit/>
          </a:bodyPr>
          <a:lstStyle/>
          <a:p>
            <a:pPr lvl="2"/>
            <a:r>
              <a:rPr lang="tr-TR" sz="1800" dirty="0" smtClean="0"/>
              <a:t>Akdeniz limanlarının, Baharat </a:t>
            </a:r>
            <a:r>
              <a:rPr lang="tr-TR" sz="1800" dirty="0"/>
              <a:t>ve İpek yollarının önemi </a:t>
            </a:r>
            <a:r>
              <a:rPr lang="tr-TR" sz="1800" dirty="0" smtClean="0"/>
              <a:t>azaldı. Avrupa’nın Osmanlı bağımlılığı sona erdi. </a:t>
            </a:r>
            <a:endParaRPr lang="tr-TR" sz="1800" dirty="0"/>
          </a:p>
          <a:p>
            <a:pPr lvl="2"/>
            <a:r>
              <a:rPr lang="tr-TR" sz="1800" dirty="0" smtClean="0"/>
              <a:t>Osmanlı tüccarı büyük zarar gördü. </a:t>
            </a:r>
          </a:p>
          <a:p>
            <a:pPr lvl="2"/>
            <a:r>
              <a:rPr lang="tr-TR" sz="1800" dirty="0"/>
              <a:t>Osmanlı Devleti coğrafi keşiflerin zararlarını kapatmak için;</a:t>
            </a:r>
          </a:p>
          <a:p>
            <a:pPr lvl="3"/>
            <a:r>
              <a:rPr lang="tr-TR" sz="1600" dirty="0"/>
              <a:t>Hint Denizi üzerinden yapılan ticaret için Portekiz ile mücadele etti ama başarısız oldu. </a:t>
            </a:r>
          </a:p>
          <a:p>
            <a:pPr lvl="3"/>
            <a:r>
              <a:rPr lang="tr-TR" sz="1600" dirty="0" smtClean="0"/>
              <a:t>Süveyş </a:t>
            </a:r>
            <a:r>
              <a:rPr lang="tr-TR" sz="1600" dirty="0"/>
              <a:t>Kanalı projesini denedi, ama hayata geçiremedi. </a:t>
            </a:r>
          </a:p>
          <a:p>
            <a:pPr lvl="3"/>
            <a:r>
              <a:rPr lang="tr-TR" sz="1600" dirty="0"/>
              <a:t>Don-Volga Kanalı projesini denedi ama başarılı olamadı. </a:t>
            </a:r>
          </a:p>
          <a:p>
            <a:pPr lvl="3"/>
            <a:r>
              <a:rPr lang="tr-TR" sz="1600" dirty="0"/>
              <a:t>Akdeniz ticaretini canlandırmak için Avrupalılara kapitülasyon verdi ama uzun vadede başarısız oldu. </a:t>
            </a:r>
          </a:p>
          <a:p>
            <a:pPr lvl="2"/>
            <a:endParaRPr lang="tr-TR" sz="1600" dirty="0" smtClean="0"/>
          </a:p>
        </p:txBody>
      </p:sp>
    </p:spTree>
    <p:extLst>
      <p:ext uri="{BB962C8B-B14F-4D97-AF65-F5344CB8AC3E}">
        <p14:creationId xmlns:p14="http://schemas.microsoft.com/office/powerpoint/2010/main" val="443788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141514"/>
            <a:ext cx="8596668" cy="1320800"/>
          </a:xfrm>
        </p:spPr>
        <p:txBody>
          <a:bodyPr/>
          <a:lstStyle/>
          <a:p>
            <a:pPr algn="ctr"/>
            <a:r>
              <a:rPr lang="tr-TR" dirty="0" smtClean="0"/>
              <a:t>RÖNESANS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6963" y="801914"/>
            <a:ext cx="8978294" cy="5479143"/>
          </a:xfrm>
        </p:spPr>
        <p:txBody>
          <a:bodyPr>
            <a:noAutofit/>
          </a:bodyPr>
          <a:lstStyle/>
          <a:p>
            <a:r>
              <a:rPr lang="tr-TR" sz="2000" dirty="0" smtClean="0"/>
              <a:t>XIV. ve XV. Yüzyıllarda Avrupa’da antik kültürün de etkisiyle edebiyat, bilim ve sanat alanlarında yaşanan değişim ve gelişime denir. </a:t>
            </a:r>
          </a:p>
          <a:p>
            <a:r>
              <a:rPr lang="tr-TR" sz="2000" dirty="0" smtClean="0"/>
              <a:t>Kelime anlamı itibariyle yeniden doğuş demektir. </a:t>
            </a:r>
          </a:p>
          <a:p>
            <a:r>
              <a:rPr lang="tr-TR" sz="2000" dirty="0" smtClean="0"/>
              <a:t>Rönesans ilk olarak İtalya’da başlamıştır. </a:t>
            </a:r>
          </a:p>
          <a:p>
            <a:r>
              <a:rPr lang="tr-TR" sz="2000" b="1" dirty="0" smtClean="0"/>
              <a:t>Rönesans'ın Ortaya Çıkış Sebepleri</a:t>
            </a:r>
          </a:p>
          <a:p>
            <a:pPr lvl="1"/>
            <a:r>
              <a:rPr lang="tr-TR" sz="1800" dirty="0" smtClean="0"/>
              <a:t>Modern matbaa ve ucuz-bol kağıt sayesinde yeni buluş, bilgi ve düşüncelerin hızla yayılması </a:t>
            </a:r>
          </a:p>
          <a:p>
            <a:pPr lvl="1"/>
            <a:r>
              <a:rPr lang="tr-TR" sz="1800" dirty="0" smtClean="0"/>
              <a:t>Haçlı Seferleri sayesinde Ortaçağ boyunca Avrupa’da meydana gelen kültür ve sanat birikimi</a:t>
            </a:r>
          </a:p>
          <a:p>
            <a:pPr lvl="1"/>
            <a:r>
              <a:rPr lang="tr-TR" sz="1800" dirty="0" smtClean="0"/>
              <a:t>Endülüs </a:t>
            </a:r>
            <a:r>
              <a:rPr lang="tr-TR" sz="1800" dirty="0" err="1" smtClean="0"/>
              <a:t>Emevileri’nin</a:t>
            </a:r>
            <a:r>
              <a:rPr lang="tr-TR" sz="1800" dirty="0" smtClean="0"/>
              <a:t> Batı Avrupa’ya İslam kültür ve medeniyetini taşıması</a:t>
            </a:r>
          </a:p>
          <a:p>
            <a:pPr lvl="1"/>
            <a:r>
              <a:rPr lang="tr-TR" sz="1800" dirty="0" smtClean="0"/>
              <a:t>Eski Mısır ve Roma’ya ait eserlerin Arapça çevirilerinin batı dillerinde tercüme edilmesi</a:t>
            </a:r>
          </a:p>
          <a:p>
            <a:pPr lvl="1"/>
            <a:r>
              <a:rPr lang="tr-TR" sz="1800" dirty="0"/>
              <a:t>Bizans’ın çöküş döneminde İtalya’ya giden bilginlerin etkisi</a:t>
            </a:r>
          </a:p>
          <a:p>
            <a:pPr lvl="1"/>
            <a:r>
              <a:rPr lang="tr-TR" sz="1800" dirty="0" smtClean="0"/>
              <a:t>Coğrafi keşifler neticesinde zenginleşen burjuva kesiminin sanatçıları koruyup desteklemesi</a:t>
            </a:r>
          </a:p>
          <a:p>
            <a:pPr lvl="1"/>
            <a:endParaRPr lang="tr-TR" sz="1800" dirty="0" smtClean="0"/>
          </a:p>
          <a:p>
            <a:endParaRPr lang="tr-TR" sz="2000" dirty="0" smtClean="0"/>
          </a:p>
          <a:p>
            <a:endParaRPr lang="tr-TR" sz="2000" dirty="0" smtClean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0476067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7847" y="152401"/>
            <a:ext cx="8902095" cy="6509656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Rönesans’ın İtalya’da Başlama Nedenleri</a:t>
            </a:r>
          </a:p>
          <a:p>
            <a:pPr lvl="1"/>
            <a:r>
              <a:rPr lang="tr-TR" sz="1800" dirty="0"/>
              <a:t>İtalya’nın coğrafi konumu (Akdeniz ve İslam medeniyeti)</a:t>
            </a:r>
          </a:p>
          <a:p>
            <a:pPr lvl="1"/>
            <a:r>
              <a:rPr lang="tr-TR" sz="1800" dirty="0"/>
              <a:t>Antik Roma kültürünün merkezi olması </a:t>
            </a:r>
          </a:p>
          <a:p>
            <a:pPr lvl="1"/>
            <a:r>
              <a:rPr lang="tr-TR" sz="1800" dirty="0"/>
              <a:t>Haçlı Seferleri sonrasında ortaya çıkan zengin İtalyan liman kentleri</a:t>
            </a:r>
          </a:p>
          <a:p>
            <a:pPr lvl="1"/>
            <a:r>
              <a:rPr lang="tr-TR" sz="1800" dirty="0"/>
              <a:t>Mesen adı verilen kültür sanat hamisi zengin burjuva aileleri</a:t>
            </a:r>
          </a:p>
          <a:p>
            <a:pPr lvl="1"/>
            <a:r>
              <a:rPr lang="tr-TR" sz="1800" dirty="0"/>
              <a:t>Siyasi birlikten yoksun İtalya’daki şehir devletlerinde serbest düşünce ortamı</a:t>
            </a:r>
          </a:p>
          <a:p>
            <a:pPr lvl="1"/>
            <a:r>
              <a:rPr lang="tr-TR" sz="1800" dirty="0"/>
              <a:t>İtalyan Rönesans hareketleri ilk olarak edebiyat alanında kendisini göstermiştir. </a:t>
            </a:r>
          </a:p>
          <a:p>
            <a:pPr lvl="1"/>
            <a:r>
              <a:rPr lang="tr-TR" sz="1800" dirty="0"/>
              <a:t>İtalya resim, mimari ve heykel alanında Rönesans’ın öncüsü olmuştur. </a:t>
            </a:r>
            <a:endParaRPr lang="tr-TR" sz="1800" dirty="0" smtClean="0"/>
          </a:p>
          <a:p>
            <a:pPr lvl="1"/>
            <a:endParaRPr lang="tr-TR" sz="1800" dirty="0"/>
          </a:p>
          <a:p>
            <a:r>
              <a:rPr lang="tr-TR" sz="2000" b="1" dirty="0" err="1" smtClean="0"/>
              <a:t>Rönesansa</a:t>
            </a:r>
            <a:r>
              <a:rPr lang="tr-TR" sz="2000" b="1" dirty="0" smtClean="0"/>
              <a:t> Dair Önemli İsimler</a:t>
            </a:r>
          </a:p>
          <a:p>
            <a:pPr lvl="1"/>
            <a:r>
              <a:rPr lang="tr-TR" sz="1800" dirty="0" smtClean="0"/>
              <a:t>İtalya: Mimari, güzel sanatlar. Leonardo da Vinci, </a:t>
            </a:r>
            <a:r>
              <a:rPr lang="tr-TR" sz="1800" dirty="0" err="1" smtClean="0"/>
              <a:t>Michalengelo</a:t>
            </a:r>
            <a:r>
              <a:rPr lang="tr-TR" sz="1800" dirty="0" smtClean="0"/>
              <a:t>, </a:t>
            </a:r>
            <a:r>
              <a:rPr lang="tr-TR" sz="1800" dirty="0" err="1" smtClean="0"/>
              <a:t>Rafael</a:t>
            </a:r>
            <a:r>
              <a:rPr lang="tr-TR" sz="1800" dirty="0" smtClean="0"/>
              <a:t>, </a:t>
            </a:r>
            <a:r>
              <a:rPr lang="tr-TR" sz="1800" dirty="0" err="1" smtClean="0"/>
              <a:t>Donatello</a:t>
            </a:r>
            <a:r>
              <a:rPr lang="tr-TR" sz="1800" dirty="0" smtClean="0"/>
              <a:t>, </a:t>
            </a:r>
            <a:r>
              <a:rPr lang="tr-TR" sz="1800" dirty="0" err="1" smtClean="0"/>
              <a:t>Dante</a:t>
            </a:r>
            <a:r>
              <a:rPr lang="tr-TR" sz="1800" dirty="0" smtClean="0"/>
              <a:t>, </a:t>
            </a:r>
            <a:r>
              <a:rPr lang="tr-TR" sz="1800" dirty="0" err="1" smtClean="0"/>
              <a:t>Macchiavelli</a:t>
            </a:r>
            <a:r>
              <a:rPr lang="tr-TR" sz="1800" dirty="0" smtClean="0"/>
              <a:t>, </a:t>
            </a:r>
            <a:r>
              <a:rPr lang="tr-TR" sz="1800" dirty="0" err="1" smtClean="0"/>
              <a:t>Bramant</a:t>
            </a:r>
            <a:endParaRPr lang="tr-TR" sz="1800" dirty="0" smtClean="0"/>
          </a:p>
          <a:p>
            <a:pPr lvl="1"/>
            <a:r>
              <a:rPr lang="tr-TR" sz="1800" dirty="0" smtClean="0"/>
              <a:t>Fransa: Montaigne, </a:t>
            </a:r>
            <a:r>
              <a:rPr lang="tr-TR" sz="1800" dirty="0" err="1" smtClean="0"/>
              <a:t>Ronsa</a:t>
            </a:r>
            <a:r>
              <a:rPr lang="tr-TR" sz="1800" dirty="0" smtClean="0"/>
              <a:t>, Pierre </a:t>
            </a:r>
            <a:r>
              <a:rPr lang="tr-TR" sz="1800" dirty="0" err="1" smtClean="0"/>
              <a:t>Lasco</a:t>
            </a:r>
            <a:r>
              <a:rPr lang="tr-TR" sz="1800" dirty="0" smtClean="0"/>
              <a:t>, Jean </a:t>
            </a:r>
            <a:r>
              <a:rPr lang="tr-TR" sz="1800" dirty="0" err="1" smtClean="0"/>
              <a:t>Bodin</a:t>
            </a:r>
            <a:endParaRPr lang="tr-TR" sz="1800" dirty="0" smtClean="0"/>
          </a:p>
          <a:p>
            <a:pPr lvl="1"/>
            <a:r>
              <a:rPr lang="tr-TR" sz="1800" dirty="0" smtClean="0"/>
              <a:t>Almanya: </a:t>
            </a:r>
            <a:r>
              <a:rPr lang="tr-TR" sz="1800" dirty="0" err="1" smtClean="0"/>
              <a:t>Erasmus</a:t>
            </a:r>
            <a:r>
              <a:rPr lang="tr-TR" sz="1800" dirty="0" smtClean="0"/>
              <a:t>, Luther</a:t>
            </a:r>
          </a:p>
          <a:p>
            <a:pPr lvl="1"/>
            <a:r>
              <a:rPr lang="tr-TR" sz="1800" dirty="0" smtClean="0"/>
              <a:t>İngiltere: William Shakespeare, Thomas </a:t>
            </a:r>
            <a:r>
              <a:rPr lang="tr-TR" sz="1800" dirty="0" err="1" smtClean="0"/>
              <a:t>Morus</a:t>
            </a:r>
            <a:r>
              <a:rPr lang="tr-TR" sz="1800" dirty="0" smtClean="0"/>
              <a:t>, Thomas </a:t>
            </a:r>
            <a:r>
              <a:rPr lang="tr-TR" sz="1800" dirty="0" err="1" smtClean="0"/>
              <a:t>Hobbes</a:t>
            </a:r>
            <a:endParaRPr lang="tr-TR" sz="1800" b="1" dirty="0"/>
          </a:p>
          <a:p>
            <a:endParaRPr lang="tr-TR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5401693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2277" y="217715"/>
            <a:ext cx="8596668" cy="5758333"/>
          </a:xfrm>
        </p:spPr>
        <p:txBody>
          <a:bodyPr/>
          <a:lstStyle/>
          <a:p>
            <a:r>
              <a:rPr lang="tr-TR" b="1" dirty="0"/>
              <a:t>Rönesans’ın Sonuçları</a:t>
            </a:r>
          </a:p>
          <a:p>
            <a:pPr lvl="1"/>
            <a:r>
              <a:rPr lang="tr-TR" dirty="0" smtClean="0"/>
              <a:t>Avrupa’da </a:t>
            </a:r>
            <a:r>
              <a:rPr lang="tr-TR" dirty="0"/>
              <a:t>bilim, </a:t>
            </a:r>
            <a:r>
              <a:rPr lang="tr-TR" dirty="0" smtClean="0"/>
              <a:t>sanat, edebiyat ve mimari alanlarında yeni </a:t>
            </a:r>
            <a:r>
              <a:rPr lang="tr-TR" dirty="0"/>
              <a:t>bir dünya görüşü doğmuştur. </a:t>
            </a:r>
          </a:p>
          <a:p>
            <a:pPr lvl="1"/>
            <a:r>
              <a:rPr lang="tr-TR" dirty="0" smtClean="0"/>
              <a:t>Artık </a:t>
            </a:r>
            <a:r>
              <a:rPr lang="tr-TR" dirty="0"/>
              <a:t>bilim hayatının lideri İslam dünyası değil Batı’dır. </a:t>
            </a:r>
          </a:p>
          <a:p>
            <a:pPr lvl="1"/>
            <a:r>
              <a:rPr lang="tr-TR" dirty="0"/>
              <a:t>Ortaçağ’ın baskıcı skolastik düşünce sistemi yıkılmaya başlamıştır. </a:t>
            </a:r>
          </a:p>
          <a:p>
            <a:pPr lvl="1"/>
            <a:r>
              <a:rPr lang="tr-TR" dirty="0"/>
              <a:t>Avrupa’da bilim ve deneye dayalı pozitif ilim anlayışı gelişmiştir. </a:t>
            </a:r>
          </a:p>
          <a:p>
            <a:pPr lvl="1"/>
            <a:r>
              <a:rPr lang="tr-TR" dirty="0"/>
              <a:t>Reform hareketlerinin doğmasına sebep olmuştur. </a:t>
            </a:r>
            <a:endParaRPr lang="tr-TR" dirty="0" smtClean="0"/>
          </a:p>
          <a:p>
            <a:pPr lvl="1"/>
            <a:r>
              <a:rPr lang="tr-TR" dirty="0" smtClean="0"/>
              <a:t>Aydınlanma Çağı’nın yaşanmasına katkısı büyüktür. </a:t>
            </a:r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04992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108857"/>
            <a:ext cx="8596668" cy="979714"/>
          </a:xfrm>
        </p:spPr>
        <p:txBody>
          <a:bodyPr/>
          <a:lstStyle/>
          <a:p>
            <a:pPr algn="ctr"/>
            <a:r>
              <a:rPr lang="tr-TR" b="1" dirty="0" smtClean="0"/>
              <a:t>REFORM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088571"/>
            <a:ext cx="8596668" cy="4952791"/>
          </a:xfrm>
        </p:spPr>
        <p:txBody>
          <a:bodyPr>
            <a:normAutofit/>
          </a:bodyPr>
          <a:lstStyle/>
          <a:p>
            <a:r>
              <a:rPr lang="tr-TR" dirty="0" smtClean="0"/>
              <a:t>XVI. Yüzyılda Avrupa’da başlayan Katolik Hıristiyan inancındaki yeniden tanımlama ve yorumlama hareketidir. </a:t>
            </a:r>
          </a:p>
          <a:p>
            <a:r>
              <a:rPr lang="tr-TR" dirty="0" smtClean="0"/>
              <a:t>Yeniden şekil verme, düzenleme anlamındadır. </a:t>
            </a:r>
          </a:p>
          <a:p>
            <a:r>
              <a:rPr lang="tr-TR" dirty="0" smtClean="0"/>
              <a:t>Katolik Kilisesi’nin (Vatikan) bozulması ve dini amaçlarından uzaklaşması üzerine reform hareketleri ortaya çıkmıştır. </a:t>
            </a:r>
          </a:p>
          <a:p>
            <a:r>
              <a:rPr lang="tr-TR" dirty="0" smtClean="0"/>
              <a:t>İlk olarak Almanya’da başlamıştır. </a:t>
            </a:r>
          </a:p>
          <a:p>
            <a:r>
              <a:rPr lang="tr-TR" b="1" dirty="0" err="1" smtClean="0"/>
              <a:t>Reform’un</a:t>
            </a:r>
            <a:r>
              <a:rPr lang="tr-TR" b="1" dirty="0" smtClean="0"/>
              <a:t> Nedenleri</a:t>
            </a:r>
          </a:p>
          <a:p>
            <a:pPr lvl="1"/>
            <a:r>
              <a:rPr lang="tr-TR" dirty="0" smtClean="0"/>
              <a:t>Katolik Kilisesi’nin dini işlerden ziyade siyaset ve ekonomi ile meşgul olması </a:t>
            </a:r>
          </a:p>
          <a:p>
            <a:pPr lvl="1"/>
            <a:r>
              <a:rPr lang="tr-TR" dirty="0" err="1" smtClean="0"/>
              <a:t>Endüljans</a:t>
            </a:r>
            <a:r>
              <a:rPr lang="tr-TR" dirty="0" smtClean="0"/>
              <a:t>, aforoz uygulamaları ile halkın fakirleştirilmesi ve tepkiye neden olması</a:t>
            </a:r>
          </a:p>
          <a:p>
            <a:pPr lvl="1"/>
            <a:r>
              <a:rPr lang="tr-TR" dirty="0" smtClean="0"/>
              <a:t>Rönesans ile skolastik düşüncenin yerini özgür düşünceye bırakması</a:t>
            </a:r>
          </a:p>
          <a:p>
            <a:pPr lvl="1"/>
            <a:r>
              <a:rPr lang="tr-TR" dirty="0" smtClean="0"/>
              <a:t>Matbaanın etkisiyle kültür seviyesinin artması</a:t>
            </a:r>
          </a:p>
          <a:p>
            <a:pPr lvl="1"/>
            <a:r>
              <a:rPr lang="tr-TR" dirty="0" smtClean="0"/>
              <a:t>İncil’in milli dillere çevrilmesi ve halk tarafından öğrenilmesi</a:t>
            </a:r>
          </a:p>
          <a:p>
            <a:pPr lvl="1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74564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8734" y="163286"/>
            <a:ext cx="9217780" cy="6455227"/>
          </a:xfrm>
        </p:spPr>
        <p:txBody>
          <a:bodyPr>
            <a:noAutofit/>
          </a:bodyPr>
          <a:lstStyle/>
          <a:p>
            <a:r>
              <a:rPr lang="tr-TR" sz="2000" b="1" dirty="0" smtClean="0"/>
              <a:t>Reform Hareketleri</a:t>
            </a:r>
          </a:p>
          <a:p>
            <a:pPr lvl="1"/>
            <a:r>
              <a:rPr lang="tr-TR" sz="1800" dirty="0" smtClean="0"/>
              <a:t>Almanya’daki reformun öncüsü üniversite profesörü Martin Luther’dir. 1517 yılında kilise karşıtı 95 maddelik bir tez yayınlamıştır. </a:t>
            </a:r>
          </a:p>
          <a:p>
            <a:pPr lvl="1"/>
            <a:r>
              <a:rPr lang="tr-TR" sz="1800" dirty="0" err="1" smtClean="0"/>
              <a:t>Wittenberg</a:t>
            </a:r>
            <a:r>
              <a:rPr lang="tr-TR" sz="1800" dirty="0" smtClean="0"/>
              <a:t> Kilisesi’ne astığı bu metinde Luther;</a:t>
            </a:r>
          </a:p>
          <a:p>
            <a:pPr lvl="2"/>
            <a:r>
              <a:rPr lang="tr-TR" sz="1600" dirty="0" smtClean="0"/>
              <a:t>İnsanların </a:t>
            </a:r>
            <a:r>
              <a:rPr lang="tr-TR" sz="1600" dirty="0" err="1" smtClean="0"/>
              <a:t>endüljans</a:t>
            </a:r>
            <a:r>
              <a:rPr lang="tr-TR" sz="1600" dirty="0" smtClean="0"/>
              <a:t> ile günahlarından arınamayacağını</a:t>
            </a:r>
          </a:p>
          <a:p>
            <a:pPr lvl="2"/>
            <a:r>
              <a:rPr lang="tr-TR" sz="1600" dirty="0" smtClean="0"/>
              <a:t>Kilisenin günah affetme yetkisinin olmadığını </a:t>
            </a:r>
          </a:p>
          <a:p>
            <a:pPr lvl="2"/>
            <a:r>
              <a:rPr lang="tr-TR" sz="1600" dirty="0" smtClean="0"/>
              <a:t>Kilisenin büyük hazineleri yönetemeyeceğini</a:t>
            </a:r>
          </a:p>
          <a:p>
            <a:pPr lvl="2"/>
            <a:r>
              <a:rPr lang="tr-TR" sz="1600" dirty="0" smtClean="0"/>
              <a:t>Sadece dini işlerle ilgilenmesi gerektiğini ilan etmiştir. </a:t>
            </a:r>
          </a:p>
          <a:p>
            <a:pPr lvl="1"/>
            <a:r>
              <a:rPr lang="tr-TR" sz="1800" dirty="0" smtClean="0"/>
              <a:t>Martin Luther, Kilise tarafından aforoz edilmiş, Alman İmparatoru Şarlken de idama mahkum ettirmiştir. </a:t>
            </a:r>
          </a:p>
          <a:p>
            <a:pPr lvl="1"/>
            <a:r>
              <a:rPr lang="tr-TR" sz="1800" dirty="0" smtClean="0"/>
              <a:t>Çıkan isyan neticesinde bazı Alman prenslikleri Luther’i desteklemiştir. Alman İmparatoru Luther yanlılarını sadece birkaç prenslikle sınırlı tutmak isteyince 5 prenslik bu kararı protesto etmiştir. Böylece Luther yanlılarına </a:t>
            </a:r>
            <a:r>
              <a:rPr lang="tr-TR" sz="1800" dirty="0" err="1" smtClean="0"/>
              <a:t>protestan</a:t>
            </a:r>
            <a:r>
              <a:rPr lang="tr-TR" sz="1800" dirty="0" smtClean="0"/>
              <a:t> denmiştir. </a:t>
            </a:r>
          </a:p>
          <a:p>
            <a:pPr lvl="1"/>
            <a:r>
              <a:rPr lang="tr-TR" sz="1800" dirty="0" smtClean="0"/>
              <a:t>Katolikler ile Protestanlar arasında 25 yıl kadar süren mezhep savaşları 1555 </a:t>
            </a:r>
            <a:r>
              <a:rPr lang="tr-TR" sz="1800" dirty="0" err="1" smtClean="0"/>
              <a:t>Augsburg</a:t>
            </a:r>
            <a:r>
              <a:rPr lang="tr-TR" sz="1800" dirty="0" smtClean="0"/>
              <a:t> Antlaşması ile son bulmuştur. Bu antlaşma ile</a:t>
            </a:r>
          </a:p>
          <a:p>
            <a:pPr lvl="2"/>
            <a:r>
              <a:rPr lang="tr-TR" sz="1600" dirty="0" smtClean="0"/>
              <a:t>Protestanlık mezhebi resmen tanınmıştır. </a:t>
            </a:r>
          </a:p>
          <a:p>
            <a:pPr lvl="2"/>
            <a:r>
              <a:rPr lang="tr-TR" sz="1600" dirty="0" smtClean="0"/>
              <a:t>Devletin hükümdarının dini neyse ülkesinin dini de odur prensibi benimsenmiştir. 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1734935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0762" y="185057"/>
            <a:ext cx="8793237" cy="6270172"/>
          </a:xfrm>
        </p:spPr>
        <p:txBody>
          <a:bodyPr/>
          <a:lstStyle/>
          <a:p>
            <a:pPr lvl="1"/>
            <a:r>
              <a:rPr lang="tr-TR" sz="1800" dirty="0"/>
              <a:t>Almanya’da başlayan reform hareketleri zamanla tüm Avrupa’ya sıçramıştır. </a:t>
            </a:r>
          </a:p>
          <a:p>
            <a:pPr lvl="1"/>
            <a:r>
              <a:rPr lang="tr-TR" sz="1800" dirty="0" smtClean="0"/>
              <a:t>Fransa’daki </a:t>
            </a:r>
            <a:r>
              <a:rPr lang="tr-TR" sz="1800" dirty="0"/>
              <a:t>hareketin başını Jean </a:t>
            </a:r>
            <a:r>
              <a:rPr lang="tr-TR" sz="1800" dirty="0" err="1"/>
              <a:t>Calvin</a:t>
            </a:r>
            <a:r>
              <a:rPr lang="tr-TR" sz="1800" dirty="0"/>
              <a:t> çekmiştir. 1550’li yıllar Fransa’da dini mücadele ile geçmiştir. </a:t>
            </a:r>
          </a:p>
          <a:p>
            <a:pPr lvl="1"/>
            <a:r>
              <a:rPr lang="tr-TR" sz="1800" dirty="0" err="1" smtClean="0"/>
              <a:t>Calvin’in</a:t>
            </a:r>
            <a:r>
              <a:rPr lang="tr-TR" sz="1800" dirty="0" smtClean="0"/>
              <a:t> ölümünden yıllar sonra Fransız </a:t>
            </a:r>
            <a:r>
              <a:rPr lang="tr-TR" sz="1800" dirty="0"/>
              <a:t>Kralı IV. Henry 1598 </a:t>
            </a:r>
            <a:r>
              <a:rPr lang="tr-TR" sz="1800" dirty="0" err="1"/>
              <a:t>Nantes</a:t>
            </a:r>
            <a:r>
              <a:rPr lang="tr-TR" sz="1800" dirty="0"/>
              <a:t> Fermanı ile </a:t>
            </a:r>
            <a:r>
              <a:rPr lang="tr-TR" sz="1800" dirty="0" err="1"/>
              <a:t>Kalvinizm’e</a:t>
            </a:r>
            <a:r>
              <a:rPr lang="tr-TR" sz="1800" dirty="0"/>
              <a:t> </a:t>
            </a:r>
            <a:r>
              <a:rPr lang="tr-TR" sz="1800" dirty="0" err="1"/>
              <a:t>serbestiyet</a:t>
            </a:r>
            <a:r>
              <a:rPr lang="tr-TR" sz="1800" dirty="0"/>
              <a:t> vermiştir. </a:t>
            </a:r>
          </a:p>
          <a:p>
            <a:pPr lvl="1"/>
            <a:r>
              <a:rPr lang="tr-TR" sz="1800" dirty="0" smtClean="0"/>
              <a:t>İngiltere’de reform hareketi ise bizzat kral tarafından başlatılmıştır. </a:t>
            </a:r>
          </a:p>
          <a:p>
            <a:pPr lvl="1"/>
            <a:r>
              <a:rPr lang="tr-TR" sz="1800" dirty="0" smtClean="0"/>
              <a:t>İngiltere Kralı </a:t>
            </a:r>
            <a:r>
              <a:rPr lang="tr-TR" sz="1800" dirty="0"/>
              <a:t>VIII. Henry </a:t>
            </a:r>
            <a:r>
              <a:rPr lang="tr-TR" sz="1800" dirty="0" smtClean="0"/>
              <a:t>kendi evlilik meselesinden dolayı (Katolik nikahı kuralı) kiliseyi </a:t>
            </a:r>
            <a:r>
              <a:rPr lang="tr-TR" sz="1800" dirty="0"/>
              <a:t>kendisine bağlamış ve </a:t>
            </a:r>
            <a:r>
              <a:rPr lang="tr-TR" sz="1800" dirty="0" err="1"/>
              <a:t>Reform’u</a:t>
            </a:r>
            <a:r>
              <a:rPr lang="tr-TR" sz="1800" dirty="0"/>
              <a:t> zorla halkına kabul ettirmeye </a:t>
            </a:r>
            <a:r>
              <a:rPr lang="tr-TR" sz="1800" dirty="0" smtClean="0"/>
              <a:t>çalışmıştır</a:t>
            </a:r>
            <a:r>
              <a:rPr lang="tr-TR" sz="1800" dirty="0"/>
              <a:t>. Kraliçe </a:t>
            </a:r>
            <a:r>
              <a:rPr lang="tr-TR" sz="1800" dirty="0" err="1"/>
              <a:t>Elisabeth</a:t>
            </a:r>
            <a:r>
              <a:rPr lang="tr-TR" sz="1800" dirty="0"/>
              <a:t> zamanında Anglikan Kilisesi kurulmuştur. </a:t>
            </a:r>
            <a:endParaRPr lang="tr-TR" sz="1800" dirty="0" smtClean="0"/>
          </a:p>
          <a:p>
            <a:pPr lvl="1"/>
            <a:r>
              <a:rPr lang="tr-TR" sz="1800" dirty="0" smtClean="0"/>
              <a:t>Anglikanizm </a:t>
            </a:r>
            <a:r>
              <a:rPr lang="tr-TR" sz="1800" dirty="0" err="1" smtClean="0"/>
              <a:t>Calven</a:t>
            </a:r>
            <a:r>
              <a:rPr lang="tr-TR" sz="1800" dirty="0" smtClean="0"/>
              <a:t> inancı ve Katolik mezhebi itikadının karışımı bir mezheptir. </a:t>
            </a:r>
            <a:endParaRPr lang="tr-TR" sz="1800" dirty="0"/>
          </a:p>
          <a:p>
            <a:pPr lvl="1"/>
            <a:r>
              <a:rPr lang="tr-TR" sz="1800" dirty="0"/>
              <a:t>İskoçya’da ise </a:t>
            </a:r>
            <a:r>
              <a:rPr lang="tr-TR" sz="1800" dirty="0" err="1"/>
              <a:t>Kalvinizm’in</a:t>
            </a:r>
            <a:r>
              <a:rPr lang="tr-TR" sz="1800" dirty="0"/>
              <a:t> benzer şekli </a:t>
            </a:r>
            <a:r>
              <a:rPr lang="tr-TR" sz="1800" dirty="0" err="1"/>
              <a:t>Presbiteryanizm</a:t>
            </a:r>
            <a:r>
              <a:rPr lang="tr-TR" sz="1800" dirty="0"/>
              <a:t> adıyla benimsenmiştir. </a:t>
            </a:r>
          </a:p>
          <a:p>
            <a:pPr lvl="1"/>
            <a:r>
              <a:rPr lang="tr-TR" sz="1800" dirty="0"/>
              <a:t>İsveç, Norveç ve Danimarka’da da Protestanlık kabul görmüştür. </a:t>
            </a:r>
          </a:p>
          <a:p>
            <a:pPr lvl="1"/>
            <a:r>
              <a:rPr lang="tr-TR" sz="1800" dirty="0"/>
              <a:t>Reform hareketleri ile mücadele için Katolik kiliselerine bağlı Engizisyon mahkemeleri </a:t>
            </a:r>
            <a:r>
              <a:rPr lang="tr-TR" sz="1800" dirty="0" smtClean="0"/>
              <a:t>kurulmuş, pek çok insan bu mahkeme kararları ile öldürülmüştür. </a:t>
            </a:r>
            <a:endParaRPr lang="tr-TR" sz="1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649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8734" y="141514"/>
            <a:ext cx="8596668" cy="6487886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Reformun Sonuçları</a:t>
            </a:r>
          </a:p>
          <a:p>
            <a:pPr lvl="1"/>
            <a:r>
              <a:rPr lang="tr-TR" sz="1800" dirty="0" smtClean="0"/>
              <a:t>Avrupa’daki Katolik mezhep birliği bozulmuştur. </a:t>
            </a:r>
          </a:p>
          <a:p>
            <a:pPr lvl="1"/>
            <a:r>
              <a:rPr lang="tr-TR" sz="1800" dirty="0" smtClean="0"/>
              <a:t>Katolik, Ortodoks, Protestan, Kalven, Anglikan mezhepleri arasında çatışmalar yaşanmıştır. </a:t>
            </a:r>
          </a:p>
          <a:p>
            <a:pPr lvl="1"/>
            <a:r>
              <a:rPr lang="tr-TR" sz="1800" dirty="0"/>
              <a:t>Kilisenin muazzam topraklarına el </a:t>
            </a:r>
            <a:r>
              <a:rPr lang="tr-TR" sz="1800" dirty="0" smtClean="0"/>
              <a:t>konmuştur.  </a:t>
            </a:r>
            <a:endParaRPr lang="tr-TR" sz="1800" dirty="0"/>
          </a:p>
          <a:p>
            <a:pPr lvl="1"/>
            <a:r>
              <a:rPr lang="tr-TR" sz="1800" dirty="0" smtClean="0"/>
              <a:t>Din adamları ve kilisenin itibarı azalmıştır. Papa’nın Avrupa devletleri üzerindeki etkisi son bulmuştur. </a:t>
            </a:r>
          </a:p>
          <a:p>
            <a:pPr lvl="1"/>
            <a:r>
              <a:rPr lang="tr-TR" sz="1800" dirty="0" smtClean="0"/>
              <a:t>Katolik kilisesi kendisini yenilemek zorunda kalmıştır. </a:t>
            </a:r>
          </a:p>
          <a:p>
            <a:pPr lvl="1"/>
            <a:r>
              <a:rPr lang="tr-TR" sz="1800" dirty="0" smtClean="0"/>
              <a:t>Eğitim kilise denetiminde çıkmış ve laik bir yapı kazanmıştır. </a:t>
            </a:r>
          </a:p>
          <a:p>
            <a:pPr lvl="1"/>
            <a:r>
              <a:rPr lang="tr-TR" sz="1800" dirty="0" smtClean="0"/>
              <a:t>Bilim dünyası üzerindeki kilise gölgesi tamamen ortadan kalkmıştır. </a:t>
            </a:r>
          </a:p>
          <a:p>
            <a:pPr lvl="1"/>
            <a:r>
              <a:rPr lang="tr-TR" sz="1800" dirty="0" smtClean="0"/>
              <a:t>Reform sürecinde Osmanlı Devleti </a:t>
            </a:r>
          </a:p>
          <a:p>
            <a:pPr lvl="2"/>
            <a:r>
              <a:rPr lang="tr-TR" sz="1600" dirty="0" smtClean="0"/>
              <a:t>Avrupa’da daha kolay ilerleme şansı bulmuştur. </a:t>
            </a:r>
          </a:p>
          <a:p>
            <a:pPr lvl="2"/>
            <a:r>
              <a:rPr lang="tr-TR" sz="1600" dirty="0" smtClean="0"/>
              <a:t>Protestan mezhep hareketlerine destek vermiştir. </a:t>
            </a:r>
          </a:p>
          <a:p>
            <a:pPr lvl="2"/>
            <a:r>
              <a:rPr lang="tr-TR" sz="1600" dirty="0" smtClean="0"/>
              <a:t>Reform yıllarında Ortodoks dünyasında bir karmaşa yaşanmamıştır. </a:t>
            </a:r>
          </a:p>
          <a:p>
            <a:pPr lvl="2"/>
            <a:r>
              <a:rPr lang="tr-TR" sz="1600" dirty="0" smtClean="0"/>
              <a:t>Osmanlı Devleti’nin sağladığı dini özgürlük ortamı Ortodokslarda reform ihtiyacının önüne geçmiştir. </a:t>
            </a:r>
          </a:p>
        </p:txBody>
      </p:sp>
    </p:spTree>
    <p:extLst>
      <p:ext uri="{BB962C8B-B14F-4D97-AF65-F5344CB8AC3E}">
        <p14:creationId xmlns:p14="http://schemas.microsoft.com/office/powerpoint/2010/main" val="42235001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119743"/>
            <a:ext cx="8596668" cy="751114"/>
          </a:xfrm>
        </p:spPr>
        <p:txBody>
          <a:bodyPr/>
          <a:lstStyle/>
          <a:p>
            <a:pPr algn="ctr"/>
            <a:r>
              <a:rPr lang="tr-TR" dirty="0" smtClean="0"/>
              <a:t>İNGİLTERE’DE DEMOKRASİNİN GELİŞİMİ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80765" y="870857"/>
            <a:ext cx="8793237" cy="5617029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1215 </a:t>
            </a:r>
            <a:r>
              <a:rPr lang="tr-TR" dirty="0" err="1" smtClean="0"/>
              <a:t>Magna</a:t>
            </a:r>
            <a:r>
              <a:rPr lang="tr-TR" dirty="0" smtClean="0"/>
              <a:t> Carta</a:t>
            </a:r>
          </a:p>
          <a:p>
            <a:pPr lvl="1"/>
            <a:r>
              <a:rPr lang="tr-TR" dirty="0" smtClean="0"/>
              <a:t>İngiliz kralı kanunlara uyma sözü verdi. Kralın sonsuz yetkileri sınırlandı. </a:t>
            </a:r>
            <a:endParaRPr lang="tr-TR" dirty="0"/>
          </a:p>
          <a:p>
            <a:r>
              <a:rPr lang="tr-TR" dirty="0" smtClean="0"/>
              <a:t>1628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Petition</a:t>
            </a:r>
            <a:r>
              <a:rPr lang="tr-TR" dirty="0" smtClean="0"/>
              <a:t> of Right (Haklar Dilekçesi)</a:t>
            </a:r>
          </a:p>
          <a:p>
            <a:pPr lvl="1"/>
            <a:r>
              <a:rPr lang="tr-TR" dirty="0"/>
              <a:t>I. </a:t>
            </a:r>
            <a:r>
              <a:rPr lang="tr-TR" dirty="0" err="1"/>
              <a:t>Charles’in</a:t>
            </a:r>
            <a:r>
              <a:rPr lang="tr-TR" dirty="0"/>
              <a:t> parlamentoya danışmadan İspanya ve Fransa’ya savaş ilan edip ek vergi koyması karşısında parlamentonun bu kararı protestosu ve Haklar dilekçesini yayınlaması</a:t>
            </a:r>
          </a:p>
          <a:p>
            <a:pPr lvl="1"/>
            <a:r>
              <a:rPr lang="tr-TR" dirty="0"/>
              <a:t>11 yıl kapalı kalan </a:t>
            </a:r>
            <a:r>
              <a:rPr lang="tr-TR" dirty="0" smtClean="0"/>
              <a:t>parlamento, 1648 </a:t>
            </a:r>
            <a:r>
              <a:rPr lang="tr-TR" dirty="0" err="1"/>
              <a:t>Oliwer</a:t>
            </a:r>
            <a:r>
              <a:rPr lang="tr-TR" dirty="0"/>
              <a:t> Cromwell isyanı ve </a:t>
            </a:r>
            <a:r>
              <a:rPr lang="tr-TR" dirty="0" err="1"/>
              <a:t>Commonwealth</a:t>
            </a:r>
            <a:r>
              <a:rPr lang="tr-TR" dirty="0"/>
              <a:t> adıyla cumhuriyetin ilanı</a:t>
            </a:r>
          </a:p>
          <a:p>
            <a:r>
              <a:rPr lang="tr-TR" dirty="0" smtClean="0"/>
              <a:t>1679 </a:t>
            </a:r>
            <a:r>
              <a:rPr lang="tr-TR" dirty="0" err="1" smtClean="0"/>
              <a:t>Habeas</a:t>
            </a:r>
            <a:r>
              <a:rPr lang="tr-TR" dirty="0" smtClean="0"/>
              <a:t> </a:t>
            </a:r>
            <a:r>
              <a:rPr lang="tr-TR" dirty="0" err="1" smtClean="0"/>
              <a:t>Corpus</a:t>
            </a:r>
            <a:r>
              <a:rPr lang="tr-TR" dirty="0" smtClean="0"/>
              <a:t> </a:t>
            </a:r>
            <a:r>
              <a:rPr lang="tr-TR" dirty="0" err="1" smtClean="0"/>
              <a:t>Act</a:t>
            </a:r>
            <a:endParaRPr lang="tr-TR" dirty="0" smtClean="0"/>
          </a:p>
          <a:p>
            <a:pPr lvl="1"/>
            <a:r>
              <a:rPr lang="tr-TR" dirty="0" smtClean="0"/>
              <a:t>Keyfi tutuklamalara son veren yasa</a:t>
            </a:r>
            <a:endParaRPr lang="tr-TR" dirty="0"/>
          </a:p>
          <a:p>
            <a:r>
              <a:rPr lang="tr-TR" dirty="0" smtClean="0"/>
              <a:t>1689 Bill of </a:t>
            </a:r>
            <a:r>
              <a:rPr lang="tr-TR" dirty="0" err="1" smtClean="0"/>
              <a:t>Rights</a:t>
            </a:r>
            <a:r>
              <a:rPr lang="tr-TR" dirty="0" smtClean="0"/>
              <a:t> (Haklar Yasası)</a:t>
            </a:r>
          </a:p>
          <a:p>
            <a:pPr lvl="1"/>
            <a:r>
              <a:rPr lang="tr-TR" dirty="0" smtClean="0"/>
              <a:t>Kralın yasaları yürürlükten kaldırmasının engellenmesi</a:t>
            </a:r>
          </a:p>
          <a:p>
            <a:pPr lvl="1"/>
            <a:r>
              <a:rPr lang="tr-TR" dirty="0" smtClean="0"/>
              <a:t>Kralın parlamento onayı olmaksızın vergi ve asker toplama hakkının elinden alınması</a:t>
            </a:r>
          </a:p>
          <a:p>
            <a:r>
              <a:rPr lang="tr-TR" dirty="0" smtClean="0"/>
              <a:t>1689 Hoşgörü Yasası</a:t>
            </a:r>
          </a:p>
          <a:p>
            <a:pPr lvl="1"/>
            <a:r>
              <a:rPr lang="tr-TR" dirty="0" smtClean="0"/>
              <a:t>Mezhep ayrımcılığının ortadan kaldırılması </a:t>
            </a:r>
          </a:p>
          <a:p>
            <a:r>
              <a:rPr lang="tr-TR" dirty="0"/>
              <a:t>1701 </a:t>
            </a:r>
            <a:r>
              <a:rPr lang="tr-TR" dirty="0" err="1"/>
              <a:t>Act</a:t>
            </a:r>
            <a:r>
              <a:rPr lang="tr-TR" dirty="0"/>
              <a:t> of </a:t>
            </a:r>
            <a:r>
              <a:rPr lang="tr-TR" dirty="0" err="1"/>
              <a:t>Settlement</a:t>
            </a:r>
            <a:r>
              <a:rPr lang="tr-TR" dirty="0"/>
              <a:t> (Başa Geçiş Yasası)</a:t>
            </a:r>
          </a:p>
          <a:p>
            <a:pPr lvl="1"/>
            <a:r>
              <a:rPr lang="tr-TR" dirty="0"/>
              <a:t>Kralın tacı devralma ve sürdürme koşullarının </a:t>
            </a:r>
            <a:r>
              <a:rPr lang="tr-TR" dirty="0" smtClean="0"/>
              <a:t>belirlenmesi</a:t>
            </a:r>
          </a:p>
        </p:txBody>
      </p:sp>
    </p:spTree>
    <p:extLst>
      <p:ext uri="{BB962C8B-B14F-4D97-AF65-F5344CB8AC3E}">
        <p14:creationId xmlns:p14="http://schemas.microsoft.com/office/powerpoint/2010/main" val="1983179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ORTAÇAĞ AVRUPA TARİHİNİN ANA HATLARI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Autofit/>
          </a:bodyPr>
          <a:lstStyle/>
          <a:p>
            <a:r>
              <a:rPr lang="tr-TR" sz="2400" b="1" dirty="0" smtClean="0"/>
              <a:t>Zaman Sınırı</a:t>
            </a:r>
          </a:p>
          <a:p>
            <a:pPr lvl="1"/>
            <a:r>
              <a:rPr lang="tr-TR" sz="2000" dirty="0" smtClean="0"/>
              <a:t>375 Kavimler Göçü 		395 Batı Roma’nın yıkılışı</a:t>
            </a:r>
          </a:p>
          <a:p>
            <a:pPr lvl="1"/>
            <a:r>
              <a:rPr lang="tr-TR" sz="2000" dirty="0" smtClean="0"/>
              <a:t>1453 İstanbul’un fethi 	15. yy. Rönesans</a:t>
            </a:r>
          </a:p>
          <a:p>
            <a:r>
              <a:rPr lang="tr-TR" sz="2400" b="1" dirty="0" smtClean="0"/>
              <a:t>Genel Özellikleri</a:t>
            </a:r>
          </a:p>
          <a:p>
            <a:pPr lvl="1"/>
            <a:r>
              <a:rPr lang="tr-TR" sz="2000" dirty="0" smtClean="0"/>
              <a:t>Merkezi krallıkların güçsüzlüğü, feodal sistemin hakimiyeti</a:t>
            </a:r>
          </a:p>
          <a:p>
            <a:pPr lvl="1"/>
            <a:r>
              <a:rPr lang="tr-TR" sz="2000" dirty="0" smtClean="0"/>
              <a:t>Kudretli Papalık dönemi</a:t>
            </a:r>
          </a:p>
          <a:p>
            <a:pPr lvl="1"/>
            <a:r>
              <a:rPr lang="tr-TR" sz="2000" dirty="0" smtClean="0"/>
              <a:t>İdari, mali, sosyal, dini alanın hakimi Katolik Kilisesi</a:t>
            </a:r>
          </a:p>
          <a:p>
            <a:pPr lvl="1"/>
            <a:r>
              <a:rPr lang="tr-TR" sz="2000" dirty="0" smtClean="0"/>
              <a:t>Skolastik düşüncenin hakimiyeti</a:t>
            </a:r>
          </a:p>
          <a:p>
            <a:pPr lvl="1"/>
            <a:r>
              <a:rPr lang="tr-TR" sz="2000" dirty="0" smtClean="0"/>
              <a:t>Çağın en mühim olayı Haçlı seferleri</a:t>
            </a:r>
          </a:p>
        </p:txBody>
      </p:sp>
    </p:spTree>
    <p:extLst>
      <p:ext uri="{BB962C8B-B14F-4D97-AF65-F5344CB8AC3E}">
        <p14:creationId xmlns:p14="http://schemas.microsoft.com/office/powerpoint/2010/main" val="9492400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mtClean="0"/>
              <a:t>OTUZ YIL SAVAŞLARI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426029"/>
            <a:ext cx="8596668" cy="4615333"/>
          </a:xfrm>
        </p:spPr>
        <p:txBody>
          <a:bodyPr/>
          <a:lstStyle/>
          <a:p>
            <a:r>
              <a:rPr lang="tr-TR" dirty="0" smtClean="0"/>
              <a:t>İngiltere din savaşları döneminden bizzat kendi kralının kurduğu Anglikan Kilisesi sayesinde çıkmayı başarmıştır. </a:t>
            </a:r>
          </a:p>
          <a:p>
            <a:r>
              <a:rPr lang="tr-TR" dirty="0" smtClean="0"/>
              <a:t>Fransa’da IV. Henry ve XIII. Louis 1600’lü yılların başında ülkesinde iktidarı tesis etmişlerdir. </a:t>
            </a:r>
          </a:p>
          <a:p>
            <a:r>
              <a:rPr lang="tr-TR" dirty="0" smtClean="0"/>
              <a:t>Almanya’da ise din savaşları bir siyasi birlik doğurmadığı gibi Protestan prenslikler Katolik prensliklere karşı ittifak kurmuştur. </a:t>
            </a:r>
          </a:p>
          <a:p>
            <a:r>
              <a:rPr lang="tr-TR" dirty="0" smtClean="0"/>
              <a:t>1618-1648 Otuz Yıl Savaşları başlangıçta Alman prensliklerinin iç savaşı olarak başlamıştır.</a:t>
            </a:r>
          </a:p>
          <a:p>
            <a:r>
              <a:rPr lang="tr-TR" dirty="0" smtClean="0"/>
              <a:t>Zaman içerisinde Fransa, İspanya, Hollanda,</a:t>
            </a:r>
            <a:r>
              <a:rPr lang="tr-TR" dirty="0"/>
              <a:t> </a:t>
            </a:r>
            <a:r>
              <a:rPr lang="tr-TR" dirty="0" smtClean="0"/>
              <a:t>İsveç ve Danimarka’nın da dahil olduğu uluslararası bir savaşa dönmüştür. </a:t>
            </a:r>
          </a:p>
          <a:p>
            <a:r>
              <a:rPr lang="tr-TR" dirty="0" smtClean="0"/>
              <a:t>İsveç, Fransa, Danimarka tarafından desteklenen Protestanlar ile Avusturya ve İspanya tarafından desteklenen Katolikler savaşa tutuşmuşlardır. </a:t>
            </a:r>
          </a:p>
        </p:txBody>
      </p:sp>
    </p:spTree>
    <p:extLst>
      <p:ext uri="{BB962C8B-B14F-4D97-AF65-F5344CB8AC3E}">
        <p14:creationId xmlns:p14="http://schemas.microsoft.com/office/powerpoint/2010/main" val="38125066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3163" y="130629"/>
            <a:ext cx="8596668" cy="5845419"/>
          </a:xfrm>
        </p:spPr>
        <p:txBody>
          <a:bodyPr/>
          <a:lstStyle/>
          <a:p>
            <a:r>
              <a:rPr lang="tr-TR" dirty="0" smtClean="0"/>
              <a:t>1648 </a:t>
            </a:r>
            <a:r>
              <a:rPr lang="tr-TR" dirty="0" err="1" smtClean="0"/>
              <a:t>Westphalia</a:t>
            </a:r>
            <a:r>
              <a:rPr lang="tr-TR" dirty="0" smtClean="0"/>
              <a:t> Barışı</a:t>
            </a:r>
          </a:p>
          <a:p>
            <a:pPr lvl="1"/>
            <a:r>
              <a:rPr lang="tr-TR" dirty="0"/>
              <a:t>Almanya’da Katoliklik, Protestanlık ve </a:t>
            </a:r>
            <a:r>
              <a:rPr lang="tr-TR" dirty="0" err="1"/>
              <a:t>Calvenizm</a:t>
            </a:r>
            <a:r>
              <a:rPr lang="tr-TR" dirty="0"/>
              <a:t> geçerli mezhepler olarak kabul edilmiştir. </a:t>
            </a:r>
          </a:p>
          <a:p>
            <a:pPr lvl="1"/>
            <a:r>
              <a:rPr lang="tr-TR" dirty="0"/>
              <a:t>Almanya’da Kutsal Roma Germen İmparatorluğu’na bağlı 300 kadar prenslik ortaya çıkmıştır. </a:t>
            </a:r>
          </a:p>
          <a:p>
            <a:pPr lvl="1"/>
            <a:r>
              <a:rPr lang="tr-TR" dirty="0"/>
              <a:t>Üye prensliklerin onayı olmadan imparatorun vergi ve asker toplayamaması; savaş ve barış kararı verememesi, kanun koyamaması kararı alınmıştır. </a:t>
            </a:r>
          </a:p>
          <a:p>
            <a:pPr lvl="1"/>
            <a:r>
              <a:rPr lang="tr-TR" dirty="0"/>
              <a:t>Hollanda ve İsviçre bağımsızlığını kazanmıştır. </a:t>
            </a:r>
          </a:p>
          <a:p>
            <a:pPr lvl="1"/>
            <a:r>
              <a:rPr lang="tr-TR" dirty="0"/>
              <a:t>Devletlerin savaş ve iktidar sorunlarının ele alındığı laik bir konferans olmuştur. </a:t>
            </a:r>
          </a:p>
          <a:p>
            <a:pPr lvl="1"/>
            <a:r>
              <a:rPr lang="tr-TR" dirty="0"/>
              <a:t>Papalık temsilcisine söz hakkı verilmemiş, anlaşmaya imza attırılmamıştır. </a:t>
            </a:r>
          </a:p>
          <a:p>
            <a:r>
              <a:rPr lang="tr-TR" dirty="0" smtClean="0"/>
              <a:t>Böylece</a:t>
            </a:r>
          </a:p>
          <a:p>
            <a:pPr lvl="1"/>
            <a:r>
              <a:rPr lang="tr-TR" dirty="0" smtClean="0"/>
              <a:t>Kutsal Roma Germen İmparatorluğu feodal bir kargaşaya sürüklenmiştir. </a:t>
            </a:r>
          </a:p>
          <a:p>
            <a:pPr lvl="1"/>
            <a:r>
              <a:rPr lang="tr-TR" dirty="0" smtClean="0"/>
              <a:t>Fransa Avrupa’da İngiltere ile birlikte en güçlü devlet haline gelmiştir. </a:t>
            </a:r>
          </a:p>
          <a:p>
            <a:pPr lvl="1"/>
            <a:r>
              <a:rPr lang="tr-TR" dirty="0" smtClean="0"/>
              <a:t>Avrupa’da kendi yasalarına göre yaşayan, kendi ekonomik ve siyasi çıkarlarını kovalayan, modern bağımsız siyaset güden laik devletler modeli yürürlüğe girmiştir. </a:t>
            </a:r>
            <a:endParaRPr lang="tr-TR" dirty="0"/>
          </a:p>
          <a:p>
            <a:endParaRPr lang="tr-TR" dirty="0" smtClean="0"/>
          </a:p>
          <a:p>
            <a:pPr lvl="1"/>
            <a:endParaRPr lang="tr-TR" dirty="0" smtClean="0"/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32088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152400"/>
            <a:ext cx="8596668" cy="729343"/>
          </a:xfrm>
        </p:spPr>
        <p:txBody>
          <a:bodyPr/>
          <a:lstStyle/>
          <a:p>
            <a:pPr algn="ctr"/>
            <a:r>
              <a:rPr lang="tr-TR" dirty="0" smtClean="0"/>
              <a:t>İSPANYA VERASET SAVAŞLARI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46706" y="979714"/>
            <a:ext cx="8836780" cy="5061648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1648 yılında Fransa’daki toprak sahibi soylular krala karşı isyan etmiş ve İspanya ordusunu ülkelerine davet etmiştir. </a:t>
            </a:r>
          </a:p>
          <a:p>
            <a:r>
              <a:rPr lang="tr-TR" dirty="0" smtClean="0"/>
              <a:t>Fransa Kralı XIV. Louis İspanya kralının kızı ile evlenerek iki hanedan arasında akrabalık bağı kurmuştur. </a:t>
            </a:r>
          </a:p>
          <a:p>
            <a:r>
              <a:rPr lang="tr-TR" dirty="0"/>
              <a:t>İspanya Kralı </a:t>
            </a:r>
            <a:r>
              <a:rPr lang="tr-TR" dirty="0" smtClean="0"/>
              <a:t>II. Carlos vasiyetinde İspanya’nın parçalanmadan XIV. Louis’in torunlarına bırakılmasını ancak iki ülkenin hiçbir zaman birleşmemesini istemiştir. </a:t>
            </a:r>
          </a:p>
          <a:p>
            <a:r>
              <a:rPr lang="tr-TR" dirty="0" smtClean="0"/>
              <a:t>II</a:t>
            </a:r>
            <a:r>
              <a:rPr lang="tr-TR" dirty="0"/>
              <a:t>. Carlos 1700 yılında varis bırakmadan ölünce Güney Amerika, Antiller bölgesini de içine alan İspanya Sömürge İmparatorluğu'nun paylaşılması sorunu ortaya çıkmıştır. </a:t>
            </a:r>
            <a:endParaRPr lang="tr-TR" dirty="0" smtClean="0"/>
          </a:p>
          <a:p>
            <a:r>
              <a:rPr lang="tr-TR" dirty="0" smtClean="0"/>
              <a:t>Fransa vasiyeti kabul etmiş ancak karşısında İngiltere, Kutsal Roma, Hollanda ve </a:t>
            </a:r>
            <a:r>
              <a:rPr lang="tr-TR" dirty="0" err="1" smtClean="0"/>
              <a:t>Protekiz’in</a:t>
            </a:r>
            <a:r>
              <a:rPr lang="tr-TR" dirty="0" smtClean="0"/>
              <a:t> yer aldığı Büyük İttifak’ı bulmuştur. Fransa bu savaşı kaybetmiştir. </a:t>
            </a:r>
            <a:endParaRPr lang="tr-TR" dirty="0"/>
          </a:p>
          <a:p>
            <a:r>
              <a:rPr lang="tr-TR" dirty="0" smtClean="0"/>
              <a:t>1700-1713 yılları arasındaki savaşlar neticesinde Utrecht Barışı imzalanmıştır. </a:t>
            </a:r>
          </a:p>
          <a:p>
            <a:pPr lvl="1"/>
            <a:r>
              <a:rPr lang="tr-TR" dirty="0" smtClean="0"/>
              <a:t>XIV. Louis’in torunu İspanya tahtına çıkmıştır. </a:t>
            </a:r>
          </a:p>
          <a:p>
            <a:pPr lvl="1"/>
            <a:r>
              <a:rPr lang="tr-TR" dirty="0" smtClean="0"/>
              <a:t>Bazı İspanyol sömürgeleri Büyük İttifak’ın eline geçmiştir. </a:t>
            </a:r>
          </a:p>
          <a:p>
            <a:pPr lvl="1"/>
            <a:r>
              <a:rPr lang="tr-TR" dirty="0" smtClean="0"/>
              <a:t>Kıta Avrupası’ndaki Fransız hegemonyası son bulmuştur. 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73886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163285"/>
            <a:ext cx="8596668" cy="664029"/>
          </a:xfrm>
        </p:spPr>
        <p:txBody>
          <a:bodyPr/>
          <a:lstStyle/>
          <a:p>
            <a:pPr algn="ctr"/>
            <a:r>
              <a:rPr lang="tr-TR" dirty="0" smtClean="0"/>
              <a:t>YEDİ YIL SAVAŞLARI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914401"/>
            <a:ext cx="8596668" cy="5126962"/>
          </a:xfrm>
        </p:spPr>
        <p:txBody>
          <a:bodyPr/>
          <a:lstStyle/>
          <a:p>
            <a:r>
              <a:rPr lang="tr-TR" dirty="0" smtClean="0"/>
              <a:t>İngiltere ile Fransa arasında 1756-1763 yılları arasında yaşanmıştır. </a:t>
            </a:r>
          </a:p>
          <a:p>
            <a:r>
              <a:rPr lang="tr-TR" dirty="0" smtClean="0"/>
              <a:t>İki ülke arasındaki sömürge ve deniz hakimiyeti savaşlarıdır. </a:t>
            </a:r>
          </a:p>
          <a:p>
            <a:r>
              <a:rPr lang="tr-TR" dirty="0" smtClean="0"/>
              <a:t>Savaş sonunda imzalanan Paris Antlaşması ile </a:t>
            </a:r>
          </a:p>
          <a:p>
            <a:pPr lvl="1"/>
            <a:r>
              <a:rPr lang="tr-TR" dirty="0" smtClean="0"/>
              <a:t>Fransa’nın elindeki Amerikan, Hint ve Afrika sömürgeleri İngiltere’ye geçmiştir. </a:t>
            </a:r>
          </a:p>
          <a:p>
            <a:r>
              <a:rPr lang="tr-TR" dirty="0" smtClean="0"/>
              <a:t>Yedi Yıl Savaşları sonucunda</a:t>
            </a:r>
          </a:p>
          <a:p>
            <a:pPr lvl="1"/>
            <a:r>
              <a:rPr lang="tr-TR" dirty="0" smtClean="0"/>
              <a:t>Fransa açık denizlerde ve sömürgecilik alanında güç kaybetmiştir. </a:t>
            </a:r>
          </a:p>
          <a:p>
            <a:pPr lvl="1"/>
            <a:r>
              <a:rPr lang="tr-TR" dirty="0" smtClean="0"/>
              <a:t>Fransa mali krize sürüklenmiştir. </a:t>
            </a:r>
          </a:p>
          <a:p>
            <a:pPr lvl="1"/>
            <a:r>
              <a:rPr lang="tr-TR" dirty="0" smtClean="0"/>
              <a:t>Fransız İhtilali’ne giden yol açılmıştır. </a:t>
            </a:r>
          </a:p>
          <a:p>
            <a:pPr lvl="1"/>
            <a:r>
              <a:rPr lang="tr-TR" dirty="0" smtClean="0"/>
              <a:t>İngiltere dünyanın yeni süper gücü olmaya aday hale gelmiştir. </a:t>
            </a:r>
          </a:p>
          <a:p>
            <a:pPr lvl="1"/>
            <a:r>
              <a:rPr lang="tr-TR" dirty="0" smtClean="0"/>
              <a:t>İngiltere savaş masraflarını çıkartmak için Amerikan kolonilerindeki vergileri arttırmıştır.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07667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206829"/>
            <a:ext cx="8596668" cy="1320800"/>
          </a:xfrm>
        </p:spPr>
        <p:txBody>
          <a:bodyPr/>
          <a:lstStyle/>
          <a:p>
            <a:pPr algn="ctr"/>
            <a:r>
              <a:rPr lang="tr-TR" dirty="0" smtClean="0"/>
              <a:t>ABD’NİN KURULMASI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5820" y="867229"/>
            <a:ext cx="8989180" cy="5566228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XVI</a:t>
            </a:r>
            <a:r>
              <a:rPr lang="tr-TR" dirty="0" smtClean="0"/>
              <a:t>. </a:t>
            </a:r>
            <a:r>
              <a:rPr lang="tr-TR" dirty="0" smtClean="0"/>
              <a:t>Yüzyılın hemen başında Avrupalılar tarafından keşfedilen Amerika kıtasında göçlerle birlikte yeni kentler oluşmaya başlamıştır. </a:t>
            </a:r>
          </a:p>
          <a:p>
            <a:pPr lvl="1"/>
            <a:r>
              <a:rPr lang="tr-TR" dirty="0" smtClean="0"/>
              <a:t>Güney Amerika Portekiz ve İspanya’nın</a:t>
            </a:r>
          </a:p>
          <a:p>
            <a:pPr lvl="1"/>
            <a:r>
              <a:rPr lang="tr-TR" dirty="0" smtClean="0"/>
              <a:t>Kanada Fransa’nın </a:t>
            </a:r>
          </a:p>
          <a:p>
            <a:pPr lvl="1"/>
            <a:r>
              <a:rPr lang="tr-TR" dirty="0" smtClean="0"/>
              <a:t>ABD bölgesi de İngiltere’nin eline geçmiştir.</a:t>
            </a:r>
          </a:p>
          <a:p>
            <a:r>
              <a:rPr lang="tr-TR" dirty="0" smtClean="0"/>
              <a:t>İngiltere bu bölgede koloni sistemi uygulamış ve kendi meclisleri olan 13 koloni </a:t>
            </a:r>
            <a:r>
              <a:rPr lang="tr-TR" dirty="0" smtClean="0"/>
              <a:t>ve bir genel vali ile </a:t>
            </a:r>
            <a:r>
              <a:rPr lang="tr-TR" dirty="0" smtClean="0"/>
              <a:t>bölgede siyaset yürütmüştür. </a:t>
            </a:r>
          </a:p>
          <a:p>
            <a:r>
              <a:rPr lang="tr-TR" dirty="0" smtClean="0"/>
              <a:t>Ancak</a:t>
            </a:r>
          </a:p>
          <a:p>
            <a:pPr lvl="1"/>
            <a:r>
              <a:rPr lang="tr-TR" dirty="0" smtClean="0"/>
              <a:t>Kolonilerin </a:t>
            </a:r>
            <a:r>
              <a:rPr lang="tr-TR" dirty="0"/>
              <a:t>İngiliz parlamentosunda temsil edilmemesi</a:t>
            </a:r>
          </a:p>
          <a:p>
            <a:pPr lvl="1"/>
            <a:r>
              <a:rPr lang="tr-TR" dirty="0" smtClean="0"/>
              <a:t>Yedi Yıl Savaşları </a:t>
            </a:r>
            <a:r>
              <a:rPr lang="tr-TR" dirty="0"/>
              <a:t>Fransa’dan alınan Kanada’nın söz verildiği halde kolonilere </a:t>
            </a:r>
            <a:r>
              <a:rPr lang="tr-TR" dirty="0" smtClean="0"/>
              <a:t>verilmemesi</a:t>
            </a:r>
          </a:p>
          <a:p>
            <a:pPr lvl="1"/>
            <a:r>
              <a:rPr lang="tr-TR" dirty="0" smtClean="0"/>
              <a:t>Yedi Yıl Savaşları sonrasında koyulan yeni vergiler halkın isyanına neden olmuştur.</a:t>
            </a:r>
          </a:p>
          <a:p>
            <a:r>
              <a:rPr lang="tr-TR" dirty="0" smtClean="0"/>
              <a:t>16 Aralık 1773’te Boston Çay Partisi olayı ile Amerikan bağımsızlık savaşı başlamıştır. </a:t>
            </a:r>
          </a:p>
          <a:p>
            <a:r>
              <a:rPr lang="tr-TR" dirty="0" smtClean="0"/>
              <a:t>13 koloni 1774 I. </a:t>
            </a:r>
            <a:r>
              <a:rPr lang="tr-TR" dirty="0" err="1" smtClean="0"/>
              <a:t>Philadelphia</a:t>
            </a:r>
            <a:r>
              <a:rPr lang="tr-TR" dirty="0" smtClean="0"/>
              <a:t> Kongresi’nde İngiltere’ye savaş kararı almıştır. </a:t>
            </a:r>
          </a:p>
          <a:p>
            <a:r>
              <a:rPr lang="tr-TR" dirty="0" smtClean="0"/>
              <a:t>4 Temmuz 1776 tarihli II. </a:t>
            </a:r>
            <a:r>
              <a:rPr lang="tr-TR" dirty="0" err="1"/>
              <a:t>Philadelphia</a:t>
            </a:r>
            <a:r>
              <a:rPr lang="tr-TR" dirty="0"/>
              <a:t> </a:t>
            </a:r>
            <a:r>
              <a:rPr lang="tr-TR" dirty="0" smtClean="0"/>
              <a:t>Kongresi’yle İngiliz Kralı’nı tanımadıklarını açıklamış ve İnsan Hakları Evrensel Beyannamesi’ni ilan etmişlerdir.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5750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8734" y="185057"/>
            <a:ext cx="8923866" cy="6324599"/>
          </a:xfrm>
        </p:spPr>
        <p:txBody>
          <a:bodyPr>
            <a:normAutofit/>
          </a:bodyPr>
          <a:lstStyle/>
          <a:p>
            <a:r>
              <a:rPr lang="tr-TR" sz="2000" dirty="0" smtClean="0"/>
              <a:t>Fransa başta olmak üzere Avrupalı devletlerden destek gören koloniler George Washington liderliğinde İngilizleri yenmişlerdir. </a:t>
            </a:r>
          </a:p>
          <a:p>
            <a:r>
              <a:rPr lang="tr-TR" sz="2000" dirty="0" smtClean="0"/>
              <a:t>1783 tarihli </a:t>
            </a:r>
            <a:r>
              <a:rPr lang="tr-TR" sz="2000" dirty="0" err="1" smtClean="0"/>
              <a:t>Versailles</a:t>
            </a:r>
            <a:r>
              <a:rPr lang="tr-TR" sz="2000" dirty="0" smtClean="0"/>
              <a:t> Antlaşması ile İngiltere ABD’nin bağımsızlığını tanımıştır.</a:t>
            </a:r>
          </a:p>
          <a:p>
            <a:r>
              <a:rPr lang="tr-TR" sz="2000" dirty="0" smtClean="0"/>
              <a:t>ABD tarihine dair</a:t>
            </a:r>
          </a:p>
          <a:p>
            <a:pPr lvl="1"/>
            <a:r>
              <a:rPr lang="tr-TR" sz="1800" dirty="0" smtClean="0"/>
              <a:t>İlk devlet başkanı </a:t>
            </a:r>
            <a:r>
              <a:rPr lang="tr-TR" sz="1800" dirty="0" err="1" smtClean="0"/>
              <a:t>Georghe</a:t>
            </a:r>
            <a:r>
              <a:rPr lang="tr-TR" sz="1800" dirty="0" smtClean="0"/>
              <a:t> Washington olmuştur. </a:t>
            </a:r>
          </a:p>
          <a:p>
            <a:pPr lvl="1"/>
            <a:r>
              <a:rPr lang="tr-TR" sz="1800" dirty="0" smtClean="0"/>
              <a:t>2 Aralık 1823 Monroe Doktrini </a:t>
            </a:r>
          </a:p>
          <a:p>
            <a:pPr lvl="2"/>
            <a:r>
              <a:rPr lang="tr-TR" sz="1600" dirty="0" smtClean="0"/>
              <a:t>Amerika Avrupa’nın işlerine karışmaz.</a:t>
            </a:r>
          </a:p>
          <a:p>
            <a:pPr lvl="2"/>
            <a:r>
              <a:rPr lang="tr-TR" sz="1600" dirty="0" smtClean="0"/>
              <a:t>Avrupa da Amerika kıtasının işlerine müdahale edemez. </a:t>
            </a:r>
          </a:p>
          <a:p>
            <a:pPr lvl="2"/>
            <a:r>
              <a:rPr lang="tr-TR" sz="1600" dirty="0" smtClean="0"/>
              <a:t>1917 ve 1945</a:t>
            </a:r>
          </a:p>
          <a:p>
            <a:pPr lvl="1"/>
            <a:r>
              <a:rPr lang="tr-TR" sz="1800" dirty="0" smtClean="0"/>
              <a:t>1861-1865 Amerikan İç Savaşı </a:t>
            </a:r>
          </a:p>
        </p:txBody>
      </p:sp>
    </p:spTree>
    <p:extLst>
      <p:ext uri="{BB962C8B-B14F-4D97-AF65-F5344CB8AC3E}">
        <p14:creationId xmlns:p14="http://schemas.microsoft.com/office/powerpoint/2010/main" val="4661672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174172"/>
            <a:ext cx="8596668" cy="827314"/>
          </a:xfrm>
        </p:spPr>
        <p:txBody>
          <a:bodyPr/>
          <a:lstStyle/>
          <a:p>
            <a:pPr algn="ctr"/>
            <a:r>
              <a:rPr lang="tr-TR" b="1" dirty="0" smtClean="0"/>
              <a:t>AYDINLANMA ÇAĞI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001487"/>
            <a:ext cx="8989180" cy="5508170"/>
          </a:xfrm>
        </p:spPr>
        <p:txBody>
          <a:bodyPr>
            <a:noAutofit/>
          </a:bodyPr>
          <a:lstStyle/>
          <a:p>
            <a:r>
              <a:rPr lang="tr-TR" sz="2000" dirty="0" smtClean="0"/>
              <a:t>Rönesans ve Reform sonrasında XVII. ve XVIII. Yüzyılda Avrupa’ya egemen olan bilimsel ve akılcı düşünce sistemi yıllarına verilen isimdir. </a:t>
            </a:r>
          </a:p>
          <a:p>
            <a:r>
              <a:rPr lang="tr-TR" sz="2000" dirty="0" smtClean="0"/>
              <a:t>Bu dönem bilim dünyasında büyük gelişmelerin yaşandığı bir dönemdir. </a:t>
            </a:r>
          </a:p>
          <a:p>
            <a:r>
              <a:rPr lang="tr-TR" sz="2000" dirty="0" smtClean="0"/>
              <a:t>Rasyonalizm (akılcılık), </a:t>
            </a:r>
            <a:r>
              <a:rPr lang="tr-TR" sz="2000" dirty="0" err="1" smtClean="0"/>
              <a:t>amprizm</a:t>
            </a:r>
            <a:r>
              <a:rPr lang="tr-TR" sz="2000" dirty="0" smtClean="0"/>
              <a:t> (şüphecilik) bilimsel gelişimin temelindedir. </a:t>
            </a:r>
          </a:p>
          <a:p>
            <a:r>
              <a:rPr lang="tr-TR" sz="2000" dirty="0" smtClean="0"/>
              <a:t>Polonyalı </a:t>
            </a:r>
            <a:r>
              <a:rPr lang="tr-TR" sz="2000" b="1" dirty="0" err="1" smtClean="0"/>
              <a:t>Kopernik</a:t>
            </a:r>
            <a:r>
              <a:rPr lang="tr-TR" sz="2000" dirty="0" smtClean="0"/>
              <a:t>, dünyanın yuvarlak olduğunu ve diğer gezegenlerle birlikte Güneş’in etrafında döndüğünü açıklamıştır. </a:t>
            </a:r>
          </a:p>
          <a:p>
            <a:r>
              <a:rPr lang="tr-TR" sz="2000" dirty="0" smtClean="0"/>
              <a:t>1600’lü yılların </a:t>
            </a:r>
            <a:r>
              <a:rPr lang="tr-TR" sz="2000" dirty="0"/>
              <a:t>başında </a:t>
            </a:r>
            <a:r>
              <a:rPr lang="tr-TR" sz="2000" b="1" dirty="0"/>
              <a:t>Galileo</a:t>
            </a:r>
            <a:r>
              <a:rPr lang="tr-TR" sz="2000" dirty="0"/>
              <a:t> teleskopu </a:t>
            </a:r>
            <a:r>
              <a:rPr lang="tr-TR" sz="2000" dirty="0" smtClean="0"/>
              <a:t>ile modern fizik ve astronominin temelini atmıştır. Kilise tarafından ölüme mahkum edilince tezlerini geri almıştır. </a:t>
            </a:r>
          </a:p>
          <a:p>
            <a:r>
              <a:rPr lang="tr-TR" sz="2000" b="1" dirty="0" smtClean="0"/>
              <a:t>Francis Bacon</a:t>
            </a:r>
            <a:r>
              <a:rPr lang="tr-TR" sz="2000" dirty="0" smtClean="0"/>
              <a:t>, gözlem ve deneyi çalışmalarında ön plana çıkartmış doğa olaylarını deneyle açıklamaya çalışmıştır. </a:t>
            </a:r>
          </a:p>
          <a:p>
            <a:r>
              <a:rPr lang="tr-TR" sz="2000" dirty="0" smtClean="0"/>
              <a:t>Alman </a:t>
            </a:r>
            <a:r>
              <a:rPr lang="tr-TR" sz="2000" b="1" dirty="0" err="1" smtClean="0"/>
              <a:t>Johan</a:t>
            </a:r>
            <a:r>
              <a:rPr lang="tr-TR" sz="2000" b="1" dirty="0" smtClean="0"/>
              <a:t> Kepler</a:t>
            </a:r>
            <a:r>
              <a:rPr lang="tr-TR" sz="2000" dirty="0" smtClean="0"/>
              <a:t>, gezegenler ve gök cisimler üzerinde çalışmıştır. </a:t>
            </a:r>
          </a:p>
          <a:p>
            <a:r>
              <a:rPr lang="tr-TR" sz="2000" dirty="0" smtClean="0"/>
              <a:t>Fransız </a:t>
            </a:r>
            <a:r>
              <a:rPr lang="tr-TR" sz="2000" b="1" dirty="0" smtClean="0"/>
              <a:t>Pascal</a:t>
            </a:r>
            <a:r>
              <a:rPr lang="tr-TR" sz="2000" dirty="0" smtClean="0"/>
              <a:t>, 1642’de hesap makinesini icat etmiştir. Pascal üçgenini bulmuştur.</a:t>
            </a:r>
          </a:p>
        </p:txBody>
      </p:sp>
    </p:spTree>
    <p:extLst>
      <p:ext uri="{BB962C8B-B14F-4D97-AF65-F5344CB8AC3E}">
        <p14:creationId xmlns:p14="http://schemas.microsoft.com/office/powerpoint/2010/main" val="18181549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6961" y="152400"/>
            <a:ext cx="8771467" cy="6237514"/>
          </a:xfrm>
        </p:spPr>
        <p:txBody>
          <a:bodyPr>
            <a:normAutofit/>
          </a:bodyPr>
          <a:lstStyle/>
          <a:p>
            <a:r>
              <a:rPr lang="tr-TR" sz="2000" b="1" dirty="0" err="1" smtClean="0"/>
              <a:t>Immanuel</a:t>
            </a:r>
            <a:r>
              <a:rPr lang="tr-TR" sz="2000" b="1" dirty="0" smtClean="0"/>
              <a:t> Kant</a:t>
            </a:r>
            <a:r>
              <a:rPr lang="tr-TR" sz="2000" dirty="0" smtClean="0"/>
              <a:t> akılcı düşünceyi savunmuştur. </a:t>
            </a:r>
          </a:p>
          <a:p>
            <a:r>
              <a:rPr lang="tr-TR" sz="2000" dirty="0" smtClean="0"/>
              <a:t>İngiliz </a:t>
            </a:r>
            <a:r>
              <a:rPr lang="tr-TR" sz="2000" dirty="0" err="1"/>
              <a:t>Sir</a:t>
            </a:r>
            <a:r>
              <a:rPr lang="tr-TR" sz="2000" dirty="0"/>
              <a:t> </a:t>
            </a:r>
            <a:r>
              <a:rPr lang="tr-TR" sz="2000" b="1" dirty="0"/>
              <a:t>Isaac Newton</a:t>
            </a:r>
            <a:r>
              <a:rPr lang="tr-TR" sz="2000" dirty="0"/>
              <a:t> evrensel kütle çekimi ve hareket kanununu ortaya koymuştur. Diferansiyel ve integral matematiğinin kurucusudur.  </a:t>
            </a:r>
          </a:p>
          <a:p>
            <a:r>
              <a:rPr lang="tr-TR" sz="2000" b="1" dirty="0" smtClean="0"/>
              <a:t>Adam Smith</a:t>
            </a:r>
            <a:r>
              <a:rPr lang="tr-TR" sz="2000" dirty="0" smtClean="0"/>
              <a:t> ekonomi üzerine çalışmış, kapitalizmin temellerini atmıştır. </a:t>
            </a:r>
          </a:p>
          <a:p>
            <a:r>
              <a:rPr lang="tr-TR" sz="2000" b="1" dirty="0" smtClean="0"/>
              <a:t>John Locke </a:t>
            </a:r>
            <a:r>
              <a:rPr lang="tr-TR" sz="2000" dirty="0" smtClean="0"/>
              <a:t>«</a:t>
            </a:r>
            <a:r>
              <a:rPr lang="tr-TR" sz="2000" dirty="0" err="1" smtClean="0"/>
              <a:t>tabula</a:t>
            </a:r>
            <a:r>
              <a:rPr lang="tr-TR" sz="2000" dirty="0" smtClean="0"/>
              <a:t> </a:t>
            </a:r>
            <a:r>
              <a:rPr lang="tr-TR" sz="2000" dirty="0" err="1" smtClean="0"/>
              <a:t>rasa</a:t>
            </a:r>
            <a:r>
              <a:rPr lang="tr-TR" sz="2000" dirty="0" smtClean="0"/>
              <a:t>» teorisini kurmuştur. Hak ve özgürlüklerin devlet güvencesine alınmasını savunmuştur. İktisadi liberalizmi savunmuştur. </a:t>
            </a:r>
            <a:endParaRPr lang="tr-TR" sz="2000" b="1" dirty="0" smtClean="0"/>
          </a:p>
          <a:p>
            <a:r>
              <a:rPr lang="tr-TR" sz="2000" b="1" dirty="0" err="1" smtClean="0"/>
              <a:t>Montesquie</a:t>
            </a:r>
            <a:r>
              <a:rPr lang="tr-TR" sz="2000" dirty="0" smtClean="0"/>
              <a:t> kuvvetler ayrılığını (yasama-ikili meclis, yürütme-kral) savunmuş, meşrutiyeti önermiştir. </a:t>
            </a:r>
            <a:endParaRPr lang="tr-TR" sz="2000" dirty="0"/>
          </a:p>
          <a:p>
            <a:r>
              <a:rPr lang="tr-TR" sz="2000" b="1" dirty="0"/>
              <a:t>Descartes</a:t>
            </a:r>
            <a:r>
              <a:rPr lang="tr-TR" sz="2000" dirty="0"/>
              <a:t> rasyonalizmin kurucularındandır. </a:t>
            </a:r>
            <a:r>
              <a:rPr lang="tr-TR" sz="2000" dirty="0" smtClean="0"/>
              <a:t>Ona göre bilgi </a:t>
            </a:r>
            <a:r>
              <a:rPr lang="tr-TR" sz="2000" dirty="0"/>
              <a:t>ilahi güçten değil doğadan öğrenilir. </a:t>
            </a:r>
            <a:endParaRPr lang="tr-TR" sz="2000" dirty="0" smtClean="0"/>
          </a:p>
          <a:p>
            <a:r>
              <a:rPr lang="tr-TR" sz="2000" b="1" dirty="0" smtClean="0"/>
              <a:t>Jean </a:t>
            </a:r>
            <a:r>
              <a:rPr lang="tr-TR" sz="2000" b="1" dirty="0" err="1" smtClean="0"/>
              <a:t>Jack</a:t>
            </a:r>
            <a:r>
              <a:rPr lang="tr-TR" sz="2000" b="1" dirty="0" smtClean="0"/>
              <a:t> Rousseau</a:t>
            </a:r>
            <a:r>
              <a:rPr lang="tr-TR" sz="2000" dirty="0" smtClean="0"/>
              <a:t> Toplum Sözleşmesi adındaki eserinde demokrasiyi savunmuş, çocukların eğitimine önem vermiştir. </a:t>
            </a:r>
          </a:p>
          <a:p>
            <a:r>
              <a:rPr lang="tr-TR" sz="2000" b="1" dirty="0" err="1" smtClean="0"/>
              <a:t>Voltaire</a:t>
            </a:r>
            <a:r>
              <a:rPr lang="tr-TR" sz="2000" dirty="0" smtClean="0"/>
              <a:t> fikir hürriyetini savunmuş, dini reddetmemiş din adamlarını eleştirmiştir.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428587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323114"/>
          </a:xfrm>
        </p:spPr>
        <p:txBody>
          <a:bodyPr>
            <a:normAutofit/>
          </a:bodyPr>
          <a:lstStyle/>
          <a:p>
            <a:pPr algn="ctr"/>
            <a:r>
              <a:rPr lang="tr-TR" sz="6400" b="1" dirty="0" smtClean="0"/>
              <a:t/>
            </a:r>
            <a:br>
              <a:rPr lang="tr-TR" sz="6400" b="1" dirty="0" smtClean="0"/>
            </a:br>
            <a:r>
              <a:rPr lang="tr-TR" sz="6400" b="1" dirty="0"/>
              <a:t/>
            </a:r>
            <a:br>
              <a:rPr lang="tr-TR" sz="6400" b="1" dirty="0"/>
            </a:br>
            <a:r>
              <a:rPr lang="tr-TR" sz="6400" b="1" dirty="0" smtClean="0"/>
              <a:t>YAKIN ÇAĞ</a:t>
            </a:r>
            <a:endParaRPr lang="tr-TR" sz="6400" b="1" dirty="0"/>
          </a:p>
        </p:txBody>
      </p:sp>
    </p:spTree>
    <p:extLst>
      <p:ext uri="{BB962C8B-B14F-4D97-AF65-F5344CB8AC3E}">
        <p14:creationId xmlns:p14="http://schemas.microsoft.com/office/powerpoint/2010/main" val="19453801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174171"/>
            <a:ext cx="8596668" cy="674914"/>
          </a:xfrm>
        </p:spPr>
        <p:txBody>
          <a:bodyPr/>
          <a:lstStyle/>
          <a:p>
            <a:pPr algn="ctr"/>
            <a:r>
              <a:rPr lang="tr-TR" dirty="0" smtClean="0"/>
              <a:t>FRANSIZ İHTİLALİ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023257"/>
            <a:ext cx="8596668" cy="5018105"/>
          </a:xfrm>
        </p:spPr>
        <p:txBody>
          <a:bodyPr>
            <a:normAutofit lnSpcReduction="10000"/>
          </a:bodyPr>
          <a:lstStyle/>
          <a:p>
            <a:r>
              <a:rPr lang="tr-TR" b="1" dirty="0" smtClean="0"/>
              <a:t>Sebepleri</a:t>
            </a:r>
          </a:p>
          <a:p>
            <a:pPr lvl="1"/>
            <a:r>
              <a:rPr lang="tr-TR" dirty="0"/>
              <a:t>Tek egemen siyasi güç olan kralın ülkedeki sorunları çözememesi</a:t>
            </a:r>
          </a:p>
          <a:p>
            <a:pPr lvl="1"/>
            <a:r>
              <a:rPr lang="tr-TR" dirty="0"/>
              <a:t>Toplumsal eşitsizlik (kral ve hanedan, soylular, rahipler, halk)</a:t>
            </a:r>
          </a:p>
          <a:p>
            <a:pPr lvl="2"/>
            <a:r>
              <a:rPr lang="tr-TR" dirty="0"/>
              <a:t>Üreten ama kazanamayan halk</a:t>
            </a:r>
          </a:p>
          <a:p>
            <a:pPr lvl="2"/>
            <a:r>
              <a:rPr lang="tr-TR" dirty="0"/>
              <a:t>Ekonomiye yön veren ama siyasi hakkı olmayan burjuva </a:t>
            </a:r>
          </a:p>
          <a:p>
            <a:pPr lvl="1"/>
            <a:r>
              <a:rPr lang="tr-TR" dirty="0"/>
              <a:t>Aydınlanma düşünürleri</a:t>
            </a:r>
          </a:p>
          <a:p>
            <a:pPr lvl="2"/>
            <a:r>
              <a:rPr lang="tr-TR" dirty="0"/>
              <a:t>J. J. Rousseau, </a:t>
            </a:r>
            <a:r>
              <a:rPr lang="tr-TR" dirty="0" err="1"/>
              <a:t>Diderot</a:t>
            </a:r>
            <a:r>
              <a:rPr lang="tr-TR" dirty="0"/>
              <a:t>, </a:t>
            </a:r>
            <a:r>
              <a:rPr lang="tr-TR" dirty="0" err="1"/>
              <a:t>Montesquie,Voltaire</a:t>
            </a:r>
            <a:endParaRPr lang="tr-TR" dirty="0"/>
          </a:p>
          <a:p>
            <a:pPr lvl="2"/>
            <a:r>
              <a:rPr lang="tr-TR" dirty="0"/>
              <a:t>Adalet, eşitlik, demokrasi, laiklik, kilise karşıtlığı</a:t>
            </a:r>
          </a:p>
          <a:p>
            <a:pPr lvl="1"/>
            <a:r>
              <a:rPr lang="tr-TR" dirty="0"/>
              <a:t>Yedi Yıl Savaşları ve Amerikan bağımsızlık savaşının ekonomik yükü</a:t>
            </a:r>
          </a:p>
          <a:p>
            <a:r>
              <a:rPr lang="tr-TR" b="1" dirty="0" smtClean="0"/>
              <a:t>Gelişimi</a:t>
            </a:r>
          </a:p>
          <a:p>
            <a:pPr lvl="1"/>
            <a:r>
              <a:rPr lang="tr-TR" dirty="0" smtClean="0"/>
              <a:t>Hükümetin yeni vergi talebinin parlamentoda reddi</a:t>
            </a:r>
          </a:p>
          <a:p>
            <a:pPr lvl="1"/>
            <a:r>
              <a:rPr lang="tr-TR" dirty="0" smtClean="0"/>
              <a:t>175 yıldır toplanmayan </a:t>
            </a:r>
            <a:r>
              <a:rPr lang="tr-TR" dirty="0" err="1" smtClean="0"/>
              <a:t>Etats</a:t>
            </a:r>
            <a:r>
              <a:rPr lang="tr-TR" dirty="0" smtClean="0"/>
              <a:t> </a:t>
            </a:r>
            <a:r>
              <a:rPr lang="tr-TR" dirty="0" err="1" smtClean="0"/>
              <a:t>Generaux’un</a:t>
            </a:r>
            <a:r>
              <a:rPr lang="tr-TR" dirty="0" smtClean="0"/>
              <a:t> toplanması (570 asil ve ruhban/584 halk)</a:t>
            </a:r>
          </a:p>
          <a:p>
            <a:pPr lvl="1"/>
            <a:r>
              <a:rPr lang="tr-TR" dirty="0" err="1" smtClean="0"/>
              <a:t>Etats</a:t>
            </a:r>
            <a:r>
              <a:rPr lang="tr-TR" dirty="0" smtClean="0"/>
              <a:t> </a:t>
            </a:r>
            <a:r>
              <a:rPr lang="tr-TR" dirty="0" err="1" smtClean="0"/>
              <a:t>Generaux’ta</a:t>
            </a:r>
            <a:r>
              <a:rPr lang="tr-TR" dirty="0" smtClean="0"/>
              <a:t> temsil krizi ve halkın kendi ulusal meclisini ilanı</a:t>
            </a:r>
          </a:p>
          <a:p>
            <a:pPr lvl="1"/>
            <a:r>
              <a:rPr lang="tr-TR" dirty="0" smtClean="0"/>
              <a:t>Kralın ulusal meclisi kapatması ve Kurucu Meclis’in kurulması </a:t>
            </a:r>
            <a:r>
              <a:rPr lang="tr-TR" dirty="0" smtClean="0"/>
              <a:t> </a:t>
            </a:r>
          </a:p>
          <a:p>
            <a:endParaRPr lang="tr-TR" dirty="0"/>
          </a:p>
          <a:p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6592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2886"/>
          </a:xfrm>
        </p:spPr>
        <p:txBody>
          <a:bodyPr/>
          <a:lstStyle/>
          <a:p>
            <a:pPr algn="ctr"/>
            <a:r>
              <a:rPr lang="tr-TR" b="1" dirty="0" smtClean="0"/>
              <a:t>FEODALİTE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382486"/>
            <a:ext cx="8596668" cy="5170713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 smtClean="0"/>
              <a:t>Nedir? </a:t>
            </a:r>
          </a:p>
          <a:p>
            <a:pPr lvl="1"/>
            <a:r>
              <a:rPr lang="tr-TR" dirty="0" smtClean="0"/>
              <a:t>Derebeylik</a:t>
            </a:r>
          </a:p>
          <a:p>
            <a:pPr lvl="1"/>
            <a:r>
              <a:rPr lang="tr-TR" dirty="0" smtClean="0"/>
              <a:t>Toprağa dayalı düzen</a:t>
            </a:r>
          </a:p>
          <a:p>
            <a:pPr lvl="1"/>
            <a:r>
              <a:rPr lang="tr-TR" dirty="0" smtClean="0"/>
              <a:t>Ortaçağ Avrupası’nın siyasi, ekonomik ve sosyal düzeninin adı</a:t>
            </a:r>
          </a:p>
          <a:p>
            <a:pPr lvl="1"/>
            <a:r>
              <a:rPr lang="tr-TR" dirty="0" smtClean="0"/>
              <a:t>Toprak ve toprak üzerindeki egemenliğin parçalandığı üretim ve idare sistemi</a:t>
            </a:r>
          </a:p>
          <a:p>
            <a:r>
              <a:rPr lang="tr-TR" b="1" dirty="0" smtClean="0"/>
              <a:t>Neden ortaya çıktı?</a:t>
            </a:r>
          </a:p>
          <a:p>
            <a:pPr lvl="1"/>
            <a:r>
              <a:rPr lang="tr-TR" dirty="0" smtClean="0"/>
              <a:t>Kavimler Göçü ile Avrupa’da yer değiştiren halklar</a:t>
            </a:r>
          </a:p>
          <a:p>
            <a:pPr lvl="1"/>
            <a:r>
              <a:rPr lang="tr-TR" dirty="0" smtClean="0"/>
              <a:t>Kavimler Göçü nedeniyle yaşanan siyasal karmaşa</a:t>
            </a:r>
          </a:p>
          <a:p>
            <a:r>
              <a:rPr lang="tr-TR" b="1" dirty="0" smtClean="0"/>
              <a:t>Temel özellikleri</a:t>
            </a:r>
          </a:p>
          <a:p>
            <a:pPr lvl="1"/>
            <a:r>
              <a:rPr lang="tr-TR" dirty="0" smtClean="0"/>
              <a:t>Sınıf ayrımının fazla olduğu bir dönem</a:t>
            </a:r>
          </a:p>
          <a:p>
            <a:pPr lvl="1"/>
            <a:r>
              <a:rPr lang="tr-TR" dirty="0" smtClean="0"/>
              <a:t>Kralın mutlak hakimiyetten yoksun olması</a:t>
            </a:r>
          </a:p>
          <a:p>
            <a:pPr lvl="1"/>
            <a:r>
              <a:rPr lang="tr-TR" dirty="0" smtClean="0"/>
              <a:t>Merkezi idare </a:t>
            </a:r>
            <a:r>
              <a:rPr lang="tr-TR" dirty="0" err="1" smtClean="0"/>
              <a:t>zaafiyeti</a:t>
            </a:r>
            <a:endParaRPr lang="tr-TR" dirty="0" smtClean="0"/>
          </a:p>
          <a:p>
            <a:pPr lvl="1"/>
            <a:r>
              <a:rPr lang="tr-TR" dirty="0" smtClean="0"/>
              <a:t>Toprağın hakimi ve ekonominin ana unsuru olan feodal beylerin kral karşısında güçlü olması</a:t>
            </a:r>
          </a:p>
          <a:p>
            <a:pPr lvl="1"/>
            <a:r>
              <a:rPr lang="tr-TR" dirty="0" smtClean="0"/>
              <a:t>Ticari ilişkilerin ve ticaret sisteminin zayıflığı</a:t>
            </a:r>
          </a:p>
        </p:txBody>
      </p:sp>
    </p:spTree>
    <p:extLst>
      <p:ext uri="{BB962C8B-B14F-4D97-AF65-F5344CB8AC3E}">
        <p14:creationId xmlns:p14="http://schemas.microsoft.com/office/powerpoint/2010/main" val="10711729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6075" y="152401"/>
            <a:ext cx="8902095" cy="6204855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 smtClean="0"/>
              <a:t>Kurucu Meclis Dönemi (1789-1791)</a:t>
            </a:r>
          </a:p>
          <a:p>
            <a:pPr lvl="1"/>
            <a:r>
              <a:rPr lang="tr-TR" dirty="0" smtClean="0"/>
              <a:t>İhtilalin yapıldığı ve kraliyetin etkisizleştirildiği dönemdir. </a:t>
            </a:r>
          </a:p>
          <a:p>
            <a:pPr lvl="1"/>
            <a:r>
              <a:rPr lang="tr-TR" dirty="0" smtClean="0"/>
              <a:t>Milli muhafızlar adında ordu kurulup başına </a:t>
            </a:r>
            <a:r>
              <a:rPr lang="tr-TR" dirty="0" err="1" smtClean="0"/>
              <a:t>Lafayette</a:t>
            </a:r>
            <a:r>
              <a:rPr lang="tr-TR" dirty="0" smtClean="0"/>
              <a:t> getirilmiştir. </a:t>
            </a:r>
          </a:p>
          <a:p>
            <a:pPr lvl="1"/>
            <a:r>
              <a:rPr lang="tr-TR" dirty="0" err="1" smtClean="0"/>
              <a:t>Bastille</a:t>
            </a:r>
            <a:r>
              <a:rPr lang="tr-TR" dirty="0" smtClean="0"/>
              <a:t> Hapishanesi ele geçirilmiştir. </a:t>
            </a:r>
          </a:p>
          <a:p>
            <a:pPr lvl="1"/>
            <a:r>
              <a:rPr lang="tr-TR" dirty="0" smtClean="0"/>
              <a:t>Şehirlerde yönetim ele geçirilmiş, şatolar yağmalanmıştır. </a:t>
            </a:r>
          </a:p>
          <a:p>
            <a:pPr lvl="1"/>
            <a:r>
              <a:rPr lang="tr-TR" dirty="0" smtClean="0"/>
              <a:t>Asil ve ruhban sınıfının ayrıcalıkları kaldırılmıştır. Demokratik yönetim için çalışılmıştır. </a:t>
            </a:r>
          </a:p>
          <a:p>
            <a:pPr lvl="1"/>
            <a:r>
              <a:rPr lang="tr-TR" dirty="0" smtClean="0"/>
              <a:t>26 Ağustos 1789’da İnsan Hakları Evrensel Beyannamesi yayımlanmıştır. Her insan doğuştan hür ve eşittir. Devlet gücü millete aittir. </a:t>
            </a:r>
          </a:p>
          <a:p>
            <a:pPr lvl="1"/>
            <a:r>
              <a:rPr lang="tr-TR" dirty="0" smtClean="0"/>
              <a:t>Anayasa hazırlanmış ve kral tarafından onaylanmıştır. </a:t>
            </a:r>
          </a:p>
          <a:p>
            <a:r>
              <a:rPr lang="tr-TR" b="1" dirty="0" smtClean="0"/>
              <a:t>Meşruti Krallık Dönemi (1791-1792)</a:t>
            </a:r>
          </a:p>
          <a:p>
            <a:pPr lvl="1"/>
            <a:r>
              <a:rPr lang="tr-TR" dirty="0" smtClean="0"/>
              <a:t>Yeni anayasa ile meşruti krallık kurulmuştur.</a:t>
            </a:r>
          </a:p>
          <a:p>
            <a:pPr lvl="1"/>
            <a:r>
              <a:rPr lang="tr-TR" dirty="0" smtClean="0"/>
              <a:t>Yasama ulusal meclise, yürütme meclis dışından oluşan kabineye, yargı halk tarafından seçilen yargıçlara verilmiştir. </a:t>
            </a:r>
          </a:p>
          <a:p>
            <a:r>
              <a:rPr lang="tr-TR" b="1" dirty="0" smtClean="0"/>
              <a:t>Milli Konvansiyon Meclisi Dönemi (1792-1795)</a:t>
            </a:r>
          </a:p>
          <a:p>
            <a:pPr lvl="1"/>
            <a:r>
              <a:rPr lang="tr-TR" dirty="0" smtClean="0"/>
              <a:t>Halkın seçtiği 749 üyeli cumhuriyet meclisine Milli Konvansiyon Meclisi denmiştir. </a:t>
            </a:r>
          </a:p>
          <a:p>
            <a:pPr lvl="1"/>
            <a:r>
              <a:rPr lang="tr-TR" dirty="0" smtClean="0"/>
              <a:t>İhtilal fikirlerinin Avrupa’ya yayılması hedeflenmiştir. </a:t>
            </a:r>
          </a:p>
          <a:p>
            <a:pPr lvl="1"/>
            <a:r>
              <a:rPr lang="tr-TR" dirty="0" smtClean="0"/>
              <a:t>Kral XVI. Louis meclisle mücadele etmiş, karşılığında 1793’te idam edilmiştir. Bu olay üzerine İngiltere, İspanya, Hollanda, </a:t>
            </a:r>
            <a:r>
              <a:rPr lang="tr-TR" dirty="0" err="1" smtClean="0"/>
              <a:t>Toscana</a:t>
            </a:r>
            <a:r>
              <a:rPr lang="tr-TR" dirty="0" smtClean="0"/>
              <a:t>, Venedik, Papalık Fransa’ya karşı I. Koalisyon Savaşı’nı başlatmıştır.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908768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8992" y="108858"/>
            <a:ext cx="8902094" cy="6444342"/>
          </a:xfrm>
        </p:spPr>
        <p:txBody>
          <a:bodyPr/>
          <a:lstStyle/>
          <a:p>
            <a:r>
              <a:rPr lang="tr-TR" b="1" dirty="0" err="1" smtClean="0"/>
              <a:t>Direktuvar</a:t>
            </a:r>
            <a:r>
              <a:rPr lang="tr-TR" b="1" dirty="0" smtClean="0"/>
              <a:t> </a:t>
            </a:r>
            <a:r>
              <a:rPr lang="tr-TR" b="1" dirty="0"/>
              <a:t>Dönemi (1795-1799</a:t>
            </a:r>
            <a:r>
              <a:rPr lang="tr-TR" b="1" dirty="0" smtClean="0"/>
              <a:t>)</a:t>
            </a:r>
          </a:p>
          <a:p>
            <a:pPr lvl="1"/>
            <a:r>
              <a:rPr lang="tr-TR" dirty="0" smtClean="0"/>
              <a:t>Yürütme Direktör denilen beş kişilik bir kurula devredilmiştir. </a:t>
            </a:r>
          </a:p>
          <a:p>
            <a:pPr lvl="1"/>
            <a:r>
              <a:rPr lang="tr-TR" dirty="0" smtClean="0"/>
              <a:t>Avusturya ile </a:t>
            </a:r>
            <a:r>
              <a:rPr lang="tr-TR" dirty="0" err="1" smtClean="0"/>
              <a:t>Campo</a:t>
            </a:r>
            <a:r>
              <a:rPr lang="tr-TR" dirty="0" smtClean="0"/>
              <a:t> </a:t>
            </a:r>
            <a:r>
              <a:rPr lang="tr-TR" dirty="0" err="1" smtClean="0"/>
              <a:t>Formio</a:t>
            </a:r>
            <a:r>
              <a:rPr lang="tr-TR" dirty="0" smtClean="0"/>
              <a:t> Antlaşması imzalandı. Mısır işgal edildi. (II. Koalisyon Sav.)</a:t>
            </a:r>
          </a:p>
          <a:p>
            <a:pPr lvl="1"/>
            <a:r>
              <a:rPr lang="tr-TR" dirty="0" smtClean="0"/>
              <a:t>Bu dönem </a:t>
            </a:r>
            <a:r>
              <a:rPr lang="tr-TR" dirty="0" err="1" smtClean="0"/>
              <a:t>Napoleon</a:t>
            </a:r>
            <a:r>
              <a:rPr lang="tr-TR" dirty="0" smtClean="0"/>
              <a:t> </a:t>
            </a:r>
            <a:r>
              <a:rPr lang="tr-TR" dirty="0" err="1" smtClean="0"/>
              <a:t>Bonaparte</a:t>
            </a:r>
            <a:r>
              <a:rPr lang="tr-TR" dirty="0" smtClean="0"/>
              <a:t> darbesi ile son bulmuştur. </a:t>
            </a:r>
            <a:endParaRPr lang="tr-TR" dirty="0"/>
          </a:p>
          <a:p>
            <a:r>
              <a:rPr lang="tr-TR" b="1" dirty="0"/>
              <a:t>Konsüllük Devri (1799-1804</a:t>
            </a:r>
            <a:r>
              <a:rPr lang="tr-TR" b="1" dirty="0" smtClean="0"/>
              <a:t>)</a:t>
            </a:r>
          </a:p>
          <a:p>
            <a:pPr lvl="1"/>
            <a:r>
              <a:rPr lang="tr-TR" dirty="0"/>
              <a:t>Yeni bir anayasa ile konsül idaresine geçildi. </a:t>
            </a:r>
          </a:p>
          <a:p>
            <a:pPr lvl="1"/>
            <a:r>
              <a:rPr lang="tr-TR" dirty="0" err="1"/>
              <a:t>Napoleon</a:t>
            </a:r>
            <a:r>
              <a:rPr lang="tr-TR" dirty="0"/>
              <a:t> 1804’te kendisini imparator ilan etti. </a:t>
            </a:r>
          </a:p>
          <a:p>
            <a:r>
              <a:rPr lang="tr-TR" b="1" dirty="0" smtClean="0"/>
              <a:t>İmparatorluk Devri (1804-1814)</a:t>
            </a:r>
          </a:p>
          <a:p>
            <a:pPr lvl="1"/>
            <a:r>
              <a:rPr lang="tr-TR" dirty="0" err="1" smtClean="0"/>
              <a:t>Napoleon</a:t>
            </a:r>
            <a:r>
              <a:rPr lang="tr-TR" dirty="0" smtClean="0"/>
              <a:t> </a:t>
            </a:r>
            <a:r>
              <a:rPr lang="tr-TR" dirty="0" err="1" smtClean="0"/>
              <a:t>Bonaparte’nin</a:t>
            </a:r>
            <a:r>
              <a:rPr lang="tr-TR" dirty="0" smtClean="0"/>
              <a:t> iktidar yıllarıdır. </a:t>
            </a:r>
          </a:p>
          <a:p>
            <a:pPr lvl="1"/>
            <a:r>
              <a:rPr lang="tr-TR" dirty="0" smtClean="0"/>
              <a:t>«Her millete bir devlet» sloganı ile toprak kazanma çabasına girişilmiştir. (III. Koalisyon Sav.)</a:t>
            </a:r>
          </a:p>
          <a:p>
            <a:pPr lvl="1"/>
            <a:r>
              <a:rPr lang="tr-TR" dirty="0" err="1" smtClean="0"/>
              <a:t>Napoleon</a:t>
            </a:r>
            <a:r>
              <a:rPr lang="tr-TR" dirty="0" smtClean="0"/>
              <a:t> İngiltere’yi işgal etmek istemiş ancak 1805 </a:t>
            </a:r>
            <a:r>
              <a:rPr lang="tr-TR" dirty="0" err="1" smtClean="0"/>
              <a:t>Trafalgar</a:t>
            </a:r>
            <a:r>
              <a:rPr lang="tr-TR" dirty="0" smtClean="0"/>
              <a:t> Deniz Savaşı’nda mağlup olmuştur. </a:t>
            </a:r>
          </a:p>
          <a:p>
            <a:pPr lvl="1"/>
            <a:r>
              <a:rPr lang="tr-TR" dirty="0" smtClean="0"/>
              <a:t>Kıta Avrupası’nı fethetmek isteyen </a:t>
            </a:r>
            <a:r>
              <a:rPr lang="tr-TR" dirty="0" err="1" smtClean="0"/>
              <a:t>Napoleon</a:t>
            </a:r>
            <a:r>
              <a:rPr lang="tr-TR" dirty="0" smtClean="0"/>
              <a:t> IV. Koalisyon Savaşı’na neden olmuş, 1806-1807 yıllarındaki savaş </a:t>
            </a:r>
            <a:r>
              <a:rPr lang="tr-TR" dirty="0" err="1" smtClean="0"/>
              <a:t>Tilsit</a:t>
            </a:r>
            <a:r>
              <a:rPr lang="tr-TR" dirty="0" smtClean="0"/>
              <a:t> Antlaşması ile son bulmuştur. Rusya bu antlaşma ile Fransa’ya yakınlaşmıştır. Fransa Rusya’yı Osmanlı konusunda serbest bırakmıştır. </a:t>
            </a:r>
          </a:p>
          <a:p>
            <a:pPr lvl="1"/>
            <a:r>
              <a:rPr lang="tr-TR" dirty="0" smtClean="0"/>
              <a:t>1809’da V. Koalisyon Savaşı’nda Avusturya’yı yenen </a:t>
            </a:r>
            <a:r>
              <a:rPr lang="tr-TR" dirty="0" err="1" smtClean="0"/>
              <a:t>Napoleon</a:t>
            </a:r>
            <a:r>
              <a:rPr lang="tr-TR" dirty="0" smtClean="0"/>
              <a:t> bir sonraki hedefine İngiltere baskısı sonucu taraf değiştiren Rusya’yı koymuştur. </a:t>
            </a:r>
          </a:p>
          <a:p>
            <a:pPr lvl="1"/>
            <a:endParaRPr lang="tr-TR" dirty="0" smtClean="0"/>
          </a:p>
          <a:p>
            <a:pPr lvl="1"/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739028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8105" y="185058"/>
            <a:ext cx="9032724" cy="6128656"/>
          </a:xfrm>
        </p:spPr>
        <p:txBody>
          <a:bodyPr/>
          <a:lstStyle/>
          <a:p>
            <a:r>
              <a:rPr lang="tr-TR" dirty="0" smtClean="0"/>
              <a:t>1812 yılında Moskova Seferi’ne çıkan </a:t>
            </a:r>
            <a:r>
              <a:rPr lang="tr-TR" dirty="0" err="1" smtClean="0"/>
              <a:t>Bonaparte</a:t>
            </a:r>
            <a:r>
              <a:rPr lang="tr-TR" dirty="0" smtClean="0"/>
              <a:t> kış koşullarına mağlup olup geri çekilmiş ve VI. Koalisyon Savaşı’nı kaybederek ülkesinin işgale maruz kalmasına sebep olmuştur. </a:t>
            </a:r>
          </a:p>
          <a:p>
            <a:r>
              <a:rPr lang="tr-TR" dirty="0" smtClean="0"/>
              <a:t>1814 yılında </a:t>
            </a:r>
            <a:r>
              <a:rPr lang="tr-TR" dirty="0" err="1" smtClean="0"/>
              <a:t>Napoleon</a:t>
            </a:r>
            <a:r>
              <a:rPr lang="tr-TR" dirty="0" smtClean="0"/>
              <a:t> </a:t>
            </a:r>
            <a:r>
              <a:rPr lang="tr-TR" dirty="0" err="1" smtClean="0"/>
              <a:t>Elbe</a:t>
            </a:r>
            <a:r>
              <a:rPr lang="tr-TR" dirty="0" smtClean="0"/>
              <a:t> Adası’na sürgüne gönderilmiştir. </a:t>
            </a:r>
          </a:p>
          <a:p>
            <a:r>
              <a:rPr lang="tr-TR" dirty="0" smtClean="0"/>
              <a:t>Viyana Kongresi sürecinde </a:t>
            </a:r>
            <a:r>
              <a:rPr lang="tr-TR" dirty="0" err="1" smtClean="0"/>
              <a:t>Elbe</a:t>
            </a:r>
            <a:r>
              <a:rPr lang="tr-TR" dirty="0" smtClean="0"/>
              <a:t> Adası’ndan kaçarak yeniden tahta çıkan </a:t>
            </a:r>
            <a:r>
              <a:rPr lang="tr-TR" dirty="0" err="1" smtClean="0"/>
              <a:t>Napoleon</a:t>
            </a:r>
            <a:r>
              <a:rPr lang="tr-TR" dirty="0" smtClean="0"/>
              <a:t> </a:t>
            </a:r>
            <a:r>
              <a:rPr lang="tr-TR" dirty="0" err="1" smtClean="0"/>
              <a:t>Waterloo</a:t>
            </a:r>
            <a:r>
              <a:rPr lang="tr-TR" dirty="0" smtClean="0"/>
              <a:t> Savaşı’nda kaybedince kesin olarak siyasetten çekilmek zorunda kaldı. </a:t>
            </a:r>
          </a:p>
          <a:p>
            <a:r>
              <a:rPr lang="tr-TR" sz="2000" b="1" dirty="0" smtClean="0"/>
              <a:t>Fransız İhtilalinin Sonuçları</a:t>
            </a:r>
          </a:p>
          <a:p>
            <a:pPr lvl="1"/>
            <a:r>
              <a:rPr lang="tr-TR" sz="1800" dirty="0" smtClean="0"/>
              <a:t>Fransa’da krallık rejimi yıkılmış yerine meşrutiyet ve cumhuriyet idareleri kurulmuştur. </a:t>
            </a:r>
          </a:p>
          <a:p>
            <a:pPr lvl="1"/>
            <a:r>
              <a:rPr lang="tr-TR" sz="1800" dirty="0" smtClean="0"/>
              <a:t>Laik yönetim anlayışı Fransa’ya egemen olmuştur. </a:t>
            </a:r>
          </a:p>
          <a:p>
            <a:pPr lvl="1"/>
            <a:r>
              <a:rPr lang="tr-TR" sz="1800" dirty="0" smtClean="0"/>
              <a:t>Sosyal sınıflar ortadan kalkmıştır. İnsan Hakları Evrensel Beyannamesi yayımlanmıştır.</a:t>
            </a:r>
          </a:p>
          <a:p>
            <a:pPr lvl="1"/>
            <a:r>
              <a:rPr lang="tr-TR" sz="1800" dirty="0"/>
              <a:t>Özgürlük, eşitlik, milliyetçilik akımları güçlenmiştir. </a:t>
            </a:r>
            <a:r>
              <a:rPr lang="tr-TR" sz="1800" dirty="0" smtClean="0"/>
              <a:t>Ulus devletler süreci başlamıştır.  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91262191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174171"/>
            <a:ext cx="8596668" cy="696686"/>
          </a:xfrm>
        </p:spPr>
        <p:txBody>
          <a:bodyPr/>
          <a:lstStyle/>
          <a:p>
            <a:r>
              <a:rPr lang="tr-TR" dirty="0" smtClean="0"/>
              <a:t>VİYANA KONGRESİ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3" y="870857"/>
            <a:ext cx="8880323" cy="5682343"/>
          </a:xfrm>
        </p:spPr>
        <p:txBody>
          <a:bodyPr>
            <a:normAutofit/>
          </a:bodyPr>
          <a:lstStyle/>
          <a:p>
            <a:r>
              <a:rPr lang="tr-TR" dirty="0" smtClean="0"/>
              <a:t>Fransız İhtilali ve Koalisyon Savaşları sonrasında Avrupa’da düzeni tesis etmek için 1815 yılında yapılmıştır. </a:t>
            </a:r>
          </a:p>
          <a:p>
            <a:r>
              <a:rPr lang="tr-TR" dirty="0" smtClean="0"/>
              <a:t>Kongreye Osmanlı Devleti de davet edilmiş, ancak katılmamıştır. </a:t>
            </a:r>
          </a:p>
          <a:p>
            <a:r>
              <a:rPr lang="tr-TR" dirty="0" smtClean="0"/>
              <a:t>Kongrede </a:t>
            </a:r>
            <a:r>
              <a:rPr lang="tr-TR" dirty="0"/>
              <a:t>Fransız İhtilal fikirleri ve topraklardaki </a:t>
            </a:r>
            <a:r>
              <a:rPr lang="tr-TR" dirty="0" smtClean="0"/>
              <a:t>dil, din, millet hususları dikkate alınmamıştır. </a:t>
            </a:r>
          </a:p>
          <a:p>
            <a:r>
              <a:rPr lang="tr-TR" dirty="0" smtClean="0"/>
              <a:t>Kararları</a:t>
            </a:r>
          </a:p>
          <a:p>
            <a:pPr lvl="1"/>
            <a:r>
              <a:rPr lang="tr-TR" dirty="0" smtClean="0"/>
              <a:t>Fransa 1792 öncesini sınırlarına çekilecek</a:t>
            </a:r>
          </a:p>
          <a:p>
            <a:pPr lvl="1"/>
            <a:r>
              <a:rPr lang="tr-TR" dirty="0" smtClean="0"/>
              <a:t>Polonya toprakları Rusya, Avusturya ve Prusya arasında paylaşılacak</a:t>
            </a:r>
          </a:p>
          <a:p>
            <a:pPr lvl="1"/>
            <a:r>
              <a:rPr lang="tr-TR" dirty="0" smtClean="0"/>
              <a:t>Belçika ve Hollanda </a:t>
            </a:r>
            <a:r>
              <a:rPr lang="tr-TR" dirty="0" err="1" smtClean="0"/>
              <a:t>Niederland</a:t>
            </a:r>
            <a:r>
              <a:rPr lang="tr-TR" dirty="0" smtClean="0"/>
              <a:t> adında birleşecek</a:t>
            </a:r>
          </a:p>
          <a:p>
            <a:pPr lvl="1"/>
            <a:r>
              <a:rPr lang="tr-TR" dirty="0" smtClean="0"/>
              <a:t>İsveç-Norveç birleşik krallığı kurulacak</a:t>
            </a:r>
          </a:p>
          <a:p>
            <a:r>
              <a:rPr lang="tr-TR" dirty="0" smtClean="0"/>
              <a:t>Avusturya Başbakanı </a:t>
            </a:r>
            <a:r>
              <a:rPr lang="tr-TR" dirty="0" err="1" smtClean="0"/>
              <a:t>Metternich’in</a:t>
            </a:r>
            <a:r>
              <a:rPr lang="tr-TR" dirty="0" smtClean="0"/>
              <a:t> önerisiyle İngiltere, Rusya, Avusturya, Prusya arasında Dörtlü İttifak kurulmuştur. </a:t>
            </a:r>
          </a:p>
          <a:p>
            <a:r>
              <a:rPr lang="tr-TR" dirty="0" err="1" smtClean="0"/>
              <a:t>Metternich</a:t>
            </a:r>
            <a:r>
              <a:rPr lang="tr-TR" dirty="0" smtClean="0"/>
              <a:t> Sistemi denen bu yeni düzende liberal, milliyetçi düşüncelere karşı ortak sert mücadele verilmesi kararı alınmıştır. </a:t>
            </a:r>
          </a:p>
          <a:p>
            <a:r>
              <a:rPr lang="tr-TR" dirty="0" smtClean="0"/>
              <a:t>1815-1830 yılları arasındaki bu Restorasyon Dönemi Yunan isyanı ve bağımsızlığı ile yara almıştır. 1830 İhtilalleri ile birlik bozulmuştur.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690503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195943"/>
            <a:ext cx="8596668" cy="794657"/>
          </a:xfrm>
        </p:spPr>
        <p:txBody>
          <a:bodyPr/>
          <a:lstStyle/>
          <a:p>
            <a:pPr algn="ctr"/>
            <a:r>
              <a:rPr lang="tr-TR" dirty="0" smtClean="0"/>
              <a:t>1830 İHTİLALLERİ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990601"/>
            <a:ext cx="8596668" cy="5050762"/>
          </a:xfrm>
        </p:spPr>
        <p:txBody>
          <a:bodyPr/>
          <a:lstStyle/>
          <a:p>
            <a:r>
              <a:rPr lang="tr-TR" dirty="0" smtClean="0"/>
              <a:t>XIX. Yüzyılın başında Fransa’da tahtta bulunan XVIII. Louis ve X. </a:t>
            </a:r>
            <a:r>
              <a:rPr lang="tr-TR" dirty="0" err="1" smtClean="0"/>
              <a:t>Charles’in</a:t>
            </a:r>
            <a:r>
              <a:rPr lang="tr-TR" dirty="0" smtClean="0"/>
              <a:t> baskıcı yönetimleri yüzünden çıkan isyanda kral tahttan indirilmiş ve liberaller tarafından yerine Louis </a:t>
            </a:r>
            <a:r>
              <a:rPr lang="tr-TR" dirty="0" err="1" smtClean="0"/>
              <a:t>Philippe</a:t>
            </a:r>
            <a:r>
              <a:rPr lang="tr-TR" dirty="0" smtClean="0"/>
              <a:t> tahta çıkarılmıştır. </a:t>
            </a:r>
          </a:p>
          <a:p>
            <a:r>
              <a:rPr lang="tr-TR" dirty="0" smtClean="0"/>
              <a:t>Fransa’da başlayan isyan kısa sürede Avrupa’da diğer ülkelerde de görülmüştür. </a:t>
            </a:r>
          </a:p>
          <a:p>
            <a:r>
              <a:rPr lang="tr-TR" dirty="0" smtClean="0"/>
              <a:t>İsyan neticesinde Belçika Hollanda’dan ayrılarak bağımsızlığını ilan etmiştir. </a:t>
            </a:r>
          </a:p>
          <a:p>
            <a:r>
              <a:rPr lang="tr-TR" dirty="0" smtClean="0"/>
              <a:t>Polonya’da Rus karşıtı isyan çıkmıştır. </a:t>
            </a:r>
          </a:p>
          <a:p>
            <a:r>
              <a:rPr lang="tr-TR" dirty="0" smtClean="0"/>
              <a:t>İtalyan prensliklerinde de isyanlar yaşanmıştır. </a:t>
            </a:r>
          </a:p>
          <a:p>
            <a:r>
              <a:rPr lang="tr-TR" dirty="0" smtClean="0"/>
              <a:t>Almanya’da bazı prenslikler liberal anayasalar kabul etmiştir. </a:t>
            </a:r>
          </a:p>
          <a:p>
            <a:r>
              <a:rPr lang="tr-TR" dirty="0" smtClean="0"/>
              <a:t>İngiltere, İspanya ve Portekiz’de halkın yönetime daha fazla katılımını öngören düzenlemeler yapılmıştır.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695915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141514"/>
            <a:ext cx="8596668" cy="772886"/>
          </a:xfrm>
        </p:spPr>
        <p:txBody>
          <a:bodyPr/>
          <a:lstStyle/>
          <a:p>
            <a:pPr algn="ctr"/>
            <a:r>
              <a:rPr lang="tr-TR" dirty="0" smtClean="0"/>
              <a:t>1848 İHTİLALLERİ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914401"/>
            <a:ext cx="8596668" cy="5126962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Avrupa’da son 50 yılda yaşanan gelişmelerin neticesinde burjuva sınıfının siyasal hak ve özgürlükleri genişlemiştir. </a:t>
            </a:r>
          </a:p>
          <a:p>
            <a:r>
              <a:rPr lang="tr-TR" dirty="0" smtClean="0"/>
              <a:t>Ancak bu özgürlük ortamından en az faydalanan kesim halk olmuş, halkın yönetime katılımı sınırlı bir seviyede kalmıştır. </a:t>
            </a:r>
          </a:p>
          <a:p>
            <a:r>
              <a:rPr lang="tr-TR" dirty="0" smtClean="0"/>
              <a:t>Bununla birlikte yeni oluşan işçi sınıfı da kötü hayat şartlarından şikayetçidir. </a:t>
            </a:r>
          </a:p>
          <a:p>
            <a:r>
              <a:rPr lang="tr-TR" dirty="0" smtClean="0"/>
              <a:t>Yine bu dönemde yayılan sınıfsız ve devletsiz bir toplum düzenini öngören sosyalizm önemli bir taraftar kitlesi bulmuştur. </a:t>
            </a:r>
          </a:p>
          <a:p>
            <a:r>
              <a:rPr lang="tr-TR" dirty="0" smtClean="0"/>
              <a:t>Özellikle işçi, öğrenci ve zanaatkarların başlattığı hareket </a:t>
            </a:r>
            <a:r>
              <a:rPr lang="tr-TR" dirty="0"/>
              <a:t>1848 yılında Avrupa’da </a:t>
            </a:r>
            <a:r>
              <a:rPr lang="tr-TR" dirty="0" smtClean="0"/>
              <a:t>yayılmıştır.</a:t>
            </a:r>
          </a:p>
          <a:p>
            <a:r>
              <a:rPr lang="tr-TR" dirty="0" smtClean="0"/>
              <a:t>İsviçre’de merkezi demokratik idare tesis edilmiştir. </a:t>
            </a:r>
          </a:p>
          <a:p>
            <a:r>
              <a:rPr lang="tr-TR" dirty="0" smtClean="0"/>
              <a:t>Fransa’da kral Louis </a:t>
            </a:r>
            <a:r>
              <a:rPr lang="tr-TR" dirty="0" err="1" smtClean="0"/>
              <a:t>Philippe</a:t>
            </a:r>
            <a:r>
              <a:rPr lang="tr-TR" dirty="0" smtClean="0"/>
              <a:t> tahtını bırakmak zorunda kalmış, her </a:t>
            </a:r>
            <a:r>
              <a:rPr lang="tr-TR" dirty="0" err="1" smtClean="0"/>
              <a:t>Fransıza</a:t>
            </a:r>
            <a:r>
              <a:rPr lang="tr-TR" dirty="0" smtClean="0"/>
              <a:t> oy hakkı tanınmış, ölüm cezası kaldırılmıştır. </a:t>
            </a:r>
          </a:p>
          <a:p>
            <a:r>
              <a:rPr lang="tr-TR" dirty="0" smtClean="0"/>
              <a:t>Avusturya Macar isyanı ile uğraşmak zorunda kalmıştır. </a:t>
            </a:r>
          </a:p>
          <a:p>
            <a:r>
              <a:rPr lang="tr-TR" dirty="0" err="1" smtClean="0"/>
              <a:t>Piyomente’de</a:t>
            </a:r>
            <a:r>
              <a:rPr lang="tr-TR" dirty="0" smtClean="0"/>
              <a:t> haklar için başlayan isyan yayılmış ve milli birlik hareketine dönüşmüştür. </a:t>
            </a:r>
          </a:p>
          <a:p>
            <a:r>
              <a:rPr lang="tr-TR" dirty="0" smtClean="0"/>
              <a:t>İtalya, Prusya, Belçika ve Hollanda’da temel hak ve özgürlükler genişletilmiştir. </a:t>
            </a:r>
          </a:p>
          <a:p>
            <a:r>
              <a:rPr lang="tr-TR" dirty="0" smtClean="0"/>
              <a:t>İngiltere’de işçi hakları genişletilmiştir.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4310323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174171"/>
            <a:ext cx="8596668" cy="849086"/>
          </a:xfrm>
        </p:spPr>
        <p:txBody>
          <a:bodyPr/>
          <a:lstStyle/>
          <a:p>
            <a:pPr algn="ctr"/>
            <a:r>
              <a:rPr lang="tr-TR" dirty="0" smtClean="0"/>
              <a:t>İTALYAN MİLLİ BİRLİĞİ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2534" y="925287"/>
            <a:ext cx="8901468" cy="5442856"/>
          </a:xfrm>
        </p:spPr>
        <p:txBody>
          <a:bodyPr/>
          <a:lstStyle/>
          <a:p>
            <a:r>
              <a:rPr lang="tr-TR" dirty="0" smtClean="0"/>
              <a:t>1815 yılındaki Viyana Kongresi ile İtalya yedi ayrı hükümete bölünmüştür. </a:t>
            </a:r>
          </a:p>
          <a:p>
            <a:r>
              <a:rPr lang="tr-TR" dirty="0" smtClean="0"/>
              <a:t>Avusturya İtalya’daki milli birlik hareketlerine karşı sert tedbirlere başvurmuştur. </a:t>
            </a:r>
          </a:p>
          <a:p>
            <a:r>
              <a:rPr lang="tr-TR" dirty="0" smtClean="0"/>
              <a:t>1848 İhtilallerinden sonra İtalya’da birlik faaliyetleri güden oluşumlar artmıştır. </a:t>
            </a:r>
            <a:endParaRPr lang="tr-TR" dirty="0"/>
          </a:p>
          <a:p>
            <a:r>
              <a:rPr lang="tr-TR" dirty="0" smtClean="0"/>
              <a:t>Bunların en ünlüsü </a:t>
            </a:r>
            <a:r>
              <a:rPr lang="tr-TR" dirty="0" err="1" smtClean="0"/>
              <a:t>Carbonari</a:t>
            </a:r>
            <a:r>
              <a:rPr lang="tr-TR" dirty="0" smtClean="0"/>
              <a:t> Cemiyeti’dir. </a:t>
            </a:r>
          </a:p>
          <a:p>
            <a:r>
              <a:rPr lang="tr-TR" dirty="0" err="1"/>
              <a:t>Piyomente</a:t>
            </a:r>
            <a:r>
              <a:rPr lang="tr-TR" dirty="0"/>
              <a:t> </a:t>
            </a:r>
            <a:r>
              <a:rPr lang="tr-TR" dirty="0" smtClean="0"/>
              <a:t>uluslararası destek alabilmek için 1853-1856 </a:t>
            </a:r>
            <a:r>
              <a:rPr lang="tr-TR" dirty="0"/>
              <a:t>Kırım </a:t>
            </a:r>
            <a:r>
              <a:rPr lang="tr-TR" dirty="0" smtClean="0"/>
              <a:t>Harbi’ne dahil olmuştur. </a:t>
            </a:r>
          </a:p>
          <a:p>
            <a:r>
              <a:rPr lang="tr-TR" dirty="0" err="1" smtClean="0"/>
              <a:t>Piyomente</a:t>
            </a:r>
            <a:r>
              <a:rPr lang="tr-TR" dirty="0" smtClean="0"/>
              <a:t> Başbakanı Kont </a:t>
            </a:r>
            <a:r>
              <a:rPr lang="tr-TR" dirty="0" err="1" smtClean="0"/>
              <a:t>Cavour</a:t>
            </a:r>
            <a:r>
              <a:rPr lang="tr-TR" dirty="0" smtClean="0"/>
              <a:t> 1859’da Fransa desteği ile Avusturya ordusunu mağlup etmiştir. </a:t>
            </a:r>
          </a:p>
          <a:p>
            <a:r>
              <a:rPr lang="tr-TR" dirty="0" smtClean="0"/>
              <a:t>Orta ve Kuzey İtalyan hükümetleri </a:t>
            </a:r>
            <a:r>
              <a:rPr lang="tr-TR" dirty="0" err="1" smtClean="0"/>
              <a:t>Piyomente’ye</a:t>
            </a:r>
            <a:r>
              <a:rPr lang="tr-TR" dirty="0" smtClean="0"/>
              <a:t> dahil olmaya başlamıştır. </a:t>
            </a:r>
          </a:p>
          <a:p>
            <a:r>
              <a:rPr lang="tr-TR" dirty="0" smtClean="0"/>
              <a:t>1866’da Venedik birliğe katılmıştır. </a:t>
            </a:r>
          </a:p>
          <a:p>
            <a:r>
              <a:rPr lang="tr-TR" dirty="0" smtClean="0"/>
              <a:t>Fransa’nın denetimindeki Roma’nın da 1870 yılında </a:t>
            </a:r>
            <a:r>
              <a:rPr lang="tr-TR" dirty="0" err="1" smtClean="0"/>
              <a:t>Piyomente’ye</a:t>
            </a:r>
            <a:r>
              <a:rPr lang="tr-TR" dirty="0" smtClean="0"/>
              <a:t> katılmasıyla İtalyan milli birliği tesis edilmiştir.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99204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174171"/>
            <a:ext cx="8596668" cy="849086"/>
          </a:xfrm>
        </p:spPr>
        <p:txBody>
          <a:bodyPr/>
          <a:lstStyle/>
          <a:p>
            <a:pPr algn="ctr"/>
            <a:r>
              <a:rPr lang="tr-TR" dirty="0" smtClean="0"/>
              <a:t>ALMAN MİLLİ BİRLİĞİ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2534" y="925287"/>
            <a:ext cx="8901468" cy="5442856"/>
          </a:xfrm>
        </p:spPr>
        <p:txBody>
          <a:bodyPr/>
          <a:lstStyle/>
          <a:p>
            <a:r>
              <a:rPr lang="tr-TR" dirty="0" smtClean="0"/>
              <a:t>Çok sayıda prenslikten oluşan Almanya’da konfederasyon düzeni zaman içerisinde zayıflamıştır. </a:t>
            </a:r>
          </a:p>
          <a:p>
            <a:r>
              <a:rPr lang="tr-TR" dirty="0" err="1" smtClean="0"/>
              <a:t>Hegel</a:t>
            </a:r>
            <a:r>
              <a:rPr lang="tr-TR" dirty="0" smtClean="0"/>
              <a:t>, Kant, Goethe, Beethoven gibi entelektüeller </a:t>
            </a:r>
            <a:r>
              <a:rPr lang="tr-TR" dirty="0" err="1" smtClean="0"/>
              <a:t>Romantisizm</a:t>
            </a:r>
            <a:r>
              <a:rPr lang="tr-TR" dirty="0" smtClean="0"/>
              <a:t> akımı ile Alman milliyetçiliğini geliştirmiştir. </a:t>
            </a:r>
          </a:p>
          <a:p>
            <a:r>
              <a:rPr lang="tr-TR" dirty="0" smtClean="0"/>
              <a:t>Prusya önderliğindeki mücadelede ilk olarak Danimarka’dan toprak kazanılmış, sonra da </a:t>
            </a:r>
            <a:r>
              <a:rPr lang="tr-TR" dirty="0" err="1" smtClean="0"/>
              <a:t>Otto</a:t>
            </a:r>
            <a:r>
              <a:rPr lang="tr-TR" dirty="0" smtClean="0"/>
              <a:t> </a:t>
            </a:r>
            <a:r>
              <a:rPr lang="tr-TR" dirty="0" err="1" smtClean="0"/>
              <a:t>von</a:t>
            </a:r>
            <a:r>
              <a:rPr lang="tr-TR" dirty="0" smtClean="0"/>
              <a:t> Bismarck 1866 </a:t>
            </a:r>
            <a:r>
              <a:rPr lang="tr-TR" dirty="0" err="1" smtClean="0"/>
              <a:t>Sadova</a:t>
            </a:r>
            <a:r>
              <a:rPr lang="tr-TR" dirty="0" smtClean="0"/>
              <a:t> Savaşı ile Avusturya’yı Alman topraklarından atmayı başarmıştır. </a:t>
            </a:r>
          </a:p>
          <a:p>
            <a:r>
              <a:rPr lang="tr-TR" dirty="0" smtClean="0"/>
              <a:t>Bismarck 1870 Sedan Savaşı’nda Fransa’ya üstünlük sağlamış ve Alman ulusal birliğini kurmuştur. </a:t>
            </a:r>
          </a:p>
          <a:p>
            <a:r>
              <a:rPr lang="tr-TR" dirty="0" smtClean="0"/>
              <a:t>Prusya Kralı I. Wilhelm kral, Bismarck da şansölye olmuştur. </a:t>
            </a:r>
          </a:p>
          <a:p>
            <a:r>
              <a:rPr lang="tr-TR" dirty="0" smtClean="0"/>
              <a:t>Bu tarihten sonra Almanya hızlı bir sömürgeleşme </a:t>
            </a:r>
            <a:r>
              <a:rPr lang="tr-TR" smtClean="0"/>
              <a:t>sürecine girmiştir.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772101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217715"/>
            <a:ext cx="8596668" cy="718456"/>
          </a:xfrm>
        </p:spPr>
        <p:txBody>
          <a:bodyPr/>
          <a:lstStyle/>
          <a:p>
            <a:pPr algn="ctr"/>
            <a:r>
              <a:rPr lang="tr-TR" dirty="0" smtClean="0"/>
              <a:t>SANAYİ İNKILABI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1648" y="805543"/>
            <a:ext cx="8912354" cy="5475514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İnsan gücüne dayalı üretimden makine gücüne dayalı üretim sistemine geçiş sürecidir. </a:t>
            </a:r>
          </a:p>
          <a:p>
            <a:r>
              <a:rPr lang="tr-TR" dirty="0" smtClean="0"/>
              <a:t>Buharın ve makinenin iş gücüne dahil edilmesidir. Aletlerin ve kol gücünün yerini makine almıştır. </a:t>
            </a:r>
          </a:p>
          <a:p>
            <a:r>
              <a:rPr lang="tr-TR" dirty="0" smtClean="0"/>
              <a:t>Sanayi devrimi İngiltere’de başlamıştır. </a:t>
            </a:r>
          </a:p>
          <a:p>
            <a:r>
              <a:rPr lang="tr-TR" dirty="0" smtClean="0"/>
              <a:t>İlk gelişim dokuma sektöründe örgü ve iplik makinesinin bulunmasıyla başlamıştır. </a:t>
            </a:r>
          </a:p>
          <a:p>
            <a:r>
              <a:rPr lang="tr-TR" dirty="0"/>
              <a:t>1763: İskoç James </a:t>
            </a:r>
            <a:r>
              <a:rPr lang="tr-TR" dirty="0" err="1"/>
              <a:t>Watt</a:t>
            </a:r>
            <a:r>
              <a:rPr lang="tr-TR" dirty="0"/>
              <a:t> buharla çalışan makineyi buldu. </a:t>
            </a:r>
          </a:p>
          <a:p>
            <a:r>
              <a:rPr lang="tr-TR" dirty="0"/>
              <a:t>1807: Amerikalı Robert </a:t>
            </a:r>
            <a:r>
              <a:rPr lang="tr-TR" dirty="0" err="1"/>
              <a:t>Fulton</a:t>
            </a:r>
            <a:r>
              <a:rPr lang="tr-TR" dirty="0"/>
              <a:t> buharlı gemi teknolojisini buldu.</a:t>
            </a:r>
          </a:p>
          <a:p>
            <a:r>
              <a:rPr lang="tr-TR" dirty="0"/>
              <a:t>1812: Trenlerde buharlı lokomotif kullanılmaya başlandı. </a:t>
            </a:r>
          </a:p>
          <a:p>
            <a:r>
              <a:rPr lang="tr-TR" dirty="0"/>
              <a:t>1834: ABD’de biçerdöver bulundu. </a:t>
            </a:r>
          </a:p>
          <a:p>
            <a:r>
              <a:rPr lang="tr-TR" dirty="0"/>
              <a:t>1844: Amerika’da </a:t>
            </a:r>
            <a:r>
              <a:rPr lang="tr-TR" dirty="0" err="1"/>
              <a:t>Samuel</a:t>
            </a:r>
            <a:r>
              <a:rPr lang="tr-TR" dirty="0"/>
              <a:t> </a:t>
            </a:r>
            <a:r>
              <a:rPr lang="tr-TR" dirty="0" err="1"/>
              <a:t>Morse</a:t>
            </a:r>
            <a:r>
              <a:rPr lang="tr-TR" dirty="0"/>
              <a:t> ticari amaçlı telgrafı hizmete soktu. </a:t>
            </a:r>
          </a:p>
          <a:p>
            <a:r>
              <a:rPr lang="tr-TR" dirty="0"/>
              <a:t>1876: </a:t>
            </a:r>
            <a:r>
              <a:rPr lang="tr-TR" dirty="0" err="1"/>
              <a:t>Graham</a:t>
            </a:r>
            <a:r>
              <a:rPr lang="tr-TR" dirty="0"/>
              <a:t> </a:t>
            </a:r>
            <a:r>
              <a:rPr lang="tr-TR" dirty="0" err="1"/>
              <a:t>Bell</a:t>
            </a:r>
            <a:r>
              <a:rPr lang="tr-TR" dirty="0"/>
              <a:t> telefonu buldu. </a:t>
            </a:r>
          </a:p>
          <a:p>
            <a:r>
              <a:rPr lang="tr-TR" dirty="0"/>
              <a:t>1870’ler: Konserve yemek imalatı arttı. </a:t>
            </a:r>
          </a:p>
          <a:p>
            <a:r>
              <a:rPr lang="tr-TR" dirty="0" smtClean="0"/>
              <a:t>Birinci Sanayi Devrimi: Makinelerde buhar kullanımı</a:t>
            </a:r>
          </a:p>
          <a:p>
            <a:r>
              <a:rPr lang="tr-TR" dirty="0" smtClean="0"/>
              <a:t>İkinci Sanayi Devrimi: Makinelerde petrol ve elektrik kullanımı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8915050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8990" y="233818"/>
            <a:ext cx="8967409" cy="6297611"/>
          </a:xfrm>
        </p:spPr>
        <p:txBody>
          <a:bodyPr>
            <a:normAutofit lnSpcReduction="10000"/>
          </a:bodyPr>
          <a:lstStyle/>
          <a:p>
            <a:r>
              <a:rPr lang="tr-TR" dirty="0"/>
              <a:t>Böylece;</a:t>
            </a:r>
          </a:p>
          <a:p>
            <a:pPr lvl="1"/>
            <a:r>
              <a:rPr lang="tr-TR" dirty="0"/>
              <a:t>Makineye dayalı seri üretim başlamıştır. </a:t>
            </a:r>
          </a:p>
          <a:p>
            <a:pPr lvl="1"/>
            <a:r>
              <a:rPr lang="tr-TR" dirty="0"/>
              <a:t>İnsan gücüne duyulan ihtiyaç azalmıştır. </a:t>
            </a:r>
          </a:p>
          <a:p>
            <a:pPr lvl="1"/>
            <a:r>
              <a:rPr lang="tr-TR" dirty="0"/>
              <a:t>Üretim maliyeti düşmüştür. </a:t>
            </a:r>
          </a:p>
          <a:p>
            <a:pPr lvl="1"/>
            <a:r>
              <a:rPr lang="tr-TR" dirty="0"/>
              <a:t>Atölye sistemi son bulmuş, küçük esnaflıktan fabrikaya dönülmüştür. </a:t>
            </a:r>
          </a:p>
          <a:p>
            <a:pPr lvl="1"/>
            <a:r>
              <a:rPr lang="tr-TR" dirty="0"/>
              <a:t>Tarıma dayalı ekonomi düzeni terk edilmiştir. </a:t>
            </a:r>
          </a:p>
          <a:p>
            <a:pPr lvl="1"/>
            <a:r>
              <a:rPr lang="tr-TR" dirty="0"/>
              <a:t>Köylerden kentlere göç yaşanmış, nüfus ve şehirleşme sorunları başlamıştır. </a:t>
            </a:r>
          </a:p>
          <a:p>
            <a:pPr lvl="1"/>
            <a:r>
              <a:rPr lang="tr-TR" dirty="0"/>
              <a:t>İşçi sınıfı doğmuştur. </a:t>
            </a:r>
            <a:r>
              <a:rPr lang="tr-TR" dirty="0" smtClean="0"/>
              <a:t>Sendikal haklar türemiştir. </a:t>
            </a:r>
          </a:p>
          <a:p>
            <a:pPr lvl="1"/>
            <a:r>
              <a:rPr lang="tr-TR" dirty="0" smtClean="0"/>
              <a:t>Burjuvazi daha da güçlenmiştir. </a:t>
            </a:r>
          </a:p>
          <a:p>
            <a:pPr lvl="1"/>
            <a:r>
              <a:rPr lang="tr-TR" dirty="0" smtClean="0"/>
              <a:t>Taşımacılık, demir ve karayolu ağı ve deniz ulaşımı gelişmiştir. </a:t>
            </a:r>
          </a:p>
          <a:p>
            <a:pPr lvl="1"/>
            <a:r>
              <a:rPr lang="tr-TR" dirty="0" smtClean="0"/>
              <a:t>Bankacılık ve şirket sektörü gelişmiştir. Liberal ekonomiye geçilmiştir. </a:t>
            </a:r>
          </a:p>
          <a:p>
            <a:pPr lvl="1"/>
            <a:r>
              <a:rPr lang="tr-TR" dirty="0" smtClean="0"/>
              <a:t>Hammadde ve Pazar ihtiyacı doğmuştur. Sömürgecilik daha da acımasız bir hal almıştır. </a:t>
            </a:r>
            <a:endParaRPr lang="tr-TR" dirty="0"/>
          </a:p>
          <a:p>
            <a:r>
              <a:rPr lang="tr-TR" dirty="0" smtClean="0"/>
              <a:t>Sanayi İnkılabı ve Osmanlı Devleti</a:t>
            </a:r>
          </a:p>
          <a:p>
            <a:pPr lvl="1"/>
            <a:r>
              <a:rPr lang="tr-TR" dirty="0" smtClean="0"/>
              <a:t>Avrupa ile rekabet imkansız hale gelmiştir. </a:t>
            </a:r>
            <a:r>
              <a:rPr lang="tr-TR" dirty="0"/>
              <a:t>Ülke ekonomisi iyice dışa bağlı bir hal almıştır. </a:t>
            </a:r>
          </a:p>
          <a:p>
            <a:pPr lvl="1"/>
            <a:r>
              <a:rPr lang="tr-TR" dirty="0" smtClean="0"/>
              <a:t>Ucuz malın ülkeye girmesi ile ithalat ve borçlanma artmıştır. </a:t>
            </a:r>
          </a:p>
          <a:p>
            <a:pPr lvl="1"/>
            <a:r>
              <a:rPr lang="tr-TR" dirty="0" smtClean="0"/>
              <a:t>Yerli üretim tamamen dibe vurmuştur. </a:t>
            </a:r>
          </a:p>
          <a:p>
            <a:pPr lvl="1"/>
            <a:r>
              <a:rPr lang="tr-TR" dirty="0" smtClean="0"/>
              <a:t>Osmanlı’nın yeraltı ve üstü zenginliği jeopolitik önemini arttırmıştır.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936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381000"/>
            <a:ext cx="8596668" cy="6248399"/>
          </a:xfrm>
        </p:spPr>
        <p:txBody>
          <a:bodyPr>
            <a:normAutofit lnSpcReduction="10000"/>
          </a:bodyPr>
          <a:lstStyle/>
          <a:p>
            <a:r>
              <a:rPr lang="tr-TR" sz="2400" b="1" dirty="0" smtClean="0"/>
              <a:t>Kavramlar</a:t>
            </a:r>
            <a:endParaRPr lang="tr-TR" b="1" dirty="0" smtClean="0"/>
          </a:p>
          <a:p>
            <a:endParaRPr lang="tr-TR" b="1" dirty="0"/>
          </a:p>
          <a:p>
            <a:pPr lvl="1"/>
            <a:r>
              <a:rPr lang="tr-TR" sz="2400" b="1" dirty="0" smtClean="0"/>
              <a:t>Feodalite: </a:t>
            </a:r>
            <a:r>
              <a:rPr lang="tr-TR" dirty="0" smtClean="0"/>
              <a:t>Toprak ve toprak üzerindeki egemenliğin parçalandığı üretim ve idare sistemi</a:t>
            </a:r>
          </a:p>
          <a:p>
            <a:pPr lvl="1"/>
            <a:r>
              <a:rPr lang="tr-TR" sz="2400" b="1" dirty="0" smtClean="0"/>
              <a:t>Derebeylik: </a:t>
            </a:r>
            <a:r>
              <a:rPr lang="tr-TR" dirty="0" smtClean="0"/>
              <a:t>Feodalite</a:t>
            </a:r>
          </a:p>
          <a:p>
            <a:pPr lvl="1"/>
            <a:r>
              <a:rPr lang="tr-TR" sz="2400" b="1" dirty="0" smtClean="0"/>
              <a:t>Skolastik Düşünce: </a:t>
            </a:r>
            <a:r>
              <a:rPr lang="tr-TR" dirty="0" smtClean="0"/>
              <a:t>Ortaçağ’da kilisenin baskın olduğu, İncil eksenli bir hayatın kilise aracılığıyla hüküm sürdüğü ve özgür düşünce ortamının ortadan kalktığı dönemdir. </a:t>
            </a:r>
            <a:endParaRPr lang="tr-TR" dirty="0"/>
          </a:p>
          <a:p>
            <a:pPr lvl="1"/>
            <a:r>
              <a:rPr lang="tr-TR" sz="2400" b="1" dirty="0" err="1" smtClean="0"/>
              <a:t>Otarşik</a:t>
            </a:r>
            <a:r>
              <a:rPr lang="tr-TR" sz="2400" b="1" dirty="0" smtClean="0"/>
              <a:t> ekonomi: </a:t>
            </a:r>
            <a:r>
              <a:rPr lang="tr-TR" dirty="0" smtClean="0"/>
              <a:t>Kapalı Pazar ekonomisi</a:t>
            </a:r>
          </a:p>
          <a:p>
            <a:pPr lvl="1"/>
            <a:r>
              <a:rPr lang="tr-TR" sz="2400" b="1" dirty="0"/>
              <a:t>Senyör: </a:t>
            </a:r>
            <a:r>
              <a:rPr lang="tr-TR" dirty="0"/>
              <a:t>Toprak sahibi (soylu), </a:t>
            </a:r>
            <a:r>
              <a:rPr lang="tr-TR" dirty="0" err="1"/>
              <a:t>süzeren</a:t>
            </a:r>
            <a:endParaRPr lang="tr-TR" dirty="0"/>
          </a:p>
          <a:p>
            <a:pPr lvl="1"/>
            <a:r>
              <a:rPr lang="tr-TR" sz="2400" b="1" dirty="0" err="1" smtClean="0"/>
              <a:t>Süzeren</a:t>
            </a:r>
            <a:r>
              <a:rPr lang="tr-TR" sz="2400" b="1" dirty="0" smtClean="0"/>
              <a:t>: </a:t>
            </a:r>
            <a:r>
              <a:rPr lang="tr-TR" dirty="0" smtClean="0"/>
              <a:t>Halkı himaye eden feodal bey</a:t>
            </a:r>
          </a:p>
          <a:p>
            <a:pPr lvl="1"/>
            <a:r>
              <a:rPr lang="tr-TR" sz="2400" b="1" dirty="0" err="1" smtClean="0"/>
              <a:t>Vassal</a:t>
            </a:r>
            <a:r>
              <a:rPr lang="tr-TR" sz="2400" b="1" dirty="0"/>
              <a:t>: </a:t>
            </a:r>
            <a:r>
              <a:rPr lang="tr-TR" dirty="0"/>
              <a:t>Feodal beylerin himaye ettiği zümre</a:t>
            </a:r>
          </a:p>
          <a:p>
            <a:pPr lvl="1"/>
            <a:r>
              <a:rPr lang="tr-TR" sz="2400" b="1" dirty="0" smtClean="0"/>
              <a:t>Serf: </a:t>
            </a:r>
            <a:r>
              <a:rPr lang="tr-TR" dirty="0" smtClean="0"/>
              <a:t>Toprağı işleyen çiftçi</a:t>
            </a:r>
          </a:p>
          <a:p>
            <a:pPr lvl="1"/>
            <a:r>
              <a:rPr lang="tr-TR" sz="2400" b="1" dirty="0" err="1"/>
              <a:t>Fief</a:t>
            </a:r>
            <a:r>
              <a:rPr lang="tr-TR" sz="2400" b="1" dirty="0"/>
              <a:t> (</a:t>
            </a:r>
            <a:r>
              <a:rPr lang="tr-TR" sz="2400" b="1" dirty="0" err="1"/>
              <a:t>Beneficium</a:t>
            </a:r>
            <a:r>
              <a:rPr lang="tr-TR" sz="2400" b="1" dirty="0"/>
              <a:t>): </a:t>
            </a:r>
            <a:r>
              <a:rPr lang="tr-TR" dirty="0"/>
              <a:t>Senyörler ile </a:t>
            </a:r>
            <a:r>
              <a:rPr lang="tr-TR" dirty="0" err="1"/>
              <a:t>vassallar</a:t>
            </a:r>
            <a:r>
              <a:rPr lang="tr-TR" dirty="0"/>
              <a:t> arasında toprak kullanımına dair anlaşma </a:t>
            </a:r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8505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402771"/>
            <a:ext cx="8596668" cy="5638591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Feodalite neden yıkıldı?</a:t>
            </a:r>
          </a:p>
          <a:p>
            <a:pPr lvl="1"/>
            <a:r>
              <a:rPr lang="tr-TR" sz="1800" dirty="0" smtClean="0"/>
              <a:t>Haçlı seferleri sırasında bir çok feodal beyin ölümü</a:t>
            </a:r>
          </a:p>
          <a:p>
            <a:pPr lvl="1"/>
            <a:r>
              <a:rPr lang="tr-TR" sz="1800" dirty="0" smtClean="0"/>
              <a:t>Barutun ateşli silahlarda kullanımı ve top teknolojisinin keşfi</a:t>
            </a:r>
          </a:p>
          <a:p>
            <a:pPr lvl="1"/>
            <a:r>
              <a:rPr lang="tr-TR" sz="1800" dirty="0" smtClean="0"/>
              <a:t>Coğrafi keşifler sonucu krallıkların güçlenmesi </a:t>
            </a:r>
          </a:p>
          <a:p>
            <a:pPr marL="457200" lvl="1" indent="0">
              <a:buNone/>
            </a:pPr>
            <a:endParaRPr lang="tr-TR" sz="1800" dirty="0" smtClean="0"/>
          </a:p>
          <a:p>
            <a:r>
              <a:rPr lang="tr-TR" sz="2000" b="1" dirty="0" smtClean="0"/>
              <a:t>Batı ve Doğu (Türk) feodal sistemlerinin karşılaştırılması</a:t>
            </a:r>
          </a:p>
          <a:p>
            <a:pPr lvl="1"/>
            <a:r>
              <a:rPr lang="tr-TR" sz="1800" dirty="0" smtClean="0"/>
              <a:t>Batıda serf köleye yakın bir statüdedir. Doğuda köylü (reaya) daha özgürdür. </a:t>
            </a:r>
          </a:p>
          <a:p>
            <a:pPr lvl="1"/>
            <a:r>
              <a:rPr lang="tr-TR" sz="1800" dirty="0" smtClean="0"/>
              <a:t>Batıda senyörler halk üzerinde geniş yetkilere sahiptir. Doğuda bu yetkiler sınırlıdır. </a:t>
            </a:r>
          </a:p>
          <a:p>
            <a:pPr lvl="1"/>
            <a:r>
              <a:rPr lang="tr-TR" sz="1800" dirty="0" smtClean="0"/>
              <a:t>Batıda zayıf merkezi otorite vardır. Doğuda merkezi otorite güçlüdür. </a:t>
            </a:r>
          </a:p>
          <a:p>
            <a:pPr lvl="1"/>
            <a:r>
              <a:rPr lang="tr-TR" sz="1800" dirty="0" smtClean="0"/>
              <a:t>Batıda toprak senyörün malıdır. Doğuda toprak devletin yada hanedanın malıdır. 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53958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9343"/>
          </a:xfrm>
        </p:spPr>
        <p:txBody>
          <a:bodyPr/>
          <a:lstStyle/>
          <a:p>
            <a:pPr algn="ctr"/>
            <a:r>
              <a:rPr lang="tr-TR" b="1" dirty="0" smtClean="0"/>
              <a:t>ORTAÇAĞ AVRUPASINDA SINIFLAR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502229"/>
            <a:ext cx="8596668" cy="4539133"/>
          </a:xfrm>
        </p:spPr>
        <p:txBody>
          <a:bodyPr>
            <a:normAutofit/>
          </a:bodyPr>
          <a:lstStyle/>
          <a:p>
            <a:r>
              <a:rPr lang="tr-TR" b="1" dirty="0" smtClean="0"/>
              <a:t>1. Asiller (Soylular)</a:t>
            </a:r>
          </a:p>
          <a:p>
            <a:pPr lvl="1"/>
            <a:r>
              <a:rPr lang="tr-TR" dirty="0" smtClean="0"/>
              <a:t>Doğuştan gelir. </a:t>
            </a:r>
          </a:p>
          <a:p>
            <a:pPr lvl="1"/>
            <a:r>
              <a:rPr lang="tr-TR" dirty="0" smtClean="0"/>
              <a:t>Askerlik, devlet işleri ve üretim ile uğraşmazlar.</a:t>
            </a:r>
          </a:p>
          <a:p>
            <a:pPr lvl="1"/>
            <a:r>
              <a:rPr lang="tr-TR" dirty="0" smtClean="0"/>
              <a:t>Toprak mahsulünden kar alırlar. </a:t>
            </a:r>
          </a:p>
          <a:p>
            <a:pPr lvl="1"/>
            <a:r>
              <a:rPr lang="tr-TR" dirty="0" smtClean="0"/>
              <a:t>Barış zamanı ülke yönetimi ellerindedir. Savaş zamanında şövalye olurlar. </a:t>
            </a:r>
          </a:p>
          <a:p>
            <a:pPr lvl="1"/>
            <a:r>
              <a:rPr lang="tr-TR" dirty="0" smtClean="0"/>
              <a:t>Soyluların kendi aralarındaki hiyerarşik sırası</a:t>
            </a:r>
          </a:p>
          <a:p>
            <a:pPr lvl="2"/>
            <a:r>
              <a:rPr lang="tr-TR" dirty="0" smtClean="0"/>
              <a:t>Dük</a:t>
            </a:r>
          </a:p>
          <a:p>
            <a:pPr lvl="2"/>
            <a:r>
              <a:rPr lang="tr-TR" dirty="0" smtClean="0"/>
              <a:t>Marki</a:t>
            </a:r>
          </a:p>
          <a:p>
            <a:pPr lvl="2"/>
            <a:r>
              <a:rPr lang="tr-TR" dirty="0" smtClean="0"/>
              <a:t>Kont</a:t>
            </a:r>
          </a:p>
          <a:p>
            <a:pPr lvl="2"/>
            <a:r>
              <a:rPr lang="tr-TR" dirty="0" smtClean="0"/>
              <a:t>Vikont</a:t>
            </a:r>
          </a:p>
          <a:p>
            <a:pPr lvl="2"/>
            <a:r>
              <a:rPr lang="tr-TR" dirty="0" smtClean="0"/>
              <a:t>Baron</a:t>
            </a:r>
          </a:p>
          <a:p>
            <a:pPr lvl="2"/>
            <a:r>
              <a:rPr lang="tr-TR" dirty="0" smtClean="0"/>
              <a:t>Şövalye</a:t>
            </a:r>
          </a:p>
        </p:txBody>
      </p:sp>
    </p:spTree>
    <p:extLst>
      <p:ext uri="{BB962C8B-B14F-4D97-AF65-F5344CB8AC3E}">
        <p14:creationId xmlns:p14="http://schemas.microsoft.com/office/powerpoint/2010/main" val="2957261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391887"/>
            <a:ext cx="8596668" cy="5649476"/>
          </a:xfrm>
        </p:spPr>
        <p:txBody>
          <a:bodyPr>
            <a:normAutofit lnSpcReduction="10000"/>
          </a:bodyPr>
          <a:lstStyle/>
          <a:p>
            <a:r>
              <a:rPr lang="tr-TR" b="1" dirty="0" smtClean="0"/>
              <a:t>2. Ruhban Sınıfı</a:t>
            </a:r>
          </a:p>
          <a:p>
            <a:pPr lvl="1"/>
            <a:r>
              <a:rPr lang="tr-TR" dirty="0" smtClean="0"/>
              <a:t>Bu dönemde iki Hıristiyanlık mezhebi vardır. </a:t>
            </a:r>
          </a:p>
          <a:p>
            <a:pPr lvl="2"/>
            <a:r>
              <a:rPr lang="tr-TR" dirty="0" smtClean="0"/>
              <a:t>Katolik Mezhebi: Merkezi Vatikan’dır. Lideri Papa’dır. </a:t>
            </a:r>
          </a:p>
          <a:p>
            <a:pPr lvl="2"/>
            <a:r>
              <a:rPr lang="tr-TR" dirty="0" smtClean="0"/>
              <a:t>Ortodoks Mezhebi: Merkezi İstanbul’dur. Lideri Patrik’tir. </a:t>
            </a:r>
          </a:p>
          <a:p>
            <a:pPr lvl="1"/>
            <a:r>
              <a:rPr lang="tr-TR" dirty="0" smtClean="0"/>
              <a:t>Katolik dünyasının bir numaralı temsilcisi Vatikan’daki Papa’dır. </a:t>
            </a:r>
          </a:p>
          <a:p>
            <a:pPr lvl="2"/>
            <a:r>
              <a:rPr lang="tr-TR" dirty="0" smtClean="0"/>
              <a:t>Krallara taç giydirir. </a:t>
            </a:r>
          </a:p>
          <a:p>
            <a:pPr lvl="2"/>
            <a:r>
              <a:rPr lang="tr-TR" dirty="0" smtClean="0"/>
              <a:t>Kralları aforoz etme yetkisi vardır. </a:t>
            </a:r>
          </a:p>
          <a:p>
            <a:pPr lvl="2"/>
            <a:r>
              <a:rPr lang="tr-TR" dirty="0" smtClean="0"/>
              <a:t>Savaşa ve barışa karar verir. Ordu komutanıdır</a:t>
            </a:r>
          </a:p>
          <a:p>
            <a:pPr lvl="2"/>
            <a:r>
              <a:rPr lang="tr-TR" dirty="0" smtClean="0"/>
              <a:t>Kilise topraklarının yöneticisidir. </a:t>
            </a:r>
          </a:p>
          <a:p>
            <a:pPr lvl="1"/>
            <a:r>
              <a:rPr lang="tr-TR" dirty="0" smtClean="0"/>
              <a:t>Diğer memleketlerdeki rahipler Papa’ya bağlıdırlar. </a:t>
            </a:r>
          </a:p>
          <a:p>
            <a:pPr lvl="1"/>
            <a:r>
              <a:rPr lang="tr-TR" dirty="0" smtClean="0"/>
              <a:t>Senyörlerden sonraki en imtiyazlı sınıftır. </a:t>
            </a:r>
          </a:p>
          <a:p>
            <a:pPr lvl="1"/>
            <a:r>
              <a:rPr lang="tr-TR" dirty="0" smtClean="0"/>
              <a:t>Geniş arazilere sahiptirler. </a:t>
            </a:r>
          </a:p>
          <a:p>
            <a:pPr lvl="1"/>
            <a:r>
              <a:rPr lang="tr-TR" dirty="0" smtClean="0"/>
              <a:t>Büyük dini kozları vardır. </a:t>
            </a:r>
          </a:p>
          <a:p>
            <a:pPr lvl="2"/>
            <a:r>
              <a:rPr lang="tr-TR" dirty="0" smtClean="0"/>
              <a:t>Aforoz: Kişinin dinden çıkartılması</a:t>
            </a:r>
          </a:p>
          <a:p>
            <a:pPr lvl="2"/>
            <a:r>
              <a:rPr lang="tr-TR" dirty="0" err="1" smtClean="0"/>
              <a:t>Enterdi</a:t>
            </a:r>
            <a:r>
              <a:rPr lang="tr-TR" dirty="0" smtClean="0"/>
              <a:t>: Papa’nın yetkisindeki bir cezadır. Bir ülkedeki bütün dini hayatı (vaftiz, cenaze, nikah gibi) durdurmaktır. </a:t>
            </a:r>
          </a:p>
          <a:p>
            <a:pPr lvl="2"/>
            <a:r>
              <a:rPr lang="tr-TR" dirty="0" err="1" smtClean="0"/>
              <a:t>Endüljans</a:t>
            </a:r>
            <a:r>
              <a:rPr lang="tr-TR" dirty="0" smtClean="0"/>
              <a:t>: Kilise aracılığıyla cennet tapusu satışıdır. </a:t>
            </a:r>
          </a:p>
          <a:p>
            <a:pPr lvl="2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99797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304801"/>
            <a:ext cx="8596668" cy="5736562"/>
          </a:xfrm>
        </p:spPr>
        <p:txBody>
          <a:bodyPr>
            <a:normAutofit/>
          </a:bodyPr>
          <a:lstStyle/>
          <a:p>
            <a:r>
              <a:rPr lang="tr-TR" dirty="0" smtClean="0"/>
              <a:t>3. Burjuva Sınıfı</a:t>
            </a:r>
          </a:p>
          <a:p>
            <a:pPr lvl="1"/>
            <a:r>
              <a:rPr lang="tr-TR" dirty="0" smtClean="0"/>
              <a:t>Ticaretle uğraşan kesimdir. </a:t>
            </a:r>
          </a:p>
          <a:p>
            <a:pPr lvl="1"/>
            <a:r>
              <a:rPr lang="tr-TR" dirty="0" smtClean="0"/>
              <a:t>Kasaba ve şehirlerde yaşarlar. </a:t>
            </a:r>
          </a:p>
          <a:p>
            <a:pPr lvl="1"/>
            <a:r>
              <a:rPr lang="tr-TR" dirty="0" smtClean="0"/>
              <a:t>Para karşılığı senyörlerin siyasi himayesi altındadırlar. </a:t>
            </a:r>
          </a:p>
          <a:p>
            <a:pPr lvl="1"/>
            <a:r>
              <a:rPr lang="tr-TR" dirty="0" smtClean="0"/>
              <a:t>Güçlenmeleri ile Ortaçağ’ın sonu gelmiştir. </a:t>
            </a:r>
          </a:p>
          <a:p>
            <a:pPr marL="457200" lvl="1" indent="0">
              <a:buNone/>
            </a:pPr>
            <a:endParaRPr lang="tr-TR" dirty="0" smtClean="0"/>
          </a:p>
          <a:p>
            <a:r>
              <a:rPr lang="tr-TR" dirty="0" smtClean="0"/>
              <a:t>4. Köylüler (Serfler)</a:t>
            </a:r>
          </a:p>
          <a:p>
            <a:pPr lvl="1"/>
            <a:r>
              <a:rPr lang="tr-TR" dirty="0" smtClean="0"/>
              <a:t>En alt sosyal sınıftır. </a:t>
            </a:r>
          </a:p>
          <a:p>
            <a:pPr lvl="1"/>
            <a:r>
              <a:rPr lang="tr-TR" dirty="0" smtClean="0"/>
              <a:t>Köle statüsüne yakın bir hayat yaşarlar.</a:t>
            </a:r>
          </a:p>
          <a:p>
            <a:pPr lvl="1"/>
            <a:r>
              <a:rPr lang="tr-TR" dirty="0" smtClean="0"/>
              <a:t>Kendi aralarında ikiye ayrılırlar</a:t>
            </a:r>
          </a:p>
          <a:p>
            <a:pPr lvl="2"/>
            <a:r>
              <a:rPr lang="tr-TR" dirty="0" smtClean="0"/>
              <a:t>1. Serfler: Hiçbir hakkı olmayan, köle gibi alınıp satılan bir zümredir.  </a:t>
            </a:r>
          </a:p>
          <a:p>
            <a:pPr lvl="2"/>
            <a:r>
              <a:rPr lang="tr-TR" dirty="0" smtClean="0"/>
              <a:t>2. Serbest Köylü: Toprağı istediği gibi kullanabilir, arazisini çocuklarına devredebilir, devlete vergi öder. </a:t>
            </a:r>
          </a:p>
        </p:txBody>
      </p:sp>
    </p:spTree>
    <p:extLst>
      <p:ext uri="{BB962C8B-B14F-4D97-AF65-F5344CB8AC3E}">
        <p14:creationId xmlns:p14="http://schemas.microsoft.com/office/powerpoint/2010/main" val="1689810403"/>
      </p:ext>
    </p:extLst>
  </p:cSld>
  <p:clrMapOvr>
    <a:masterClrMapping/>
  </p:clrMapOvr>
</p:sld>
</file>

<file path=ppt/theme/theme1.xml><?xml version="1.0" encoding="utf-8"?>
<a:theme xmlns:a="http://schemas.openxmlformats.org/drawingml/2006/main" name="Kristal">
  <a:themeElements>
    <a:clrScheme name="Özel 1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Kristal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ristal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834</TotalTime>
  <Words>4572</Words>
  <Application>Microsoft Office PowerPoint</Application>
  <PresentationFormat>Geniş ekran</PresentationFormat>
  <Paragraphs>527</Paragraphs>
  <Slides>49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49</vt:i4>
      </vt:variant>
    </vt:vector>
  </HeadingPairs>
  <TitlesOfParts>
    <vt:vector size="53" baseType="lpstr">
      <vt:lpstr>Arial</vt:lpstr>
      <vt:lpstr>Trebuchet MS</vt:lpstr>
      <vt:lpstr>Wingdings 3</vt:lpstr>
      <vt:lpstr>Kristal</vt:lpstr>
      <vt:lpstr>ORTA - YENİ VE YAKINÇAĞ DÜNYA TARİHİ</vt:lpstr>
      <vt:lpstr>  ORTA ÇAĞ</vt:lpstr>
      <vt:lpstr>ORTAÇAĞ AVRUPA TARİHİNİN ANA HATLARI</vt:lpstr>
      <vt:lpstr>FEODALİTE</vt:lpstr>
      <vt:lpstr>PowerPoint Sunusu</vt:lpstr>
      <vt:lpstr>PowerPoint Sunusu</vt:lpstr>
      <vt:lpstr>ORTAÇAĞ AVRUPASINDA SINIFLAR</vt:lpstr>
      <vt:lpstr>PowerPoint Sunusu</vt:lpstr>
      <vt:lpstr>PowerPoint Sunusu</vt:lpstr>
      <vt:lpstr>Magna Carta / Büyük Şart (1215)</vt:lpstr>
      <vt:lpstr>Haçlı Seferleri</vt:lpstr>
      <vt:lpstr>PowerPoint Sunusu</vt:lpstr>
      <vt:lpstr>YÜZYIL SAVAŞLARI</vt:lpstr>
      <vt:lpstr>ÇİFTE GÜL SAVAŞI</vt:lpstr>
      <vt:lpstr>  YENİ ÇAĞ</vt:lpstr>
      <vt:lpstr>YENİ ÇAĞ TARİHİNİN ANA HATLARI</vt:lpstr>
      <vt:lpstr>COĞRAFİ KEŞİFLER</vt:lpstr>
      <vt:lpstr>PowerPoint Sunusu</vt:lpstr>
      <vt:lpstr>PowerPoint Sunusu</vt:lpstr>
      <vt:lpstr>PowerPoint Sunusu</vt:lpstr>
      <vt:lpstr>PowerPoint Sunusu</vt:lpstr>
      <vt:lpstr>RÖNESANS</vt:lpstr>
      <vt:lpstr>PowerPoint Sunusu</vt:lpstr>
      <vt:lpstr>PowerPoint Sunusu</vt:lpstr>
      <vt:lpstr>REFORM</vt:lpstr>
      <vt:lpstr>PowerPoint Sunusu</vt:lpstr>
      <vt:lpstr>PowerPoint Sunusu</vt:lpstr>
      <vt:lpstr>PowerPoint Sunusu</vt:lpstr>
      <vt:lpstr>İNGİLTERE’DE DEMOKRASİNİN GELİŞİMİ</vt:lpstr>
      <vt:lpstr>OTUZ YIL SAVAŞLARI</vt:lpstr>
      <vt:lpstr>PowerPoint Sunusu</vt:lpstr>
      <vt:lpstr>İSPANYA VERASET SAVAŞLARI</vt:lpstr>
      <vt:lpstr>YEDİ YIL SAVAŞLARI</vt:lpstr>
      <vt:lpstr>ABD’NİN KURULMASI </vt:lpstr>
      <vt:lpstr>PowerPoint Sunusu</vt:lpstr>
      <vt:lpstr>AYDINLANMA ÇAĞI</vt:lpstr>
      <vt:lpstr>PowerPoint Sunusu</vt:lpstr>
      <vt:lpstr>  YAKIN ÇAĞ</vt:lpstr>
      <vt:lpstr>FRANSIZ İHTİLALİ</vt:lpstr>
      <vt:lpstr>PowerPoint Sunusu</vt:lpstr>
      <vt:lpstr>PowerPoint Sunusu</vt:lpstr>
      <vt:lpstr>PowerPoint Sunusu</vt:lpstr>
      <vt:lpstr>VİYANA KONGRESİ </vt:lpstr>
      <vt:lpstr>1830 İHTİLALLERİ</vt:lpstr>
      <vt:lpstr>1848 İHTİLALLERİ</vt:lpstr>
      <vt:lpstr>İTALYAN MİLLİ BİRLİĞİ</vt:lpstr>
      <vt:lpstr>ALMAN MİLLİ BİRLİĞİ</vt:lpstr>
      <vt:lpstr>SANAYİ İNKILABI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ORTA - YENİ VE YAKINÇAĞ DÜNYA TARİHİ</dc:title>
  <dc:creator>Togay Seçkin BİRBUDAK</dc:creator>
  <cp:lastModifiedBy>Togay Seçkin BİRBUDAK</cp:lastModifiedBy>
  <cp:revision>69</cp:revision>
  <dcterms:created xsi:type="dcterms:W3CDTF">2014-12-19T20:25:45Z</dcterms:created>
  <dcterms:modified xsi:type="dcterms:W3CDTF">2014-12-26T23:06:26Z</dcterms:modified>
</cp:coreProperties>
</file>