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7" r:id="rId2"/>
    <p:sldId id="258" r:id="rId3"/>
    <p:sldId id="259" r:id="rId4"/>
    <p:sldId id="295" r:id="rId5"/>
    <p:sldId id="319" r:id="rId6"/>
    <p:sldId id="320" r:id="rId7"/>
    <p:sldId id="321" r:id="rId8"/>
    <p:sldId id="322" r:id="rId9"/>
    <p:sldId id="261" r:id="rId10"/>
    <p:sldId id="260" r:id="rId11"/>
    <p:sldId id="296" r:id="rId12"/>
    <p:sldId id="262" r:id="rId13"/>
    <p:sldId id="263" r:id="rId14"/>
    <p:sldId id="269" r:id="rId15"/>
    <p:sldId id="264" r:id="rId16"/>
    <p:sldId id="270" r:id="rId17"/>
    <p:sldId id="266" r:id="rId18"/>
    <p:sldId id="267" r:id="rId19"/>
    <p:sldId id="271" r:id="rId20"/>
    <p:sldId id="272" r:id="rId21"/>
    <p:sldId id="317" r:id="rId22"/>
    <p:sldId id="273" r:id="rId23"/>
    <p:sldId id="274" r:id="rId24"/>
    <p:sldId id="278" r:id="rId25"/>
    <p:sldId id="275" r:id="rId26"/>
    <p:sldId id="276" r:id="rId27"/>
    <p:sldId id="277" r:id="rId28"/>
    <p:sldId id="279" r:id="rId29"/>
    <p:sldId id="280" r:id="rId30"/>
    <p:sldId id="298" r:id="rId31"/>
    <p:sldId id="297" r:id="rId32"/>
    <p:sldId id="281" r:id="rId33"/>
    <p:sldId id="282" r:id="rId34"/>
    <p:sldId id="290" r:id="rId35"/>
    <p:sldId id="291" r:id="rId36"/>
    <p:sldId id="315" r:id="rId37"/>
    <p:sldId id="289" r:id="rId38"/>
    <p:sldId id="316" r:id="rId39"/>
    <p:sldId id="284" r:id="rId40"/>
    <p:sldId id="288" r:id="rId41"/>
    <p:sldId id="287" r:id="rId42"/>
    <p:sldId id="299" r:id="rId43"/>
    <p:sldId id="300" r:id="rId44"/>
    <p:sldId id="301" r:id="rId45"/>
    <p:sldId id="307" r:id="rId46"/>
    <p:sldId id="308" r:id="rId47"/>
    <p:sldId id="310" r:id="rId48"/>
    <p:sldId id="311" r:id="rId49"/>
    <p:sldId id="312" r:id="rId50"/>
    <p:sldId id="313" r:id="rId51"/>
    <p:sldId id="302" r:id="rId52"/>
    <p:sldId id="304" r:id="rId53"/>
    <p:sldId id="305" r:id="rId54"/>
    <p:sldId id="309" r:id="rId55"/>
    <p:sldId id="314" r:id="rId5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02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82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4004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131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1288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701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611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79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32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28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12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72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38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03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99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54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49EA7-1430-42E9-9A3D-E4DC83A844BB}" type="datetimeFigureOut">
              <a:rPr lang="tr-TR" smtClean="0"/>
              <a:t>18.2.2015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2491C61-9B25-4658-ADAA-BF31FE8A25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19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963114"/>
          </a:xfrm>
        </p:spPr>
        <p:txBody>
          <a:bodyPr/>
          <a:lstStyle/>
          <a:p>
            <a:r>
              <a:rPr lang="tr-TR" dirty="0" smtClean="0"/>
              <a:t>OSMANLI DEVLETİ’NİN DAĞILMA DÖNEMİ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692398" y="3834245"/>
            <a:ext cx="6815669" cy="1144154"/>
          </a:xfrm>
        </p:spPr>
        <p:txBody>
          <a:bodyPr/>
          <a:lstStyle/>
          <a:p>
            <a:r>
              <a:rPr lang="tr-TR" dirty="0" smtClean="0"/>
              <a:t>(1792-1914)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318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II. MAHMUD DÖNEMİ (1808-1839)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5692" y="1579418"/>
            <a:ext cx="9601196" cy="4665518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1806-1812 Osmanlı – Rus Savaşı</a:t>
            </a:r>
          </a:p>
          <a:p>
            <a:pPr lvl="1"/>
            <a:r>
              <a:rPr lang="tr-TR" sz="2000" dirty="0" smtClean="0"/>
              <a:t>Savaşın Nedenleri </a:t>
            </a:r>
          </a:p>
          <a:p>
            <a:pPr lvl="2"/>
            <a:r>
              <a:rPr lang="tr-TR" sz="1800" dirty="0"/>
              <a:t>1792 </a:t>
            </a:r>
            <a:r>
              <a:rPr lang="tr-TR" sz="1800" dirty="0" smtClean="0"/>
              <a:t>bu yana sakin ilişkiler; hatta Mısır konusunda işbirliği</a:t>
            </a:r>
            <a:endParaRPr lang="tr-TR" sz="1800" dirty="0"/>
          </a:p>
          <a:p>
            <a:pPr lvl="2"/>
            <a:r>
              <a:rPr lang="tr-TR" sz="1800" dirty="0" smtClean="0"/>
              <a:t>Osmanlı </a:t>
            </a:r>
            <a:r>
              <a:rPr lang="tr-TR" sz="1800" dirty="0"/>
              <a:t>Devleti’nin Rus yanlısı Eflak ve </a:t>
            </a:r>
            <a:r>
              <a:rPr lang="tr-TR" sz="1800" dirty="0" err="1"/>
              <a:t>Boğdan</a:t>
            </a:r>
            <a:r>
              <a:rPr lang="tr-TR" sz="1800" dirty="0"/>
              <a:t> beylerini görevden alması </a:t>
            </a:r>
            <a:r>
              <a:rPr lang="tr-TR" sz="1800" dirty="0" smtClean="0"/>
              <a:t>  </a:t>
            </a:r>
            <a:endParaRPr lang="tr-TR" sz="1800" dirty="0"/>
          </a:p>
          <a:p>
            <a:pPr lvl="1"/>
            <a:r>
              <a:rPr lang="tr-TR" sz="2000" dirty="0" smtClean="0"/>
              <a:t>Çanakkale Boğazı önünde ve Ege açıklarında deniz mücadeleleri </a:t>
            </a:r>
          </a:p>
          <a:p>
            <a:pPr lvl="1"/>
            <a:r>
              <a:rPr lang="tr-TR" sz="2000" dirty="0" smtClean="0"/>
              <a:t>Kabakçı Mustafa İsyanı </a:t>
            </a:r>
          </a:p>
          <a:p>
            <a:pPr lvl="1"/>
            <a:r>
              <a:rPr lang="tr-TR" sz="2000" dirty="0" smtClean="0"/>
              <a:t>IV. Mustafa devri kargaşası </a:t>
            </a:r>
          </a:p>
          <a:p>
            <a:pPr lvl="1"/>
            <a:r>
              <a:rPr lang="tr-TR" sz="2000" dirty="0" smtClean="0"/>
              <a:t>II. </a:t>
            </a:r>
            <a:r>
              <a:rPr lang="tr-TR" sz="2000" dirty="0" err="1" smtClean="0"/>
              <a:t>Mahmud’un</a:t>
            </a:r>
            <a:r>
              <a:rPr lang="tr-TR" sz="2000" dirty="0" smtClean="0"/>
              <a:t> tahta çıkışı </a:t>
            </a:r>
          </a:p>
          <a:p>
            <a:pPr lvl="1"/>
            <a:r>
              <a:rPr lang="tr-TR" sz="2000" dirty="0" smtClean="0"/>
              <a:t>İngilizlerle ittifak 5 Ocak 1809 Kala-i Sultaniye Antlaşması</a:t>
            </a:r>
          </a:p>
        </p:txBody>
      </p:sp>
    </p:spTree>
    <p:extLst>
      <p:ext uri="{BB962C8B-B14F-4D97-AF65-F5344CB8AC3E}">
        <p14:creationId xmlns:p14="http://schemas.microsoft.com/office/powerpoint/2010/main" val="1701734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457200"/>
            <a:ext cx="9601196" cy="6057900"/>
          </a:xfrm>
        </p:spPr>
        <p:txBody>
          <a:bodyPr>
            <a:normAutofit/>
          </a:bodyPr>
          <a:lstStyle/>
          <a:p>
            <a:pPr lvl="1"/>
            <a:r>
              <a:rPr lang="tr-TR" sz="1800" dirty="0" smtClean="0"/>
              <a:t>1812 Rusya üzerindeki Fransız baskısının artması  </a:t>
            </a:r>
            <a:endParaRPr lang="tr-TR" sz="1800" dirty="0"/>
          </a:p>
          <a:p>
            <a:pPr lvl="1"/>
            <a:r>
              <a:rPr lang="tr-TR" sz="1800" dirty="0"/>
              <a:t>28 Eylül </a:t>
            </a:r>
            <a:r>
              <a:rPr lang="tr-TR" sz="1800" dirty="0" smtClean="0"/>
              <a:t>1812 </a:t>
            </a:r>
            <a:r>
              <a:rPr lang="tr-TR" sz="1800" dirty="0"/>
              <a:t>Bükreş </a:t>
            </a:r>
            <a:r>
              <a:rPr lang="tr-TR" sz="1800" dirty="0" smtClean="0"/>
              <a:t>Antlaşması </a:t>
            </a:r>
            <a:endParaRPr lang="tr-TR" sz="1800" dirty="0"/>
          </a:p>
          <a:p>
            <a:pPr lvl="2"/>
            <a:r>
              <a:rPr lang="tr-TR" sz="1600" dirty="0" smtClean="0"/>
              <a:t>Eflak </a:t>
            </a:r>
            <a:r>
              <a:rPr lang="tr-TR" sz="1600" dirty="0"/>
              <a:t>ve </a:t>
            </a:r>
            <a:r>
              <a:rPr lang="tr-TR" sz="1600" dirty="0" err="1" smtClean="0"/>
              <a:t>Boğdan</a:t>
            </a:r>
            <a:r>
              <a:rPr lang="tr-TR" sz="1600" dirty="0"/>
              <a:t> </a:t>
            </a:r>
            <a:r>
              <a:rPr lang="tr-TR" sz="1600" dirty="0" smtClean="0"/>
              <a:t>Osmanlı’ya iade</a:t>
            </a:r>
          </a:p>
          <a:p>
            <a:pPr lvl="2"/>
            <a:r>
              <a:rPr lang="tr-TR" sz="1600" dirty="0" err="1" smtClean="0"/>
              <a:t>Prut</a:t>
            </a:r>
            <a:r>
              <a:rPr lang="tr-TR" sz="1600" dirty="0" smtClean="0"/>
              <a:t> Nehri sınır</a:t>
            </a:r>
            <a:endParaRPr lang="tr-TR" sz="1600" dirty="0"/>
          </a:p>
          <a:p>
            <a:pPr lvl="2"/>
            <a:r>
              <a:rPr lang="tr-TR" sz="1600" dirty="0" smtClean="0"/>
              <a:t>Sırbistan’a ayrıcalık (bir ilk)</a:t>
            </a:r>
          </a:p>
          <a:p>
            <a:pPr lvl="2"/>
            <a:r>
              <a:rPr lang="tr-TR" sz="1600" dirty="0" smtClean="0"/>
              <a:t>Tuna Nehri’nde </a:t>
            </a:r>
            <a:r>
              <a:rPr lang="tr-TR" sz="1600" dirty="0"/>
              <a:t>Rus </a:t>
            </a:r>
            <a:r>
              <a:rPr lang="tr-TR" sz="1600" dirty="0" smtClean="0"/>
              <a:t>serbestliği </a:t>
            </a:r>
          </a:p>
          <a:p>
            <a:r>
              <a:rPr lang="tr-TR" sz="2000" b="1" dirty="0" smtClean="0"/>
              <a:t>1821 Yunan İsyanı</a:t>
            </a:r>
          </a:p>
          <a:p>
            <a:pPr lvl="1"/>
            <a:r>
              <a:rPr lang="tr-TR" sz="1800" dirty="0" smtClean="0"/>
              <a:t>Eflak </a:t>
            </a:r>
          </a:p>
          <a:p>
            <a:pPr lvl="1"/>
            <a:r>
              <a:rPr lang="tr-TR" sz="1800" dirty="0" smtClean="0"/>
              <a:t>Alexander </a:t>
            </a:r>
            <a:r>
              <a:rPr lang="tr-TR" sz="1800" dirty="0" err="1"/>
              <a:t>Ipsilanti</a:t>
            </a:r>
            <a:r>
              <a:rPr lang="tr-TR" sz="1800" dirty="0"/>
              <a:t> </a:t>
            </a:r>
            <a:endParaRPr lang="tr-TR" sz="1800" dirty="0" smtClean="0"/>
          </a:p>
          <a:p>
            <a:pPr lvl="1"/>
            <a:r>
              <a:rPr lang="tr-TR" sz="1800" dirty="0" smtClean="0"/>
              <a:t>Mora</a:t>
            </a:r>
          </a:p>
          <a:p>
            <a:pPr lvl="1"/>
            <a:r>
              <a:rPr lang="tr-TR" sz="1800" dirty="0" err="1" smtClean="0"/>
              <a:t>Filik</a:t>
            </a:r>
            <a:r>
              <a:rPr lang="tr-TR" sz="1800" dirty="0" smtClean="0"/>
              <a:t>-i </a:t>
            </a:r>
            <a:r>
              <a:rPr lang="tr-TR" sz="1800" dirty="0" err="1" smtClean="0"/>
              <a:t>Eteryacı</a:t>
            </a:r>
            <a:r>
              <a:rPr lang="tr-TR" sz="1800" dirty="0" smtClean="0"/>
              <a:t> </a:t>
            </a:r>
            <a:endParaRPr lang="tr-TR" sz="1800" dirty="0"/>
          </a:p>
          <a:p>
            <a:pPr lvl="1"/>
            <a:r>
              <a:rPr lang="tr-TR" sz="1800" dirty="0" smtClean="0"/>
              <a:t>Mısır </a:t>
            </a:r>
            <a:r>
              <a:rPr lang="tr-TR" sz="1800" dirty="0"/>
              <a:t>Valisi </a:t>
            </a:r>
            <a:r>
              <a:rPr lang="tr-TR" sz="1800" dirty="0" err="1"/>
              <a:t>Mehmed</a:t>
            </a:r>
            <a:r>
              <a:rPr lang="tr-TR" sz="1800" dirty="0"/>
              <a:t> Ali Paşa’dan </a:t>
            </a:r>
            <a:r>
              <a:rPr lang="tr-TR" sz="1800" dirty="0" smtClean="0"/>
              <a:t>yardım </a:t>
            </a:r>
            <a:endParaRPr lang="tr-TR" sz="1800" dirty="0"/>
          </a:p>
          <a:p>
            <a:pPr lvl="1"/>
            <a:r>
              <a:rPr lang="tr-TR" sz="1800" dirty="0" smtClean="0"/>
              <a:t>Mısır donanmasının başarısı ve Avrupa’nın endişesi </a:t>
            </a:r>
            <a:endParaRPr lang="tr-TR" sz="1800" dirty="0"/>
          </a:p>
          <a:p>
            <a:pPr lvl="1"/>
            <a:r>
              <a:rPr lang="tr-TR" sz="1800" dirty="0" smtClean="0"/>
              <a:t>20 </a:t>
            </a:r>
            <a:r>
              <a:rPr lang="tr-TR" sz="1800" dirty="0"/>
              <a:t>Ekim 1827 </a:t>
            </a:r>
            <a:r>
              <a:rPr lang="tr-TR" sz="1800" dirty="0" err="1" smtClean="0"/>
              <a:t>Navarin</a:t>
            </a:r>
            <a:r>
              <a:rPr lang="tr-TR" sz="1800" dirty="0" smtClean="0"/>
              <a:t> faciası </a:t>
            </a:r>
          </a:p>
          <a:p>
            <a:pPr lvl="1"/>
            <a:r>
              <a:rPr lang="tr-TR" sz="1800" dirty="0" smtClean="0"/>
              <a:t>Mora’da Fransız askeri, Mısır’da İngiliz donanması ve Rusya’nın savaş ilanı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670029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7255" y="467591"/>
            <a:ext cx="9601196" cy="6130636"/>
          </a:xfrm>
        </p:spPr>
        <p:txBody>
          <a:bodyPr>
            <a:normAutofit/>
          </a:bodyPr>
          <a:lstStyle/>
          <a:p>
            <a:r>
              <a:rPr lang="tr-TR" sz="2000" b="1" dirty="0" err="1" smtClean="0"/>
              <a:t>Akkerman</a:t>
            </a:r>
            <a:r>
              <a:rPr lang="tr-TR" sz="2000" b="1" dirty="0" smtClean="0"/>
              <a:t> Antlaşması (7 Ekim 1826)</a:t>
            </a:r>
          </a:p>
          <a:p>
            <a:pPr lvl="1"/>
            <a:r>
              <a:rPr lang="tr-TR" sz="1800" dirty="0" smtClean="0"/>
              <a:t>1812 Bükreş Antlaşması’nın açık hale getirilmesi bahanesi </a:t>
            </a:r>
          </a:p>
          <a:p>
            <a:pPr lvl="1"/>
            <a:r>
              <a:rPr lang="tr-TR" sz="1800" dirty="0" smtClean="0"/>
              <a:t>Rus tüccarlara </a:t>
            </a:r>
            <a:r>
              <a:rPr lang="tr-TR" sz="1800" dirty="0" err="1" smtClean="0"/>
              <a:t>serbestiyet</a:t>
            </a:r>
            <a:r>
              <a:rPr lang="tr-TR" sz="1800" dirty="0" smtClean="0"/>
              <a:t> </a:t>
            </a:r>
            <a:endParaRPr lang="tr-TR" sz="1800" dirty="0"/>
          </a:p>
          <a:p>
            <a:pPr lvl="1"/>
            <a:r>
              <a:rPr lang="tr-TR" sz="1800" dirty="0" smtClean="0"/>
              <a:t>Eflak ve </a:t>
            </a:r>
            <a:r>
              <a:rPr lang="tr-TR" sz="1800" dirty="0" err="1" smtClean="0"/>
              <a:t>Boğdan</a:t>
            </a:r>
            <a:r>
              <a:rPr lang="tr-TR" sz="1800" dirty="0" smtClean="0"/>
              <a:t> yönetimlerini değiştirirken Rus onayı şartı </a:t>
            </a:r>
          </a:p>
          <a:p>
            <a:r>
              <a:rPr lang="tr-TR" sz="2000" b="1" dirty="0"/>
              <a:t>1828-1829 Osmanlı – Rus Savaşı</a:t>
            </a:r>
          </a:p>
          <a:p>
            <a:pPr lvl="1"/>
            <a:r>
              <a:rPr lang="tr-TR" sz="1800" dirty="0" smtClean="0"/>
              <a:t>Nedenleri</a:t>
            </a:r>
          </a:p>
          <a:p>
            <a:pPr lvl="2"/>
            <a:r>
              <a:rPr lang="tr-TR" sz="1600" dirty="0" err="1" smtClean="0"/>
              <a:t>Navarin</a:t>
            </a:r>
            <a:r>
              <a:rPr lang="tr-TR" sz="1600" dirty="0" smtClean="0"/>
              <a:t> Faciası</a:t>
            </a:r>
          </a:p>
          <a:p>
            <a:pPr lvl="2"/>
            <a:r>
              <a:rPr lang="tr-TR" sz="1600" dirty="0" err="1" smtClean="0"/>
              <a:t>Akkerman’ın</a:t>
            </a:r>
            <a:r>
              <a:rPr lang="tr-TR" sz="1600" dirty="0" smtClean="0"/>
              <a:t> feshi</a:t>
            </a:r>
          </a:p>
          <a:p>
            <a:pPr lvl="2"/>
            <a:r>
              <a:rPr lang="tr-TR" sz="1600" dirty="0" smtClean="0"/>
              <a:t>Çanakkale Boğazı’nın </a:t>
            </a:r>
            <a:r>
              <a:rPr lang="tr-TR" sz="1600" dirty="0"/>
              <a:t>Rus gemilerine </a:t>
            </a:r>
            <a:r>
              <a:rPr lang="tr-TR" sz="1600" dirty="0" smtClean="0"/>
              <a:t>kapatılması   </a:t>
            </a:r>
            <a:endParaRPr lang="tr-TR" sz="1600" dirty="0"/>
          </a:p>
          <a:p>
            <a:pPr lvl="1"/>
            <a:r>
              <a:rPr lang="tr-TR" sz="1800" dirty="0" smtClean="0"/>
              <a:t>Edirne, Kars ve Erzurum’un işgali </a:t>
            </a:r>
            <a:endParaRPr lang="tr-TR" sz="1800" dirty="0"/>
          </a:p>
          <a:p>
            <a:pPr lvl="1"/>
            <a:r>
              <a:rPr lang="tr-TR" sz="1800" dirty="0" smtClean="0"/>
              <a:t>14 </a:t>
            </a:r>
            <a:r>
              <a:rPr lang="tr-TR" sz="1800" dirty="0"/>
              <a:t>Eylül 1829’da Edirne Antlaşması imzalandı. </a:t>
            </a:r>
          </a:p>
          <a:p>
            <a:pPr lvl="2"/>
            <a:r>
              <a:rPr lang="tr-TR" sz="1600" dirty="0"/>
              <a:t>Yunanistan’ın </a:t>
            </a:r>
            <a:r>
              <a:rPr lang="tr-TR" sz="1600" dirty="0" smtClean="0"/>
              <a:t>bağımsızlığı </a:t>
            </a:r>
            <a:endParaRPr lang="tr-TR" sz="1600" dirty="0"/>
          </a:p>
          <a:p>
            <a:pPr lvl="2"/>
            <a:r>
              <a:rPr lang="tr-TR" sz="1600" dirty="0"/>
              <a:t>Eflak ve </a:t>
            </a:r>
            <a:r>
              <a:rPr lang="tr-TR" sz="1600" dirty="0" err="1" smtClean="0"/>
              <a:t>Boğdan’ın</a:t>
            </a:r>
            <a:r>
              <a:rPr lang="tr-TR" sz="1600" dirty="0" smtClean="0"/>
              <a:t> imtiyazları </a:t>
            </a:r>
            <a:endParaRPr lang="tr-TR" sz="1600" dirty="0"/>
          </a:p>
          <a:p>
            <a:pPr lvl="2"/>
            <a:r>
              <a:rPr lang="tr-TR" sz="1600" dirty="0" smtClean="0"/>
              <a:t>Özerk Sırbistan  </a:t>
            </a:r>
            <a:endParaRPr lang="tr-TR" sz="1600" dirty="0"/>
          </a:p>
          <a:p>
            <a:pPr lvl="2"/>
            <a:r>
              <a:rPr lang="tr-TR" sz="1600" dirty="0"/>
              <a:t>Rus ticaret gemilerine boğazlarda </a:t>
            </a:r>
            <a:r>
              <a:rPr lang="tr-TR" sz="1600" dirty="0" err="1" smtClean="0"/>
              <a:t>serbestiyet</a:t>
            </a:r>
            <a:r>
              <a:rPr lang="tr-TR" sz="1600" dirty="0" smtClean="0"/>
              <a:t>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660497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9047" y="332508"/>
            <a:ext cx="9601196" cy="6276109"/>
          </a:xfrm>
        </p:spPr>
        <p:txBody>
          <a:bodyPr>
            <a:noAutofit/>
          </a:bodyPr>
          <a:lstStyle/>
          <a:p>
            <a:r>
              <a:rPr lang="tr-TR" sz="2000" b="1" dirty="0" smtClean="0"/>
              <a:t>Cezayir’in işgali (1830)</a:t>
            </a:r>
          </a:p>
          <a:p>
            <a:pPr lvl="1"/>
            <a:r>
              <a:rPr lang="tr-TR" sz="1800" dirty="0" smtClean="0"/>
              <a:t>Osmanlı </a:t>
            </a:r>
            <a:r>
              <a:rPr lang="tr-TR" sz="1800" dirty="0"/>
              <a:t>Devleti’nin içinde bulunduğu zor </a:t>
            </a:r>
            <a:r>
              <a:rPr lang="tr-TR" sz="1800" dirty="0" smtClean="0"/>
              <a:t>durum  </a:t>
            </a:r>
            <a:endParaRPr lang="tr-TR" sz="1800" dirty="0"/>
          </a:p>
          <a:p>
            <a:pPr lvl="1"/>
            <a:r>
              <a:rPr lang="tr-TR" sz="1800" dirty="0"/>
              <a:t>Cezayir’deki Osmanlı </a:t>
            </a:r>
            <a:r>
              <a:rPr lang="tr-TR" sz="1800" dirty="0" smtClean="0"/>
              <a:t>dayısının </a:t>
            </a:r>
            <a:r>
              <a:rPr lang="tr-TR" sz="1800" dirty="0"/>
              <a:t>Fransız konsolosuna hareket etmesi </a:t>
            </a:r>
            <a:r>
              <a:rPr lang="tr-TR" sz="1800" dirty="0" smtClean="0"/>
              <a:t> </a:t>
            </a:r>
            <a:endParaRPr lang="tr-TR" sz="1800" dirty="0"/>
          </a:p>
          <a:p>
            <a:pPr lvl="1"/>
            <a:r>
              <a:rPr lang="tr-TR" sz="1800" dirty="0" smtClean="0"/>
              <a:t> Kuzey </a:t>
            </a:r>
            <a:r>
              <a:rPr lang="tr-TR" sz="1800" dirty="0"/>
              <a:t>Afrika’da kaybedilen ilk toprak </a:t>
            </a:r>
            <a:r>
              <a:rPr lang="tr-TR" sz="1800" dirty="0" smtClean="0"/>
              <a:t> </a:t>
            </a:r>
          </a:p>
          <a:p>
            <a:r>
              <a:rPr lang="tr-TR" sz="2000" b="1" dirty="0" smtClean="0"/>
              <a:t>Kavalalı </a:t>
            </a:r>
            <a:r>
              <a:rPr lang="tr-TR" sz="2000" b="1" dirty="0" err="1" smtClean="0"/>
              <a:t>Mehmed</a:t>
            </a:r>
            <a:r>
              <a:rPr lang="tr-TR" sz="2000" b="1" dirty="0" smtClean="0"/>
              <a:t> Ali Paşa İsyanı  </a:t>
            </a:r>
          </a:p>
          <a:p>
            <a:pPr lvl="1"/>
            <a:r>
              <a:rPr lang="tr-TR" sz="1800" dirty="0" smtClean="0"/>
              <a:t>1805 Kavalalı </a:t>
            </a:r>
            <a:r>
              <a:rPr lang="tr-TR" sz="1800" dirty="0" err="1"/>
              <a:t>Mehmed</a:t>
            </a:r>
            <a:r>
              <a:rPr lang="tr-TR" sz="1800" dirty="0"/>
              <a:t> Ali </a:t>
            </a:r>
            <a:r>
              <a:rPr lang="tr-TR" sz="1800" dirty="0" smtClean="0"/>
              <a:t>Paşa’nın Mısır Valisi olması </a:t>
            </a:r>
          </a:p>
          <a:p>
            <a:pPr lvl="1"/>
            <a:r>
              <a:rPr lang="tr-TR" sz="1800" dirty="0" smtClean="0"/>
              <a:t>1813 </a:t>
            </a:r>
            <a:r>
              <a:rPr lang="tr-TR" sz="1800" dirty="0" err="1" smtClean="0"/>
              <a:t>Vahhabi</a:t>
            </a:r>
            <a:r>
              <a:rPr lang="tr-TR" sz="1800" dirty="0" smtClean="0"/>
              <a:t> İsyanı ve 1821 Yunan İsyanı  </a:t>
            </a:r>
          </a:p>
          <a:p>
            <a:pPr lvl="1"/>
            <a:r>
              <a:rPr lang="tr-TR" sz="1800" dirty="0" smtClean="0"/>
              <a:t>II. </a:t>
            </a:r>
            <a:r>
              <a:rPr lang="tr-TR" sz="1800" dirty="0" err="1" smtClean="0"/>
              <a:t>Mahmud’un</a:t>
            </a:r>
            <a:r>
              <a:rPr lang="tr-TR" sz="1800" dirty="0" smtClean="0"/>
              <a:t> yardım talebi ve pazarlık (Mora ve Girit Valiliği)  </a:t>
            </a:r>
          </a:p>
          <a:p>
            <a:pPr lvl="1"/>
            <a:r>
              <a:rPr lang="tr-TR" sz="1800" dirty="0" smtClean="0"/>
              <a:t>Mora elden çıkınca Suriye talebi</a:t>
            </a:r>
          </a:p>
          <a:p>
            <a:pPr lvl="1"/>
            <a:r>
              <a:rPr lang="tr-TR" sz="1800" dirty="0" smtClean="0"/>
              <a:t>İbrahim Paşa’nın Suriye zaferi ve Kütahya’ya kadar ilerleyiş </a:t>
            </a:r>
          </a:p>
          <a:p>
            <a:pPr lvl="1"/>
            <a:r>
              <a:rPr lang="tr-TR" sz="1800" dirty="0" smtClean="0"/>
              <a:t>II. </a:t>
            </a:r>
            <a:r>
              <a:rPr lang="tr-TR" sz="1800" dirty="0" err="1" smtClean="0"/>
              <a:t>Mahmud’un</a:t>
            </a:r>
            <a:r>
              <a:rPr lang="tr-TR" sz="1800" dirty="0" smtClean="0"/>
              <a:t> önce İngiltere ve Fransa’dan sonra da Rusya’dan yardım talebi </a:t>
            </a:r>
          </a:p>
          <a:p>
            <a:pPr lvl="1"/>
            <a:r>
              <a:rPr lang="tr-TR" sz="1800" dirty="0" smtClean="0"/>
              <a:t>Rusya’nın yardım bahanesiyle İstanbul’a donanma göndermesi </a:t>
            </a:r>
          </a:p>
          <a:p>
            <a:pPr lvl="1"/>
            <a:r>
              <a:rPr lang="tr-TR" sz="1800" dirty="0" smtClean="0"/>
              <a:t>İngiltere ve Fransa’nın arabuluculuğunda 1833 Kütahya Antlaşması </a:t>
            </a:r>
          </a:p>
          <a:p>
            <a:pPr lvl="2"/>
            <a:r>
              <a:rPr lang="tr-TR" sz="1600" dirty="0" smtClean="0"/>
              <a:t>Mehmet Ali Paşa Mısır ve Girit ile Suriye Valisi</a:t>
            </a:r>
          </a:p>
          <a:p>
            <a:pPr lvl="2"/>
            <a:r>
              <a:rPr lang="tr-TR" sz="1600" dirty="0" smtClean="0"/>
              <a:t>Oğlu İbrahim Cidde ve Adana Valisi </a:t>
            </a:r>
          </a:p>
        </p:txBody>
      </p:sp>
    </p:spTree>
    <p:extLst>
      <p:ext uri="{BB962C8B-B14F-4D97-AF65-F5344CB8AC3E}">
        <p14:creationId xmlns:p14="http://schemas.microsoft.com/office/powerpoint/2010/main" val="509905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7873" y="270163"/>
            <a:ext cx="9601196" cy="5881255"/>
          </a:xfrm>
        </p:spPr>
        <p:txBody>
          <a:bodyPr>
            <a:noAutofit/>
          </a:bodyPr>
          <a:lstStyle/>
          <a:p>
            <a:r>
              <a:rPr lang="tr-TR" sz="2000" b="1" dirty="0" smtClean="0"/>
              <a:t>1833 Hünkar İskelesi Antlaşması</a:t>
            </a:r>
          </a:p>
          <a:p>
            <a:pPr lvl="1"/>
            <a:r>
              <a:rPr lang="tr-TR" sz="1800" dirty="0" err="1"/>
              <a:t>Mehmed</a:t>
            </a:r>
            <a:r>
              <a:rPr lang="tr-TR" sz="1800" dirty="0"/>
              <a:t> Ali Paşa İsyanına karşı yardıma gelen Rus donanmasının İstanbul’a demirlemesi</a:t>
            </a:r>
          </a:p>
          <a:p>
            <a:pPr lvl="1"/>
            <a:r>
              <a:rPr lang="tr-TR" sz="1800" dirty="0"/>
              <a:t>Kütahya Antlaşması’na rağmen Rus gemilerinin İstanbul’dan ayrılmaması </a:t>
            </a:r>
          </a:p>
          <a:p>
            <a:pPr lvl="1"/>
            <a:r>
              <a:rPr lang="tr-TR" sz="1800" dirty="0"/>
              <a:t>İngiltere ve Fransa’ya güvenmeyen II. </a:t>
            </a:r>
            <a:r>
              <a:rPr lang="tr-TR" sz="1800" dirty="0" err="1"/>
              <a:t>Mahmud’un</a:t>
            </a:r>
            <a:r>
              <a:rPr lang="tr-TR" sz="1800" dirty="0"/>
              <a:t> Rusya ile anlaşmaya varması;</a:t>
            </a:r>
          </a:p>
          <a:p>
            <a:pPr lvl="2"/>
            <a:r>
              <a:rPr lang="tr-TR" sz="1600" dirty="0"/>
              <a:t>Savaş zamanlarında iki ülke birbirine yardım edecek. </a:t>
            </a:r>
          </a:p>
          <a:p>
            <a:pPr lvl="2"/>
            <a:r>
              <a:rPr lang="tr-TR" sz="1600" dirty="0"/>
              <a:t>Rusya Osmanlı’ya yardım gönderirse masrafları Osmanlılar ödeyecekti. </a:t>
            </a:r>
          </a:p>
          <a:p>
            <a:pPr lvl="2"/>
            <a:r>
              <a:rPr lang="tr-TR" sz="1600" dirty="0"/>
              <a:t>Rusya saldırıya uğrarsa Osmanlı Devleti asker göndermeyecek ama boğazları kapatacak </a:t>
            </a:r>
          </a:p>
          <a:p>
            <a:pPr lvl="2"/>
            <a:r>
              <a:rPr lang="tr-TR" sz="1600" dirty="0"/>
              <a:t>Antlaşma 8 yıl geçerli olacak  </a:t>
            </a:r>
          </a:p>
          <a:p>
            <a:pPr lvl="1"/>
            <a:r>
              <a:rPr lang="tr-TR" sz="1800" dirty="0"/>
              <a:t>Uluslararası boğazlar sorununun başlangıcı  </a:t>
            </a:r>
          </a:p>
          <a:p>
            <a:r>
              <a:rPr lang="tr-TR" sz="2000" b="1" dirty="0" smtClean="0"/>
              <a:t>1838 Osmanlı – İngiliz Ticaret Antlaşması </a:t>
            </a:r>
          </a:p>
          <a:p>
            <a:pPr lvl="1"/>
            <a:r>
              <a:rPr lang="tr-TR" sz="1800" dirty="0" err="1" smtClean="0"/>
              <a:t>Baltalimanı</a:t>
            </a:r>
            <a:r>
              <a:rPr lang="tr-TR" sz="1800" dirty="0" smtClean="0"/>
              <a:t> Ticaret Antlaşması</a:t>
            </a:r>
          </a:p>
          <a:p>
            <a:pPr lvl="1"/>
            <a:r>
              <a:rPr lang="tr-TR" sz="1800" dirty="0" smtClean="0"/>
              <a:t>İngiltere’ye kotasız ticaret hakkı</a:t>
            </a:r>
          </a:p>
          <a:p>
            <a:pPr lvl="1"/>
            <a:r>
              <a:rPr lang="tr-TR" sz="1800" dirty="0" smtClean="0"/>
              <a:t>Gümrük vergisinde indirim</a:t>
            </a:r>
            <a:endParaRPr lang="tr-TR" sz="1800" dirty="0"/>
          </a:p>
          <a:p>
            <a:pPr lvl="1"/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3101514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5137" y="197427"/>
            <a:ext cx="9601196" cy="6213764"/>
          </a:xfrm>
        </p:spPr>
        <p:txBody>
          <a:bodyPr>
            <a:normAutofit/>
          </a:bodyPr>
          <a:lstStyle/>
          <a:p>
            <a:r>
              <a:rPr lang="tr-TR" b="1" dirty="0" smtClean="0"/>
              <a:t>1839 </a:t>
            </a:r>
            <a:r>
              <a:rPr lang="tr-TR" b="1" dirty="0" err="1" smtClean="0"/>
              <a:t>Mehmed</a:t>
            </a:r>
            <a:r>
              <a:rPr lang="tr-TR" b="1" dirty="0" smtClean="0"/>
              <a:t> Ali Paşa’nın İkinci İsyanı</a:t>
            </a:r>
          </a:p>
          <a:p>
            <a:pPr lvl="1"/>
            <a:r>
              <a:rPr lang="tr-TR" dirty="0" smtClean="0"/>
              <a:t>1833 Kütahya Antlaşması’ndan iki tarafın da memnun kalmaması  </a:t>
            </a:r>
          </a:p>
          <a:p>
            <a:pPr lvl="1"/>
            <a:r>
              <a:rPr lang="tr-TR" dirty="0" smtClean="0"/>
              <a:t>Mısır, Suriye, Adana, Girit ve Cidde’de hüküm süren </a:t>
            </a:r>
            <a:r>
              <a:rPr lang="tr-TR" dirty="0" err="1" smtClean="0"/>
              <a:t>Mehmed</a:t>
            </a:r>
            <a:r>
              <a:rPr lang="tr-TR" dirty="0" smtClean="0"/>
              <a:t> Ali Paşa’nın bağımsız hükümdar gibi davranması ve vergisini ödememesi</a:t>
            </a:r>
          </a:p>
          <a:p>
            <a:pPr lvl="1"/>
            <a:r>
              <a:rPr lang="tr-TR" dirty="0" err="1" smtClean="0"/>
              <a:t>Mehmed</a:t>
            </a:r>
            <a:r>
              <a:rPr lang="tr-TR" dirty="0" smtClean="0"/>
              <a:t> Ali Paşa’nın </a:t>
            </a:r>
            <a:r>
              <a:rPr lang="tr-TR" dirty="0" err="1" smtClean="0"/>
              <a:t>Baltalimanı</a:t>
            </a:r>
            <a:r>
              <a:rPr lang="tr-TR" dirty="0" smtClean="0"/>
              <a:t> Antlaşması’ndan rahatsız olması </a:t>
            </a:r>
          </a:p>
          <a:p>
            <a:pPr lvl="1"/>
            <a:r>
              <a:rPr lang="tr-TR" dirty="0" err="1" smtClean="0"/>
              <a:t>Mehmed</a:t>
            </a:r>
            <a:r>
              <a:rPr lang="tr-TR" dirty="0" smtClean="0"/>
              <a:t> Ali Paşa’nın Fransa’nın desteğine güvenerek bağımsızlık ilanı </a:t>
            </a:r>
          </a:p>
          <a:p>
            <a:pPr lvl="1"/>
            <a:r>
              <a:rPr lang="tr-TR" dirty="0" smtClean="0"/>
              <a:t>Haziran 1839’da Nizip Savaşı</a:t>
            </a:r>
          </a:p>
          <a:p>
            <a:pPr lvl="1"/>
            <a:r>
              <a:rPr lang="tr-TR" dirty="0" smtClean="0"/>
              <a:t>Mısır birliklerinin İstanbul’a ilerleyişi</a:t>
            </a:r>
          </a:p>
          <a:p>
            <a:pPr lvl="1"/>
            <a:r>
              <a:rPr lang="tr-TR" dirty="0" smtClean="0"/>
              <a:t>II. </a:t>
            </a:r>
            <a:r>
              <a:rPr lang="tr-TR" dirty="0" err="1" smtClean="0"/>
              <a:t>Mahmud’un</a:t>
            </a:r>
            <a:r>
              <a:rPr lang="tr-TR" dirty="0" smtClean="0"/>
              <a:t> vefatı</a:t>
            </a:r>
          </a:p>
          <a:p>
            <a:pPr lvl="1"/>
            <a:r>
              <a:rPr lang="tr-TR" dirty="0" smtClean="0"/>
              <a:t>Büyük devletlerin araya girmesi  </a:t>
            </a:r>
          </a:p>
          <a:p>
            <a:pPr lvl="1"/>
            <a:r>
              <a:rPr lang="tr-TR" dirty="0" smtClean="0"/>
              <a:t>1840 Londra Antlaşması (Mısır Valiliği İmtiyaz Fermanı)</a:t>
            </a:r>
          </a:p>
          <a:p>
            <a:pPr lvl="2"/>
            <a:r>
              <a:rPr lang="tr-TR" dirty="0" smtClean="0"/>
              <a:t>Mısır, hukuken Osmanlı’ya bağlı, vergi vermekle yükümlü </a:t>
            </a:r>
          </a:p>
          <a:p>
            <a:pPr lvl="2"/>
            <a:r>
              <a:rPr lang="tr-TR" dirty="0" smtClean="0"/>
              <a:t>Mısır’ın idaresi </a:t>
            </a:r>
            <a:r>
              <a:rPr lang="tr-TR" dirty="0" err="1" smtClean="0"/>
              <a:t>Mehmed</a:t>
            </a:r>
            <a:r>
              <a:rPr lang="tr-TR" dirty="0" smtClean="0"/>
              <a:t> Ali Paşa ve oğullarına </a:t>
            </a:r>
          </a:p>
          <a:p>
            <a:pPr lvl="2"/>
            <a:r>
              <a:rPr lang="tr-TR" dirty="0" smtClean="0"/>
              <a:t>Suriye, Adana ve Girit valilikleri Osmanlı Devleti’ne </a:t>
            </a:r>
          </a:p>
          <a:p>
            <a:pPr lvl="1"/>
            <a:r>
              <a:rPr lang="tr-TR" dirty="0" smtClean="0"/>
              <a:t>Antlaşmayı beğenmeyen </a:t>
            </a:r>
            <a:r>
              <a:rPr lang="tr-TR" dirty="0" err="1" smtClean="0"/>
              <a:t>Mehmed</a:t>
            </a:r>
            <a:r>
              <a:rPr lang="tr-TR" dirty="0" smtClean="0"/>
              <a:t> Ali Paşa’nın itirazı</a:t>
            </a:r>
          </a:p>
          <a:p>
            <a:pPr lvl="1"/>
            <a:r>
              <a:rPr lang="tr-TR" dirty="0" smtClean="0"/>
              <a:t>Osmanlı ve İngiliz donanmasının Mısır ablukası </a:t>
            </a:r>
            <a:endParaRPr lang="tr-TR" dirty="0"/>
          </a:p>
          <a:p>
            <a:pPr lvl="1"/>
            <a:r>
              <a:rPr lang="tr-TR" dirty="0" err="1" smtClean="0"/>
              <a:t>Mehmed</a:t>
            </a:r>
            <a:r>
              <a:rPr lang="tr-TR" dirty="0" smtClean="0"/>
              <a:t> Ali Paşa’nın geri adım atması</a:t>
            </a:r>
          </a:p>
        </p:txBody>
      </p:sp>
    </p:spTree>
    <p:extLst>
      <p:ext uri="{BB962C8B-B14F-4D97-AF65-F5344CB8AC3E}">
        <p14:creationId xmlns:p14="http://schemas.microsoft.com/office/powerpoint/2010/main" val="1256878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8264" y="197426"/>
            <a:ext cx="9601196" cy="6109856"/>
          </a:xfrm>
        </p:spPr>
        <p:txBody>
          <a:bodyPr>
            <a:normAutofit lnSpcReduction="10000"/>
          </a:bodyPr>
          <a:lstStyle/>
          <a:p>
            <a:r>
              <a:rPr lang="tr-TR" sz="2800" b="1" dirty="0" smtClean="0"/>
              <a:t>II. </a:t>
            </a:r>
            <a:r>
              <a:rPr lang="tr-TR" sz="2800" b="1" dirty="0" err="1" smtClean="0"/>
              <a:t>Mahmud</a:t>
            </a:r>
            <a:r>
              <a:rPr lang="tr-TR" sz="2800" b="1" dirty="0" smtClean="0"/>
              <a:t> Dönemi Islahatları</a:t>
            </a:r>
          </a:p>
          <a:p>
            <a:pPr lvl="1"/>
            <a:r>
              <a:rPr lang="tr-TR" sz="2400" dirty="0" err="1" smtClean="0"/>
              <a:t>Sened</a:t>
            </a:r>
            <a:r>
              <a:rPr lang="tr-TR" sz="2400" dirty="0" smtClean="0"/>
              <a:t>-i İttifak</a:t>
            </a:r>
          </a:p>
          <a:p>
            <a:pPr lvl="2"/>
            <a:r>
              <a:rPr lang="tr-TR" sz="2000" dirty="0" smtClean="0"/>
              <a:t>Eylül 1808</a:t>
            </a:r>
          </a:p>
          <a:p>
            <a:pPr lvl="2"/>
            <a:r>
              <a:rPr lang="tr-TR" sz="2000" dirty="0" smtClean="0"/>
              <a:t>Ayanlar hükümetin emirlerini dinleyecekler; asker toplayıp, düzenli vergi verecekler ve asayişi sağlayacaklar </a:t>
            </a:r>
          </a:p>
          <a:p>
            <a:pPr lvl="2"/>
            <a:r>
              <a:rPr lang="tr-TR" sz="2000" dirty="0" smtClean="0"/>
              <a:t>Padişahın mutlak otoritesi ilk kez sınırlandı.</a:t>
            </a:r>
          </a:p>
          <a:p>
            <a:pPr lvl="2"/>
            <a:r>
              <a:rPr lang="tr-TR" sz="2000" dirty="0" smtClean="0"/>
              <a:t>Devlet ayanları resmen tanıdı, vergi toplama ve asayiş işini ayanlara devretti. </a:t>
            </a:r>
          </a:p>
          <a:p>
            <a:pPr lvl="2"/>
            <a:r>
              <a:rPr lang="tr-TR" sz="2000" dirty="0" smtClean="0"/>
              <a:t>Kasım 1808 yeniçeri isyanı yüzünden uygulanmadı. </a:t>
            </a:r>
          </a:p>
          <a:p>
            <a:pPr lvl="1"/>
            <a:r>
              <a:rPr lang="tr-TR" sz="2400" dirty="0" smtClean="0"/>
              <a:t>Askeri Islahatlar</a:t>
            </a:r>
          </a:p>
          <a:p>
            <a:pPr lvl="2"/>
            <a:r>
              <a:rPr lang="tr-TR" sz="2000" dirty="0" smtClean="0"/>
              <a:t>Ekim 1808 Sekban-ı </a:t>
            </a:r>
            <a:r>
              <a:rPr lang="tr-TR" sz="2000" dirty="0" err="1" smtClean="0"/>
              <a:t>Cedid</a:t>
            </a:r>
            <a:endParaRPr lang="tr-TR" sz="2000" dirty="0" smtClean="0"/>
          </a:p>
          <a:p>
            <a:pPr lvl="2"/>
            <a:r>
              <a:rPr lang="tr-TR" sz="2000" dirty="0" smtClean="0"/>
              <a:t>Mayıs 1826 Eşkinci Ocağı</a:t>
            </a:r>
          </a:p>
          <a:p>
            <a:pPr lvl="2"/>
            <a:r>
              <a:rPr lang="tr-TR" sz="2000" dirty="0" smtClean="0"/>
              <a:t>Haziran 1826 Vaka-</a:t>
            </a:r>
            <a:r>
              <a:rPr lang="tr-TR" sz="2000" dirty="0" err="1" smtClean="0"/>
              <a:t>yı</a:t>
            </a:r>
            <a:r>
              <a:rPr lang="tr-TR" sz="2000" dirty="0" smtClean="0"/>
              <a:t> Hayriye</a:t>
            </a:r>
          </a:p>
          <a:p>
            <a:pPr lvl="2"/>
            <a:r>
              <a:rPr lang="tr-TR" sz="2000" dirty="0" err="1" smtClean="0"/>
              <a:t>Asakir</a:t>
            </a:r>
            <a:r>
              <a:rPr lang="tr-TR" sz="2000" dirty="0" smtClean="0"/>
              <a:t>-i </a:t>
            </a:r>
            <a:r>
              <a:rPr lang="tr-TR" sz="2000" dirty="0" err="1" smtClean="0"/>
              <a:t>Mansure</a:t>
            </a:r>
            <a:r>
              <a:rPr lang="tr-TR" sz="2000" dirty="0" smtClean="0"/>
              <a:t>-i Muhammediye ve milli orduya geçişte ilk adım</a:t>
            </a:r>
          </a:p>
          <a:p>
            <a:pPr lvl="2"/>
            <a:r>
              <a:rPr lang="tr-TR" sz="2000" dirty="0" smtClean="0"/>
              <a:t>Mehter yerine Mızıka-</a:t>
            </a:r>
            <a:r>
              <a:rPr lang="tr-TR" sz="2000" dirty="0" err="1" smtClean="0"/>
              <a:t>yı</a:t>
            </a:r>
            <a:r>
              <a:rPr lang="tr-TR" sz="2000" dirty="0" smtClean="0"/>
              <a:t> Hümayun (</a:t>
            </a:r>
            <a:r>
              <a:rPr lang="tr-TR" sz="2000" dirty="0" err="1" smtClean="0"/>
              <a:t>Donizetti</a:t>
            </a:r>
            <a:r>
              <a:rPr lang="tr-TR" sz="2000" dirty="0" smtClean="0"/>
              <a:t> Paşa ve askeri bando)</a:t>
            </a:r>
          </a:p>
        </p:txBody>
      </p:sp>
    </p:spTree>
    <p:extLst>
      <p:ext uri="{BB962C8B-B14F-4D97-AF65-F5344CB8AC3E}">
        <p14:creationId xmlns:p14="http://schemas.microsoft.com/office/powerpoint/2010/main" val="4216035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8819" y="166255"/>
            <a:ext cx="9601196" cy="6411190"/>
          </a:xfrm>
        </p:spPr>
        <p:txBody>
          <a:bodyPr>
            <a:normAutofit/>
          </a:bodyPr>
          <a:lstStyle/>
          <a:p>
            <a:pPr lvl="1"/>
            <a:r>
              <a:rPr lang="tr-TR" sz="2400" dirty="0" smtClean="0"/>
              <a:t>İdari Islahatlar</a:t>
            </a:r>
          </a:p>
          <a:p>
            <a:pPr lvl="2"/>
            <a:r>
              <a:rPr lang="tr-TR" sz="2000" dirty="0" smtClean="0"/>
              <a:t>1838 Meclis-i </a:t>
            </a:r>
            <a:r>
              <a:rPr lang="tr-TR" sz="2000" dirty="0" err="1" smtClean="0"/>
              <a:t>Vala-yı</a:t>
            </a:r>
            <a:r>
              <a:rPr lang="tr-TR" sz="2000" dirty="0" smtClean="0"/>
              <a:t> Ahkam-ı Adliye (Danıştay ve Yargıtay)</a:t>
            </a:r>
          </a:p>
          <a:p>
            <a:pPr lvl="2"/>
            <a:r>
              <a:rPr lang="tr-TR" sz="2000" dirty="0" smtClean="0"/>
              <a:t>Dar-ı Şura-</a:t>
            </a:r>
            <a:r>
              <a:rPr lang="tr-TR" sz="2000" dirty="0" err="1" smtClean="0"/>
              <a:t>yı</a:t>
            </a:r>
            <a:r>
              <a:rPr lang="tr-TR" sz="2000" dirty="0" smtClean="0"/>
              <a:t> </a:t>
            </a:r>
            <a:r>
              <a:rPr lang="tr-TR" sz="2000" dirty="0" err="1" smtClean="0"/>
              <a:t>Bab</a:t>
            </a:r>
            <a:r>
              <a:rPr lang="tr-TR" sz="2000" dirty="0" smtClean="0"/>
              <a:t>-ı Ali (icra meclisi)</a:t>
            </a:r>
          </a:p>
          <a:p>
            <a:pPr lvl="2"/>
            <a:r>
              <a:rPr lang="tr-TR" sz="2000" dirty="0" smtClean="0"/>
              <a:t>Meclis-i Has (padişah danışma meclisi)</a:t>
            </a:r>
          </a:p>
          <a:p>
            <a:pPr lvl="2"/>
            <a:r>
              <a:rPr lang="tr-TR" sz="2000" dirty="0" smtClean="0"/>
              <a:t>Meclis-i Vükela (bakanlar meclisi)</a:t>
            </a:r>
          </a:p>
          <a:p>
            <a:pPr lvl="2"/>
            <a:r>
              <a:rPr lang="tr-TR" sz="2000" dirty="0" smtClean="0"/>
              <a:t>Dar-ı Şura-</a:t>
            </a:r>
            <a:r>
              <a:rPr lang="tr-TR" sz="2000" dirty="0" err="1" smtClean="0"/>
              <a:t>yı</a:t>
            </a:r>
            <a:r>
              <a:rPr lang="tr-TR" sz="2000" dirty="0" smtClean="0"/>
              <a:t> Askeri (askeri meclis)</a:t>
            </a:r>
          </a:p>
          <a:p>
            <a:pPr lvl="2"/>
            <a:r>
              <a:rPr lang="tr-TR" sz="2000" dirty="0" smtClean="0"/>
              <a:t>Bakanlıklar</a:t>
            </a:r>
          </a:p>
          <a:p>
            <a:pPr lvl="3"/>
            <a:r>
              <a:rPr lang="tr-TR" sz="1800" dirty="0" smtClean="0"/>
              <a:t>Sadrazamlık	</a:t>
            </a:r>
            <a:r>
              <a:rPr lang="tr-TR" sz="1800" dirty="0"/>
              <a:t>	</a:t>
            </a:r>
            <a:r>
              <a:rPr lang="tr-TR" sz="1800" dirty="0" smtClean="0"/>
              <a:t>	Başvekalet</a:t>
            </a:r>
            <a:endParaRPr lang="tr-TR" sz="1800" dirty="0"/>
          </a:p>
          <a:p>
            <a:pPr lvl="3"/>
            <a:r>
              <a:rPr lang="tr-TR" sz="1800" dirty="0"/>
              <a:t>Reisülküttap	</a:t>
            </a:r>
            <a:r>
              <a:rPr lang="tr-TR" sz="1800" dirty="0" smtClean="0"/>
              <a:t>		Hariciye </a:t>
            </a:r>
            <a:r>
              <a:rPr lang="tr-TR" sz="1800" dirty="0"/>
              <a:t>Nezareti</a:t>
            </a:r>
          </a:p>
          <a:p>
            <a:pPr lvl="3"/>
            <a:r>
              <a:rPr lang="tr-TR" sz="1800" dirty="0"/>
              <a:t>Sadaret </a:t>
            </a:r>
            <a:r>
              <a:rPr lang="tr-TR" sz="1800" dirty="0" err="1"/>
              <a:t>Kethüdalığı</a:t>
            </a:r>
            <a:r>
              <a:rPr lang="tr-TR" sz="1800" dirty="0"/>
              <a:t>	</a:t>
            </a:r>
            <a:r>
              <a:rPr lang="tr-TR" sz="1800" dirty="0" smtClean="0"/>
              <a:t>	Dahiliye </a:t>
            </a:r>
            <a:r>
              <a:rPr lang="tr-TR" sz="1800" dirty="0"/>
              <a:t>Nezareti</a:t>
            </a:r>
          </a:p>
          <a:p>
            <a:pPr lvl="3"/>
            <a:r>
              <a:rPr lang="tr-TR" sz="1800" dirty="0"/>
              <a:t>Defterdarlık		</a:t>
            </a:r>
            <a:r>
              <a:rPr lang="tr-TR" sz="1800" dirty="0" smtClean="0"/>
              <a:t>	Maliye Nezareti</a:t>
            </a:r>
          </a:p>
          <a:p>
            <a:pPr lvl="3"/>
            <a:r>
              <a:rPr lang="tr-TR" sz="1800" dirty="0" smtClean="0"/>
              <a:t>Şeyhülislamlık			</a:t>
            </a:r>
            <a:r>
              <a:rPr lang="tr-TR" sz="1800" dirty="0" err="1" smtClean="0"/>
              <a:t>Bab</a:t>
            </a:r>
            <a:r>
              <a:rPr lang="tr-TR" sz="1800" dirty="0" smtClean="0"/>
              <a:t>-ı Meşihat</a:t>
            </a:r>
            <a:endParaRPr lang="tr-TR" sz="1800" dirty="0"/>
          </a:p>
          <a:p>
            <a:pPr lvl="2"/>
            <a:r>
              <a:rPr lang="tr-TR" sz="2000" dirty="0" smtClean="0"/>
              <a:t>Muhtarlık teşkilatı</a:t>
            </a:r>
          </a:p>
          <a:p>
            <a:pPr lvl="2"/>
            <a:endParaRPr lang="tr-TR" sz="2000" dirty="0" smtClean="0"/>
          </a:p>
          <a:p>
            <a:pPr lvl="3"/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11719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6865" y="166254"/>
            <a:ext cx="9601196" cy="6421581"/>
          </a:xfrm>
        </p:spPr>
        <p:txBody>
          <a:bodyPr>
            <a:normAutofit/>
          </a:bodyPr>
          <a:lstStyle/>
          <a:p>
            <a:pPr lvl="1"/>
            <a:r>
              <a:rPr lang="tr-TR" sz="1800" dirty="0" smtClean="0"/>
              <a:t>Sosyal Alandaki Islahatlar</a:t>
            </a:r>
          </a:p>
          <a:p>
            <a:pPr lvl="2"/>
            <a:r>
              <a:rPr lang="tr-TR" sz="1600" dirty="0"/>
              <a:t>1831 İlk nüfus sayımı </a:t>
            </a:r>
            <a:r>
              <a:rPr lang="tr-TR" sz="1600" dirty="0" smtClean="0"/>
              <a:t>  (Rumeli </a:t>
            </a:r>
            <a:r>
              <a:rPr lang="tr-TR" sz="1600" dirty="0"/>
              <a:t>1,5 milyon erkek	</a:t>
            </a:r>
            <a:r>
              <a:rPr lang="tr-TR" sz="1600" dirty="0" smtClean="0"/>
              <a:t>Anadolu </a:t>
            </a:r>
            <a:r>
              <a:rPr lang="tr-TR" sz="1600" dirty="0"/>
              <a:t>2,5 milyon </a:t>
            </a:r>
            <a:r>
              <a:rPr lang="tr-TR" sz="1600" dirty="0" smtClean="0"/>
              <a:t>erkek)</a:t>
            </a:r>
            <a:endParaRPr lang="tr-TR" sz="1600" dirty="0"/>
          </a:p>
          <a:p>
            <a:pPr lvl="2"/>
            <a:r>
              <a:rPr lang="tr-TR" sz="1600" dirty="0"/>
              <a:t>Gavur padişah</a:t>
            </a:r>
          </a:p>
          <a:p>
            <a:pPr lvl="3"/>
            <a:r>
              <a:rPr lang="tr-TR" sz="1400" dirty="0"/>
              <a:t>Fes, pantolon, ceket, masa, iskemle, çatal-bıçak, doğum günü partisi, </a:t>
            </a:r>
            <a:r>
              <a:rPr lang="tr-TR" sz="1400" dirty="0" smtClean="0"/>
              <a:t>portre</a:t>
            </a:r>
            <a:endParaRPr lang="tr-TR" sz="1400" dirty="0"/>
          </a:p>
          <a:p>
            <a:pPr lvl="2"/>
            <a:r>
              <a:rPr lang="tr-TR" sz="1600" dirty="0"/>
              <a:t>Posta </a:t>
            </a:r>
            <a:r>
              <a:rPr lang="tr-TR" sz="1600" dirty="0" smtClean="0"/>
              <a:t>ve polis teşkilatı</a:t>
            </a:r>
            <a:endParaRPr lang="tr-TR" sz="1600" dirty="0"/>
          </a:p>
          <a:p>
            <a:pPr lvl="2"/>
            <a:r>
              <a:rPr lang="tr-TR" sz="1600" dirty="0"/>
              <a:t>Mürur tezkiresi ve </a:t>
            </a:r>
            <a:r>
              <a:rPr lang="tr-TR" sz="1600" dirty="0" smtClean="0"/>
              <a:t>pasaport</a:t>
            </a:r>
          </a:p>
          <a:p>
            <a:pPr lvl="2"/>
            <a:r>
              <a:rPr lang="tr-TR" sz="1600" dirty="0" smtClean="0"/>
              <a:t>1831 Takvim-i </a:t>
            </a:r>
            <a:r>
              <a:rPr lang="tr-TR" sz="1600" dirty="0" err="1" smtClean="0"/>
              <a:t>Vekayi</a:t>
            </a:r>
            <a:endParaRPr lang="tr-TR" sz="1600" dirty="0" smtClean="0"/>
          </a:p>
          <a:p>
            <a:pPr lvl="2"/>
            <a:r>
              <a:rPr lang="tr-TR" sz="1600" dirty="0" smtClean="0"/>
              <a:t>İlk yurt içi seyahat eden padişah</a:t>
            </a:r>
          </a:p>
          <a:p>
            <a:pPr lvl="2"/>
            <a:r>
              <a:rPr lang="tr-TR" sz="1600" dirty="0" smtClean="0"/>
              <a:t>Karantina sistemi </a:t>
            </a:r>
            <a:endParaRPr lang="tr-TR" sz="1600" dirty="0"/>
          </a:p>
          <a:p>
            <a:pPr lvl="1"/>
            <a:r>
              <a:rPr lang="tr-TR" sz="1800" dirty="0" smtClean="0"/>
              <a:t>Eğitim Alanındaki Islahatlar</a:t>
            </a:r>
          </a:p>
          <a:p>
            <a:pPr lvl="2"/>
            <a:r>
              <a:rPr lang="tr-TR" sz="1600" dirty="0"/>
              <a:t>1824 İlköğretim zorunlu (İstanbul)</a:t>
            </a:r>
          </a:p>
          <a:p>
            <a:pPr lvl="2"/>
            <a:r>
              <a:rPr lang="tr-TR" sz="1600" dirty="0" err="1"/>
              <a:t>Rüşdiye</a:t>
            </a:r>
            <a:endParaRPr lang="tr-TR" sz="1600" dirty="0"/>
          </a:p>
          <a:p>
            <a:pPr lvl="2"/>
            <a:r>
              <a:rPr lang="tr-TR" sz="1600" dirty="0" err="1"/>
              <a:t>Mekteb</a:t>
            </a:r>
            <a:r>
              <a:rPr lang="tr-TR" sz="1600" dirty="0"/>
              <a:t>-i Ulum-ı </a:t>
            </a:r>
            <a:r>
              <a:rPr lang="tr-TR" sz="1600" dirty="0" smtClean="0"/>
              <a:t>Edebiye (edebiyat ve yazı eğitimi için)</a:t>
            </a:r>
          </a:p>
          <a:p>
            <a:pPr lvl="2"/>
            <a:r>
              <a:rPr lang="tr-TR" sz="1600" dirty="0" err="1" smtClean="0"/>
              <a:t>Mekteb</a:t>
            </a:r>
            <a:r>
              <a:rPr lang="tr-TR" sz="1600" dirty="0" smtClean="0"/>
              <a:t>-i </a:t>
            </a:r>
            <a:r>
              <a:rPr lang="tr-TR" sz="1600" dirty="0"/>
              <a:t>Maarif-i </a:t>
            </a:r>
            <a:r>
              <a:rPr lang="tr-TR" sz="1600" dirty="0" smtClean="0"/>
              <a:t>Adliye (sivil memur yetiştirmek için)</a:t>
            </a:r>
            <a:endParaRPr lang="tr-TR" sz="1600" dirty="0"/>
          </a:p>
          <a:p>
            <a:pPr lvl="2"/>
            <a:r>
              <a:rPr lang="tr-TR" sz="1600" dirty="0"/>
              <a:t>1827 </a:t>
            </a:r>
            <a:r>
              <a:rPr lang="tr-TR" sz="1600" dirty="0" err="1"/>
              <a:t>Mekteb</a:t>
            </a:r>
            <a:r>
              <a:rPr lang="tr-TR" sz="1600" dirty="0"/>
              <a:t>-i Tıbbiye</a:t>
            </a:r>
          </a:p>
          <a:p>
            <a:pPr lvl="2"/>
            <a:r>
              <a:rPr lang="tr-TR" sz="1600" dirty="0"/>
              <a:t>1834 </a:t>
            </a:r>
            <a:r>
              <a:rPr lang="tr-TR" sz="1600" dirty="0" err="1"/>
              <a:t>Mekteb</a:t>
            </a:r>
            <a:r>
              <a:rPr lang="tr-TR" sz="1600" dirty="0"/>
              <a:t>-i Harbiye</a:t>
            </a:r>
          </a:p>
          <a:p>
            <a:pPr lvl="2"/>
            <a:r>
              <a:rPr lang="tr-TR" sz="1600" dirty="0"/>
              <a:t>Tercüme </a:t>
            </a:r>
            <a:r>
              <a:rPr lang="tr-TR" sz="1600" dirty="0" smtClean="0"/>
              <a:t>Odası ve Avrupa’ya öğrenci gönderilmesi</a:t>
            </a:r>
          </a:p>
        </p:txBody>
      </p:sp>
    </p:spTree>
    <p:extLst>
      <p:ext uri="{BB962C8B-B14F-4D97-AF65-F5344CB8AC3E}">
        <p14:creationId xmlns:p14="http://schemas.microsoft.com/office/powerpoint/2010/main" val="2009434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77091"/>
            <a:ext cx="8596668" cy="1320800"/>
          </a:xfrm>
        </p:spPr>
        <p:txBody>
          <a:bodyPr/>
          <a:lstStyle/>
          <a:p>
            <a:r>
              <a:rPr lang="tr-TR" dirty="0" smtClean="0"/>
              <a:t>ABDÜLMECİD DÖNEMİ (1839-1861)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371600"/>
            <a:ext cx="9121293" cy="5122718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Tanzimat Fermanı 3 Kasım 1839</a:t>
            </a:r>
          </a:p>
          <a:p>
            <a:pPr lvl="1"/>
            <a:r>
              <a:rPr lang="tr-TR" sz="1800" dirty="0" smtClean="0"/>
              <a:t>İlan edilme nedenleri</a:t>
            </a:r>
          </a:p>
          <a:p>
            <a:pPr lvl="2"/>
            <a:r>
              <a:rPr lang="tr-TR" sz="1600" dirty="0" smtClean="0"/>
              <a:t>17. yüzyıldan beri devam eden gerilemeye son vermek</a:t>
            </a:r>
          </a:p>
          <a:p>
            <a:pPr lvl="2"/>
            <a:r>
              <a:rPr lang="tr-TR" sz="1600" dirty="0" smtClean="0"/>
              <a:t>Rusya ve Avusturya’nın Balkan politikası karşısında diğer Avrupa devletlerinden destek alabilmek</a:t>
            </a:r>
          </a:p>
          <a:p>
            <a:pPr lvl="1"/>
            <a:r>
              <a:rPr lang="tr-TR" sz="1800" dirty="0" smtClean="0"/>
              <a:t>Paris elçisi Mustafa </a:t>
            </a:r>
            <a:r>
              <a:rPr lang="tr-TR" sz="1800" dirty="0" err="1" smtClean="0"/>
              <a:t>Reşid</a:t>
            </a:r>
            <a:r>
              <a:rPr lang="tr-TR" sz="1800" dirty="0" smtClean="0"/>
              <a:t> Paşa’nın etkisi</a:t>
            </a:r>
          </a:p>
          <a:p>
            <a:pPr lvl="1"/>
            <a:r>
              <a:rPr lang="tr-TR" sz="1800" dirty="0" smtClean="0"/>
              <a:t>Gülhane </a:t>
            </a:r>
            <a:r>
              <a:rPr lang="tr-TR" sz="1800" dirty="0" err="1" smtClean="0"/>
              <a:t>Hatt</a:t>
            </a:r>
            <a:r>
              <a:rPr lang="tr-TR" sz="1800" dirty="0" smtClean="0"/>
              <a:t>-ı </a:t>
            </a:r>
            <a:r>
              <a:rPr lang="tr-TR" sz="1800" dirty="0" err="1" smtClean="0"/>
              <a:t>Hümayunu’nun</a:t>
            </a:r>
            <a:r>
              <a:rPr lang="tr-TR" sz="1800" dirty="0" smtClean="0"/>
              <a:t> içeriği  </a:t>
            </a:r>
          </a:p>
          <a:p>
            <a:pPr lvl="2"/>
            <a:r>
              <a:rPr lang="tr-TR" sz="1600" dirty="0" smtClean="0"/>
              <a:t>Osmanlılar kuruluştan bu yana Kuran’a ve şeriata saygı göstererek büyüdü. 150 yıldan beri ne dini kurallara ne de kanunlara uyulmadığı için devlet geriledi. Allah’ın da yardımıyla bazı yeni kanunlar lazım. </a:t>
            </a:r>
          </a:p>
        </p:txBody>
      </p:sp>
    </p:spTree>
    <p:extLst>
      <p:ext uri="{BB962C8B-B14F-4D97-AF65-F5344CB8AC3E}">
        <p14:creationId xmlns:p14="http://schemas.microsoft.com/office/powerpoint/2010/main" val="937184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DAĞILMA DÖNEMİ PADİŞAHLARI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745673"/>
            <a:ext cx="8596668" cy="4295689"/>
          </a:xfrm>
        </p:spPr>
        <p:txBody>
          <a:bodyPr>
            <a:normAutofit/>
          </a:bodyPr>
          <a:lstStyle/>
          <a:p>
            <a:r>
              <a:rPr lang="tr-TR" sz="2000" dirty="0" smtClean="0"/>
              <a:t>IV. Mustafa (1807-1808)</a:t>
            </a:r>
          </a:p>
          <a:p>
            <a:r>
              <a:rPr lang="tr-TR" sz="2000" dirty="0" smtClean="0"/>
              <a:t>II. </a:t>
            </a:r>
            <a:r>
              <a:rPr lang="tr-TR" sz="2000" dirty="0" err="1" smtClean="0"/>
              <a:t>Mahmud</a:t>
            </a:r>
            <a:r>
              <a:rPr lang="tr-TR" sz="2000" dirty="0" smtClean="0"/>
              <a:t> (1808-1839)</a:t>
            </a:r>
          </a:p>
          <a:p>
            <a:r>
              <a:rPr lang="tr-TR" sz="2000" dirty="0" smtClean="0"/>
              <a:t>Abdülmecid (1839-1861)</a:t>
            </a:r>
          </a:p>
          <a:p>
            <a:r>
              <a:rPr lang="tr-TR" sz="2000" dirty="0" smtClean="0"/>
              <a:t>Abdülaziz (1861-1876)</a:t>
            </a:r>
          </a:p>
          <a:p>
            <a:r>
              <a:rPr lang="tr-TR" sz="2000" dirty="0" smtClean="0"/>
              <a:t>V. Murad (1876)</a:t>
            </a:r>
          </a:p>
          <a:p>
            <a:r>
              <a:rPr lang="tr-TR" sz="2000" dirty="0" smtClean="0"/>
              <a:t>II. Abdülhamid (1876-1909)</a:t>
            </a:r>
          </a:p>
          <a:p>
            <a:r>
              <a:rPr lang="tr-TR" sz="2000" dirty="0" smtClean="0"/>
              <a:t>V. </a:t>
            </a:r>
            <a:r>
              <a:rPr lang="tr-TR" sz="2000" dirty="0" err="1" smtClean="0"/>
              <a:t>Mehmed</a:t>
            </a:r>
            <a:r>
              <a:rPr lang="tr-TR" sz="2000" dirty="0" smtClean="0"/>
              <a:t> </a:t>
            </a:r>
            <a:r>
              <a:rPr lang="tr-TR" sz="2000" dirty="0" err="1" smtClean="0"/>
              <a:t>Reşad</a:t>
            </a:r>
            <a:r>
              <a:rPr lang="tr-TR" sz="2000" dirty="0" smtClean="0"/>
              <a:t> (1909-1918)</a:t>
            </a:r>
          </a:p>
          <a:p>
            <a:r>
              <a:rPr lang="tr-TR" sz="2000" dirty="0" smtClean="0"/>
              <a:t>VI. </a:t>
            </a:r>
            <a:r>
              <a:rPr lang="tr-TR" sz="2000" dirty="0" err="1" smtClean="0"/>
              <a:t>Mehmed</a:t>
            </a:r>
            <a:r>
              <a:rPr lang="tr-TR" sz="2000" dirty="0" smtClean="0"/>
              <a:t> </a:t>
            </a:r>
            <a:r>
              <a:rPr lang="tr-TR" sz="2000" dirty="0" err="1" smtClean="0"/>
              <a:t>Vahideddin</a:t>
            </a:r>
            <a:r>
              <a:rPr lang="tr-TR" sz="2000" dirty="0" smtClean="0"/>
              <a:t> (1918-1922)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83749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0219" y="332508"/>
            <a:ext cx="9601196" cy="5798127"/>
          </a:xfrm>
        </p:spPr>
        <p:txBody>
          <a:bodyPr>
            <a:noAutofit/>
          </a:bodyPr>
          <a:lstStyle/>
          <a:p>
            <a:pPr lvl="2"/>
            <a:r>
              <a:rPr lang="tr-TR" sz="1600" dirty="0"/>
              <a:t>Yeni kanunların dayandığı ilkeler</a:t>
            </a:r>
          </a:p>
          <a:p>
            <a:pPr lvl="3"/>
            <a:r>
              <a:rPr lang="tr-TR" sz="1600" dirty="0"/>
              <a:t>Tüm halkın can mal namus güvenliğinin sağlanması</a:t>
            </a:r>
          </a:p>
          <a:p>
            <a:pPr lvl="3"/>
            <a:r>
              <a:rPr lang="tr-TR" sz="1600" dirty="0"/>
              <a:t>Tüm vatandaşların kanun önünde eşit olması</a:t>
            </a:r>
          </a:p>
          <a:p>
            <a:pPr lvl="3"/>
            <a:r>
              <a:rPr lang="tr-TR" sz="1600" dirty="0"/>
              <a:t>Vergilerin usulüne göre ve adaletle alınması</a:t>
            </a:r>
          </a:p>
          <a:p>
            <a:pPr lvl="3"/>
            <a:r>
              <a:rPr lang="tr-TR" sz="1600" dirty="0"/>
              <a:t>Askerlik işlerinin düzenlenmesi</a:t>
            </a:r>
          </a:p>
          <a:p>
            <a:pPr lvl="3"/>
            <a:r>
              <a:rPr lang="tr-TR" sz="1600" dirty="0"/>
              <a:t>Yargılamaların açık ve adil yapılması</a:t>
            </a:r>
          </a:p>
          <a:p>
            <a:pPr lvl="3"/>
            <a:r>
              <a:rPr lang="tr-TR" sz="1600" dirty="0"/>
              <a:t>Rüşvet iltimasın yasaklanması </a:t>
            </a:r>
          </a:p>
          <a:p>
            <a:r>
              <a:rPr lang="tr-TR" sz="1600" dirty="0" smtClean="0"/>
              <a:t>Tanzimat Fermanı’nın ana özellikleri </a:t>
            </a:r>
          </a:p>
          <a:p>
            <a:pPr lvl="1"/>
            <a:r>
              <a:rPr lang="tr-TR" dirty="0" smtClean="0"/>
              <a:t>Anayasal </a:t>
            </a:r>
            <a:r>
              <a:rPr lang="tr-TR" dirty="0"/>
              <a:t>rejime geçişteki ilk </a:t>
            </a:r>
            <a:r>
              <a:rPr lang="tr-TR" dirty="0" smtClean="0"/>
              <a:t>adımdır. İlk kez hukukun üstünlüğü benimsenmiştir. </a:t>
            </a:r>
          </a:p>
          <a:p>
            <a:pPr lvl="1"/>
            <a:r>
              <a:rPr lang="tr-TR" dirty="0" smtClean="0"/>
              <a:t>Tanrısal hakların kaldırılmamıştır ama halka Batı tarzında haklar verilmiştir. Batı hukuku Osmanlı topraklarına girmiştir. </a:t>
            </a:r>
          </a:p>
          <a:p>
            <a:pPr lvl="1"/>
            <a:r>
              <a:rPr lang="tr-TR" dirty="0" smtClean="0"/>
              <a:t>Padişah </a:t>
            </a:r>
            <a:r>
              <a:rPr lang="tr-TR" dirty="0"/>
              <a:t>zorla yayınlamamıştır. Kendi isteği ile yetkilerini bir metinle </a:t>
            </a:r>
            <a:r>
              <a:rPr lang="tr-TR" dirty="0" smtClean="0"/>
              <a:t>kısıtlamıştır.</a:t>
            </a:r>
          </a:p>
          <a:p>
            <a:pPr lvl="1"/>
            <a:r>
              <a:rPr lang="tr-TR" dirty="0" smtClean="0"/>
              <a:t>Ferman kağıt üzerinde kalmamış bir çok yeni düzenleme yapılmıştır. </a:t>
            </a:r>
          </a:p>
          <a:p>
            <a:pPr lvl="1"/>
            <a:r>
              <a:rPr lang="tr-TR" dirty="0" smtClean="0"/>
              <a:t>Ferman gayrimüslimler tarafından genelde olumlu karşılanmıştır. (Rumlar, askerlik hariç)</a:t>
            </a:r>
          </a:p>
          <a:p>
            <a:pPr lvl="1"/>
            <a:r>
              <a:rPr lang="tr-TR" dirty="0" smtClean="0"/>
              <a:t>Müslüman halk ise çok memnun olmamıştır.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710795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9047" y="166254"/>
            <a:ext cx="9601196" cy="6463146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Boğazlar Meselesi</a:t>
            </a:r>
          </a:p>
          <a:p>
            <a:pPr lvl="1"/>
            <a:r>
              <a:rPr lang="tr-TR" sz="2000" dirty="0" smtClean="0"/>
              <a:t>1833 Hünkar İskelesi Antlaşması ve Rusya boğazlarda avantaj elde etmesi  </a:t>
            </a:r>
          </a:p>
          <a:p>
            <a:pPr lvl="1"/>
            <a:r>
              <a:rPr lang="tr-TR" sz="2000" dirty="0" smtClean="0"/>
              <a:t>1841 Hünkar İskelesi’nin süresinin dolması </a:t>
            </a:r>
          </a:p>
          <a:p>
            <a:pPr lvl="1"/>
            <a:r>
              <a:rPr lang="tr-TR" sz="2000" dirty="0" smtClean="0"/>
              <a:t>Londra’da uluslararası konferans</a:t>
            </a:r>
          </a:p>
          <a:p>
            <a:pPr lvl="2"/>
            <a:r>
              <a:rPr lang="tr-TR" sz="1800" dirty="0" smtClean="0"/>
              <a:t>İngiltere, Fransa, Avusturya, Rusya ve Osmanlı temsilcileri  </a:t>
            </a:r>
          </a:p>
          <a:p>
            <a:pPr lvl="1"/>
            <a:r>
              <a:rPr lang="tr-TR" sz="2000" dirty="0" smtClean="0"/>
              <a:t>1841 Londra Boğazlar Sözleşmesi</a:t>
            </a:r>
          </a:p>
          <a:p>
            <a:pPr lvl="2"/>
            <a:r>
              <a:rPr lang="tr-TR" sz="1800" dirty="0"/>
              <a:t>Boğazlar Osmanlı </a:t>
            </a:r>
            <a:r>
              <a:rPr lang="tr-TR" sz="1800" dirty="0" smtClean="0"/>
              <a:t>egemenliğinde </a:t>
            </a:r>
            <a:endParaRPr lang="tr-TR" sz="1800" dirty="0"/>
          </a:p>
          <a:p>
            <a:pPr lvl="2"/>
            <a:r>
              <a:rPr lang="tr-TR" sz="1800" dirty="0" smtClean="0"/>
              <a:t>Barış zamanı boğaz </a:t>
            </a:r>
            <a:r>
              <a:rPr lang="tr-TR" sz="1800" dirty="0"/>
              <a:t>savaş gemilerine </a:t>
            </a:r>
            <a:r>
              <a:rPr lang="tr-TR" sz="1800" dirty="0" smtClean="0"/>
              <a:t>kapalı, ticarete açık</a:t>
            </a:r>
          </a:p>
          <a:p>
            <a:pPr lvl="2"/>
            <a:r>
              <a:rPr lang="tr-TR" sz="1800" dirty="0" smtClean="0"/>
              <a:t>Bu konuda ortak garanti </a:t>
            </a:r>
            <a:endParaRPr lang="tr-TR" sz="1800" dirty="0"/>
          </a:p>
          <a:p>
            <a:pPr lvl="1"/>
            <a:r>
              <a:rPr lang="tr-TR" sz="2000" dirty="0" smtClean="0"/>
              <a:t>Böylece</a:t>
            </a:r>
          </a:p>
          <a:p>
            <a:pPr lvl="2"/>
            <a:r>
              <a:rPr lang="tr-TR" sz="1800" dirty="0" smtClean="0"/>
              <a:t>Boğazlarda ilk defa uluslararası bir statünün başlaması  </a:t>
            </a:r>
          </a:p>
          <a:p>
            <a:pPr lvl="2"/>
            <a:r>
              <a:rPr lang="tr-TR" sz="1800" dirty="0" smtClean="0"/>
              <a:t>Boğazlardaki Osmanlı egemenliğinin tırpanlanması  </a:t>
            </a:r>
          </a:p>
          <a:p>
            <a:pPr lvl="2"/>
            <a:r>
              <a:rPr lang="tr-TR" sz="1800" dirty="0" smtClean="0"/>
              <a:t>İngiltere ve Fransa avantajlı, Rusya avantaj kaybı </a:t>
            </a:r>
          </a:p>
        </p:txBody>
      </p:sp>
    </p:spTree>
    <p:extLst>
      <p:ext uri="{BB962C8B-B14F-4D97-AF65-F5344CB8AC3E}">
        <p14:creationId xmlns:p14="http://schemas.microsoft.com/office/powerpoint/2010/main" val="2738809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90" y="498763"/>
            <a:ext cx="9154392" cy="5787737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Mülteciler Meselesi</a:t>
            </a:r>
          </a:p>
          <a:p>
            <a:pPr lvl="1"/>
            <a:r>
              <a:rPr lang="tr-TR" sz="2000" dirty="0" smtClean="0"/>
              <a:t>1848 yılında Avusturya idaresine karşı Louis </a:t>
            </a:r>
            <a:r>
              <a:rPr lang="tr-TR" sz="2000" dirty="0" err="1" smtClean="0"/>
              <a:t>Kossuth</a:t>
            </a:r>
            <a:r>
              <a:rPr lang="tr-TR" sz="2000" dirty="0" smtClean="0"/>
              <a:t> liderliğinde isyan eden Macarlar, Rusya’yı da karşılarına alınca başarılı olamamış ve binlerce isyancı </a:t>
            </a:r>
            <a:r>
              <a:rPr lang="tr-TR" sz="2000" dirty="0" err="1" smtClean="0"/>
              <a:t>Vidin’e</a:t>
            </a:r>
            <a:r>
              <a:rPr lang="tr-TR" sz="2000" dirty="0" smtClean="0"/>
              <a:t> gelerek Osmanlı’ya sığınmıştır. Sığınanlar arasında Lehler de vardı. </a:t>
            </a:r>
          </a:p>
          <a:p>
            <a:pPr lvl="1"/>
            <a:r>
              <a:rPr lang="tr-TR" sz="2000" dirty="0" smtClean="0"/>
              <a:t>Avusturya Macar; Rusya ise Leh asilerin iadesini istedi. Ancak Osmanlı idaresi iade etmedi. </a:t>
            </a:r>
          </a:p>
          <a:p>
            <a:pPr lvl="1"/>
            <a:r>
              <a:rPr lang="tr-TR" sz="2000" dirty="0" smtClean="0"/>
              <a:t>Mültecilerin bir kısmı Müslüman olup Osmanlı ordusuna girdi. Mülteciler memlekete dağıldı. </a:t>
            </a:r>
          </a:p>
          <a:p>
            <a:pPr lvl="1"/>
            <a:r>
              <a:rPr lang="tr-TR" sz="2000" dirty="0" smtClean="0"/>
              <a:t>Avusturya ve Rusya Osmanlı ile ilişkilerini kesmesine rağmen İngiltere ve Fransa Osmanlı’nın yanında yer alınca iki ülke iade isteklerinden vazgeçmek zorunda kaldı. </a:t>
            </a:r>
          </a:p>
        </p:txBody>
      </p:sp>
    </p:spTree>
    <p:extLst>
      <p:ext uri="{BB962C8B-B14F-4D97-AF65-F5344CB8AC3E}">
        <p14:creationId xmlns:p14="http://schemas.microsoft.com/office/powerpoint/2010/main" val="3755262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700" y="249381"/>
            <a:ext cx="9791699" cy="6203373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1853-1856 Osmanlı – Rus Savaşı (Kırım Harbi)</a:t>
            </a:r>
          </a:p>
          <a:p>
            <a:pPr lvl="1"/>
            <a:r>
              <a:rPr lang="tr-TR" sz="2000" dirty="0" smtClean="0"/>
              <a:t>Nedenleri</a:t>
            </a:r>
          </a:p>
          <a:p>
            <a:pPr lvl="2"/>
            <a:r>
              <a:rPr lang="tr-TR" sz="1800" dirty="0"/>
              <a:t>Rusya’nın Balkanlardaki yayılmacı </a:t>
            </a:r>
            <a:r>
              <a:rPr lang="tr-TR" sz="1800" dirty="0" err="1"/>
              <a:t>Panislavist</a:t>
            </a:r>
            <a:r>
              <a:rPr lang="tr-TR" sz="1800" dirty="0"/>
              <a:t> </a:t>
            </a:r>
            <a:r>
              <a:rPr lang="tr-TR" sz="1800" dirty="0" smtClean="0"/>
              <a:t>politikası (Balkanlar, sıcak deniz, Ortodoksluk)</a:t>
            </a:r>
            <a:endParaRPr lang="tr-TR" sz="1800" dirty="0"/>
          </a:p>
          <a:p>
            <a:pPr lvl="2"/>
            <a:r>
              <a:rPr lang="tr-TR" sz="1800" dirty="0"/>
              <a:t>Macar mültecileri meselesi</a:t>
            </a:r>
          </a:p>
          <a:p>
            <a:pPr lvl="2"/>
            <a:r>
              <a:rPr lang="tr-TR" sz="1800" dirty="0"/>
              <a:t>1841 Boğazlar Sözleşmesi</a:t>
            </a:r>
          </a:p>
          <a:p>
            <a:pPr lvl="2"/>
            <a:r>
              <a:rPr lang="tr-TR" sz="1800" dirty="0"/>
              <a:t>Kutsal yerler sorunu</a:t>
            </a:r>
          </a:p>
          <a:p>
            <a:pPr lvl="1"/>
            <a:r>
              <a:rPr lang="tr-TR" sz="2000" dirty="0" smtClean="0"/>
              <a:t>Savaş Süreci</a:t>
            </a:r>
          </a:p>
          <a:p>
            <a:pPr lvl="2"/>
            <a:r>
              <a:rPr lang="tr-TR" sz="1800" dirty="0" smtClean="0"/>
              <a:t>Prens </a:t>
            </a:r>
            <a:r>
              <a:rPr lang="tr-TR" sz="1800" dirty="0" err="1" smtClean="0"/>
              <a:t>Menshikov’un</a:t>
            </a:r>
            <a:r>
              <a:rPr lang="tr-TR" sz="1800" dirty="0" smtClean="0"/>
              <a:t> İstanbul seyahati</a:t>
            </a:r>
          </a:p>
          <a:p>
            <a:pPr lvl="2"/>
            <a:r>
              <a:rPr lang="tr-TR" sz="1800" dirty="0" smtClean="0"/>
              <a:t>Eflak ve </a:t>
            </a:r>
            <a:r>
              <a:rPr lang="tr-TR" sz="1800" dirty="0" err="1" smtClean="0"/>
              <a:t>Boğdan’ın</a:t>
            </a:r>
            <a:r>
              <a:rPr lang="tr-TR" sz="1800" dirty="0" smtClean="0"/>
              <a:t> </a:t>
            </a:r>
            <a:r>
              <a:rPr lang="tr-TR" sz="1800" dirty="0" smtClean="0"/>
              <a:t>işgali (Temmuz 1853)</a:t>
            </a:r>
            <a:endParaRPr lang="tr-TR" sz="1800" dirty="0" smtClean="0"/>
          </a:p>
          <a:p>
            <a:pPr lvl="2"/>
            <a:r>
              <a:rPr lang="tr-TR" sz="1800" dirty="0" smtClean="0"/>
              <a:t>Sinop Faciası Kasım 1853</a:t>
            </a:r>
          </a:p>
          <a:p>
            <a:pPr lvl="2"/>
            <a:r>
              <a:rPr lang="tr-TR" sz="1800" dirty="0" smtClean="0"/>
              <a:t>İngiltere ve Fransa’nın savaşa katılması Mart 1854</a:t>
            </a:r>
          </a:p>
          <a:p>
            <a:pPr lvl="2"/>
            <a:r>
              <a:rPr lang="tr-TR" sz="1800" dirty="0" err="1" smtClean="0"/>
              <a:t>Piyomente’nin</a:t>
            </a:r>
            <a:r>
              <a:rPr lang="tr-TR" sz="1800" dirty="0" smtClean="0"/>
              <a:t> savaşa girişi Mart 1855</a:t>
            </a:r>
          </a:p>
          <a:p>
            <a:pPr lvl="2"/>
            <a:r>
              <a:rPr lang="tr-TR" sz="1800" dirty="0"/>
              <a:t>Kırım seferi Eylül 1855</a:t>
            </a:r>
          </a:p>
          <a:p>
            <a:pPr lvl="2"/>
            <a:r>
              <a:rPr lang="tr-TR" sz="1800" dirty="0" smtClean="0"/>
              <a:t>Rusya’nın savaştan çekilmesi Ocak 1856</a:t>
            </a:r>
          </a:p>
        </p:txBody>
      </p:sp>
    </p:spTree>
    <p:extLst>
      <p:ext uri="{BB962C8B-B14F-4D97-AF65-F5344CB8AC3E}">
        <p14:creationId xmlns:p14="http://schemas.microsoft.com/office/powerpoint/2010/main" val="2633106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9046" y="238991"/>
            <a:ext cx="9635835" cy="6276109"/>
          </a:xfrm>
        </p:spPr>
        <p:txBody>
          <a:bodyPr>
            <a:normAutofit/>
          </a:bodyPr>
          <a:lstStyle/>
          <a:p>
            <a:pPr lvl="1"/>
            <a:r>
              <a:rPr lang="tr-TR" sz="2000" dirty="0" smtClean="0"/>
              <a:t>Paris Antlaşması 30 Mart 1856</a:t>
            </a:r>
          </a:p>
          <a:p>
            <a:pPr lvl="2"/>
            <a:r>
              <a:rPr lang="tr-TR" sz="1800" dirty="0" smtClean="0"/>
              <a:t>Antlaşma öncesinde Paris’te konferans toplandı. </a:t>
            </a:r>
          </a:p>
          <a:p>
            <a:pPr lvl="3"/>
            <a:r>
              <a:rPr lang="tr-TR" sz="1600" dirty="0" smtClean="0"/>
              <a:t>Konferans sırasında Osmanlı Devleti Islahat Fermanı’nı yayınladı. </a:t>
            </a:r>
          </a:p>
          <a:p>
            <a:pPr lvl="2"/>
            <a:r>
              <a:rPr lang="tr-TR" sz="1800" dirty="0" smtClean="0"/>
              <a:t>Antlaşma maddeleri </a:t>
            </a:r>
          </a:p>
          <a:p>
            <a:pPr lvl="3"/>
            <a:r>
              <a:rPr lang="tr-TR" sz="1600" dirty="0" smtClean="0"/>
              <a:t>Rusya işgal ettiği yerleri iade etti. </a:t>
            </a:r>
          </a:p>
          <a:p>
            <a:pPr lvl="3"/>
            <a:r>
              <a:rPr lang="tr-TR" sz="1600" dirty="0" smtClean="0"/>
              <a:t>Osmanlı Devleti Avrupa devletler topluluğunun bir üyesi olarak kabul edildi. </a:t>
            </a:r>
          </a:p>
          <a:p>
            <a:pPr lvl="3"/>
            <a:r>
              <a:rPr lang="tr-TR" sz="1600" dirty="0" smtClean="0"/>
              <a:t>Osmanlı toprak bütünlüğü Avrupa’nın ortak garantisi altına alındı.</a:t>
            </a:r>
          </a:p>
          <a:p>
            <a:pPr lvl="3"/>
            <a:r>
              <a:rPr lang="tr-TR" sz="1600" dirty="0" smtClean="0"/>
              <a:t>1841 Boğazlar Sözleşmesi’nin devamına karar verildi.</a:t>
            </a:r>
          </a:p>
          <a:p>
            <a:pPr lvl="3"/>
            <a:r>
              <a:rPr lang="tr-TR" sz="1600" dirty="0" smtClean="0"/>
              <a:t>Karadeniz, Boğazlar ve Tuna’da serbest ticaret kararı alındı. </a:t>
            </a:r>
          </a:p>
          <a:p>
            <a:pPr lvl="3"/>
            <a:r>
              <a:rPr lang="tr-TR" sz="1600" dirty="0" smtClean="0"/>
              <a:t>Eflak ve </a:t>
            </a:r>
            <a:r>
              <a:rPr lang="tr-TR" sz="1600" dirty="0" err="1" smtClean="0"/>
              <a:t>Boğdan’a</a:t>
            </a:r>
            <a:r>
              <a:rPr lang="tr-TR" sz="1600" dirty="0" smtClean="0"/>
              <a:t> yeni haklar verilmesi kabul edildi. </a:t>
            </a:r>
          </a:p>
        </p:txBody>
      </p:sp>
    </p:spTree>
    <p:extLst>
      <p:ext uri="{BB962C8B-B14F-4D97-AF65-F5344CB8AC3E}">
        <p14:creationId xmlns:p14="http://schemas.microsoft.com/office/powerpoint/2010/main" val="7696940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0610" y="197427"/>
            <a:ext cx="9365672" cy="6234546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Islahat Fermanı 28 Şubat 1856</a:t>
            </a:r>
          </a:p>
          <a:p>
            <a:pPr lvl="1"/>
            <a:r>
              <a:rPr lang="tr-TR" sz="2000" dirty="0" smtClean="0"/>
              <a:t>Paris Antlaşması arifesinde İngiltere, Fransa desteğinden mahrum kalmamak için bu ferman yayınlandı.</a:t>
            </a:r>
          </a:p>
          <a:p>
            <a:pPr lvl="1"/>
            <a:r>
              <a:rPr lang="tr-TR" sz="2000" dirty="0" smtClean="0"/>
              <a:t>Islahat Fermanı ana metnin yabancılar tarafından hazırlandığı </a:t>
            </a:r>
            <a:r>
              <a:rPr lang="tr-TR" sz="2000" dirty="0" err="1" smtClean="0"/>
              <a:t>Bab</a:t>
            </a:r>
            <a:r>
              <a:rPr lang="tr-TR" sz="2000" dirty="0" smtClean="0"/>
              <a:t>-ı Ali’nin de kabul etmek zorunda kaldığı bir fermandır. </a:t>
            </a:r>
          </a:p>
          <a:p>
            <a:pPr lvl="1"/>
            <a:r>
              <a:rPr lang="tr-TR" sz="2000" dirty="0" smtClean="0"/>
              <a:t>Âli ve </a:t>
            </a:r>
            <a:r>
              <a:rPr lang="tr-TR" sz="2000" dirty="0" err="1" smtClean="0"/>
              <a:t>Fuad</a:t>
            </a:r>
            <a:r>
              <a:rPr lang="tr-TR" sz="2000" dirty="0" smtClean="0"/>
              <a:t> Paşalar</a:t>
            </a:r>
          </a:p>
          <a:p>
            <a:pPr lvl="1"/>
            <a:r>
              <a:rPr lang="tr-TR" sz="2000" dirty="0" smtClean="0"/>
              <a:t>İçeriği</a:t>
            </a:r>
          </a:p>
          <a:p>
            <a:pPr lvl="2"/>
            <a:r>
              <a:rPr lang="tr-TR" sz="1800" dirty="0" smtClean="0"/>
              <a:t>Tanzimat Fermanı’ndaki haklar tekrarlanmıştır. </a:t>
            </a:r>
          </a:p>
          <a:p>
            <a:pPr lvl="2"/>
            <a:r>
              <a:rPr lang="tr-TR" sz="1800" dirty="0" smtClean="0"/>
              <a:t>Gayrimüslim cemaat yönetimleri din adamlarından oluşan bir meclise bırakıldı. </a:t>
            </a:r>
          </a:p>
          <a:p>
            <a:pPr lvl="2"/>
            <a:r>
              <a:rPr lang="tr-TR" sz="1800" dirty="0" smtClean="0"/>
              <a:t>Her dine ayin serbestliği vurgulandı. </a:t>
            </a:r>
          </a:p>
          <a:p>
            <a:pPr lvl="2"/>
            <a:r>
              <a:rPr lang="tr-TR" sz="1800" dirty="0" smtClean="0"/>
              <a:t>Gayrimüslimlere memuriyete ve askeri-sivil okullara girme hakkı verildi. </a:t>
            </a:r>
          </a:p>
          <a:p>
            <a:pPr lvl="2"/>
            <a:r>
              <a:rPr lang="tr-TR" sz="1800" dirty="0" smtClean="0"/>
              <a:t>Özel cemaat okullarının açılmasına izin verildi. </a:t>
            </a:r>
          </a:p>
          <a:p>
            <a:pPr lvl="2"/>
            <a:r>
              <a:rPr lang="tr-TR" sz="1800" dirty="0" smtClean="0"/>
              <a:t>Karma mahkemelere izin verildi. </a:t>
            </a:r>
          </a:p>
          <a:p>
            <a:pPr lvl="2"/>
            <a:r>
              <a:rPr lang="tr-TR" sz="1800" dirty="0" smtClean="0"/>
              <a:t>Askerlik meselesi bedelli olarak belirlendi. </a:t>
            </a:r>
          </a:p>
        </p:txBody>
      </p:sp>
    </p:spTree>
    <p:extLst>
      <p:ext uri="{BB962C8B-B14F-4D97-AF65-F5344CB8AC3E}">
        <p14:creationId xmlns:p14="http://schemas.microsoft.com/office/powerpoint/2010/main" val="41032677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8265" y="238991"/>
            <a:ext cx="9601196" cy="6151418"/>
          </a:xfrm>
        </p:spPr>
        <p:txBody>
          <a:bodyPr>
            <a:normAutofit/>
          </a:bodyPr>
          <a:lstStyle/>
          <a:p>
            <a:pPr lvl="1"/>
            <a:r>
              <a:rPr lang="tr-TR" sz="1800" dirty="0" smtClean="0"/>
              <a:t>Tepkiler</a:t>
            </a:r>
          </a:p>
          <a:p>
            <a:pPr lvl="2"/>
            <a:r>
              <a:rPr lang="tr-TR" sz="1600" dirty="0"/>
              <a:t>En sert eleştiri Mustafa </a:t>
            </a:r>
            <a:r>
              <a:rPr lang="tr-TR" sz="1600" dirty="0" err="1"/>
              <a:t>Reşid</a:t>
            </a:r>
            <a:r>
              <a:rPr lang="tr-TR" sz="1600" dirty="0"/>
              <a:t> Paşa’dan geldi.</a:t>
            </a:r>
          </a:p>
          <a:p>
            <a:pPr lvl="2"/>
            <a:r>
              <a:rPr lang="tr-TR" sz="1600" dirty="0"/>
              <a:t>Hıristiyanlar olumlu; Müslümanlar tepki ile karşıladı. </a:t>
            </a:r>
            <a:r>
              <a:rPr lang="tr-TR" sz="1600" dirty="0" smtClean="0"/>
              <a:t>(Cidde Olayları)</a:t>
            </a:r>
          </a:p>
          <a:p>
            <a:pPr lvl="2"/>
            <a:r>
              <a:rPr lang="tr-TR" sz="1600" dirty="0" smtClean="0"/>
              <a:t>Laiklik ve eşitlik vurgusu</a:t>
            </a:r>
          </a:p>
          <a:p>
            <a:pPr marL="914400" lvl="2" indent="0">
              <a:buNone/>
            </a:pPr>
            <a:endParaRPr lang="tr-TR" sz="1600" dirty="0" smtClean="0"/>
          </a:p>
          <a:p>
            <a:r>
              <a:rPr lang="tr-TR" sz="2000" b="1" dirty="0" smtClean="0"/>
              <a:t>TANZİMAT – ISLAHAT KARŞILAŞTIRMASI</a:t>
            </a:r>
          </a:p>
          <a:p>
            <a:r>
              <a:rPr lang="tr-TR" sz="2000" dirty="0" smtClean="0"/>
              <a:t>Tanzimat da Islahat da aydınlanmacı fikirler taşıyordu. </a:t>
            </a:r>
          </a:p>
          <a:p>
            <a:r>
              <a:rPr lang="tr-TR" sz="2000" dirty="0" smtClean="0"/>
              <a:t>İkisi de eşitliğe önem veriyor; Osmanlı vatandaşlığı hedefini taşıyordu.</a:t>
            </a:r>
          </a:p>
          <a:p>
            <a:r>
              <a:rPr lang="tr-TR" sz="2000" dirty="0" smtClean="0"/>
              <a:t>Tanzimat yerli üretim; Islahat yabancı baskısı altında hazırlanmış bir metin oldu. </a:t>
            </a:r>
          </a:p>
          <a:p>
            <a:r>
              <a:rPr lang="tr-TR" sz="2000" dirty="0" smtClean="0"/>
              <a:t>Tanzimat hak verme şeklindeyken; Islahat Paris Ant.’</a:t>
            </a:r>
            <a:r>
              <a:rPr lang="tr-TR" sz="2000" dirty="0" err="1" smtClean="0"/>
              <a:t>nda</a:t>
            </a:r>
            <a:r>
              <a:rPr lang="tr-TR" sz="2000" dirty="0" smtClean="0"/>
              <a:t> yer aldığı için sorumluluk halini aldı. </a:t>
            </a:r>
          </a:p>
          <a:p>
            <a:r>
              <a:rPr lang="tr-TR" sz="2000" dirty="0" smtClean="0"/>
              <a:t>Tanzimat tüm Osmanlı toplumuna; Islahat sadece Osmanlı gayrimüslimlerine göre hazırlandı. </a:t>
            </a:r>
          </a:p>
        </p:txBody>
      </p:sp>
    </p:spTree>
    <p:extLst>
      <p:ext uri="{BB962C8B-B14F-4D97-AF65-F5344CB8AC3E}">
        <p14:creationId xmlns:p14="http://schemas.microsoft.com/office/powerpoint/2010/main" val="503639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8656" y="249382"/>
            <a:ext cx="9601196" cy="6109854"/>
          </a:xfrm>
        </p:spPr>
        <p:txBody>
          <a:bodyPr>
            <a:normAutofit lnSpcReduction="10000"/>
          </a:bodyPr>
          <a:lstStyle/>
          <a:p>
            <a:r>
              <a:rPr lang="tr-TR" sz="2400" b="1" dirty="0" smtClean="0"/>
              <a:t>Abdülmecid Dönemi Islahatları</a:t>
            </a:r>
          </a:p>
          <a:p>
            <a:pPr lvl="1"/>
            <a:r>
              <a:rPr lang="tr-TR" sz="2000" dirty="0" smtClean="0"/>
              <a:t>İdari ve Hukuki Islahatlar</a:t>
            </a:r>
          </a:p>
          <a:p>
            <a:pPr lvl="2"/>
            <a:r>
              <a:rPr lang="tr-TR" sz="1800" dirty="0" smtClean="0"/>
              <a:t>Tanzimat ve Islahat Fermanları</a:t>
            </a:r>
          </a:p>
          <a:p>
            <a:pPr lvl="2"/>
            <a:r>
              <a:rPr lang="tr-TR" sz="1800" dirty="0" smtClean="0"/>
              <a:t>İdari </a:t>
            </a:r>
            <a:r>
              <a:rPr lang="tr-TR" sz="1800" dirty="0"/>
              <a:t>işler için bir çok alt </a:t>
            </a:r>
            <a:r>
              <a:rPr lang="tr-TR" sz="1800" dirty="0" smtClean="0"/>
              <a:t>meclis </a:t>
            </a:r>
            <a:endParaRPr lang="tr-TR" sz="1800" dirty="0"/>
          </a:p>
          <a:p>
            <a:pPr lvl="2"/>
            <a:r>
              <a:rPr lang="tr-TR" sz="1800" dirty="0"/>
              <a:t>1840 Ceza Kanunnamesi</a:t>
            </a:r>
          </a:p>
          <a:p>
            <a:pPr lvl="2"/>
            <a:r>
              <a:rPr lang="tr-TR" sz="1800" dirty="0"/>
              <a:t>1846 İdare Kanunu</a:t>
            </a:r>
          </a:p>
          <a:p>
            <a:pPr lvl="2"/>
            <a:r>
              <a:rPr lang="tr-TR" sz="1800" dirty="0"/>
              <a:t>1846 Ticaret Kanunnamesi</a:t>
            </a:r>
          </a:p>
          <a:p>
            <a:pPr lvl="2"/>
            <a:r>
              <a:rPr lang="tr-TR" sz="1800" dirty="0"/>
              <a:t>1855 Arazi Kanunnamesi</a:t>
            </a:r>
          </a:p>
          <a:p>
            <a:pPr lvl="2"/>
            <a:r>
              <a:rPr lang="tr-TR" sz="1800" dirty="0"/>
              <a:t>Karma mahkemeler çeşitlendirildi. </a:t>
            </a:r>
          </a:p>
          <a:p>
            <a:pPr lvl="1"/>
            <a:r>
              <a:rPr lang="tr-TR" sz="2000" dirty="0" smtClean="0"/>
              <a:t>Mali Islahatlar</a:t>
            </a:r>
          </a:p>
          <a:p>
            <a:pPr lvl="2"/>
            <a:r>
              <a:rPr lang="tr-TR" sz="1800" dirty="0" smtClean="0"/>
              <a:t>İlk defa tahmini bütçe hazırlandı. </a:t>
            </a:r>
          </a:p>
          <a:p>
            <a:pPr lvl="2"/>
            <a:r>
              <a:rPr lang="tr-TR" sz="1800" dirty="0" smtClean="0"/>
              <a:t>İlk kağıt para (kaime-i mutebere) çıkarıldı. </a:t>
            </a:r>
          </a:p>
          <a:p>
            <a:pPr lvl="2"/>
            <a:r>
              <a:rPr lang="tr-TR" sz="1800" dirty="0" smtClean="0"/>
              <a:t>İlk dış borç alındı. (İngiltere)</a:t>
            </a:r>
          </a:p>
          <a:p>
            <a:pPr lvl="2"/>
            <a:r>
              <a:rPr lang="tr-TR" sz="1800" dirty="0" smtClean="0"/>
              <a:t>1856 Bank-ı Osmani-i Şahane</a:t>
            </a:r>
          </a:p>
          <a:p>
            <a:pPr lvl="2"/>
            <a:r>
              <a:rPr lang="tr-TR" sz="1800" dirty="0" smtClean="0"/>
              <a:t>Küçük fabrikalar açıldı. Sanayileşme yolunda ilk adımlar atıldı. </a:t>
            </a:r>
          </a:p>
        </p:txBody>
      </p:sp>
    </p:spTree>
    <p:extLst>
      <p:ext uri="{BB962C8B-B14F-4D97-AF65-F5344CB8AC3E}">
        <p14:creationId xmlns:p14="http://schemas.microsoft.com/office/powerpoint/2010/main" val="2737930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8765" y="218209"/>
            <a:ext cx="9601200" cy="6151418"/>
          </a:xfrm>
        </p:spPr>
        <p:txBody>
          <a:bodyPr>
            <a:noAutofit/>
          </a:bodyPr>
          <a:lstStyle/>
          <a:p>
            <a:pPr lvl="1"/>
            <a:r>
              <a:rPr lang="tr-TR" sz="1800" dirty="0" smtClean="0"/>
              <a:t>Eğitim Alanındaki Islahatlar</a:t>
            </a:r>
          </a:p>
          <a:p>
            <a:pPr lvl="2"/>
            <a:r>
              <a:rPr lang="tr-TR" sz="1600" dirty="0"/>
              <a:t>1845 Meclis-i Maarif-i Umumiye</a:t>
            </a:r>
          </a:p>
          <a:p>
            <a:pPr lvl="2"/>
            <a:r>
              <a:rPr lang="tr-TR" sz="1600" dirty="0"/>
              <a:t>1848 </a:t>
            </a:r>
            <a:r>
              <a:rPr lang="tr-TR" sz="1600" dirty="0" err="1"/>
              <a:t>Darülmuallimin</a:t>
            </a:r>
            <a:endParaRPr lang="tr-TR" sz="1600" dirty="0"/>
          </a:p>
          <a:p>
            <a:pPr lvl="2"/>
            <a:r>
              <a:rPr lang="tr-TR" sz="1600" dirty="0"/>
              <a:t>1851 ilk Darülfünun denemesi</a:t>
            </a:r>
          </a:p>
          <a:p>
            <a:pPr lvl="2"/>
            <a:r>
              <a:rPr lang="tr-TR" sz="1600" dirty="0"/>
              <a:t>1851 Encümen-i </a:t>
            </a:r>
            <a:r>
              <a:rPr lang="tr-TR" sz="1600" dirty="0" err="1" smtClean="0"/>
              <a:t>Daniş</a:t>
            </a:r>
            <a:r>
              <a:rPr lang="tr-TR" sz="1600" dirty="0" smtClean="0"/>
              <a:t> (</a:t>
            </a:r>
            <a:r>
              <a:rPr lang="tr-TR" sz="1600" dirty="0" err="1" smtClean="0"/>
              <a:t>Ahmed</a:t>
            </a:r>
            <a:r>
              <a:rPr lang="tr-TR" sz="1600" dirty="0" smtClean="0"/>
              <a:t> Cevdet Paşa)</a:t>
            </a:r>
            <a:endParaRPr lang="tr-TR" sz="1600" dirty="0"/>
          </a:p>
          <a:p>
            <a:pPr lvl="2"/>
            <a:r>
              <a:rPr lang="tr-TR" sz="1600" dirty="0"/>
              <a:t>1858 </a:t>
            </a:r>
            <a:r>
              <a:rPr lang="tr-TR" sz="1600" dirty="0" err="1"/>
              <a:t>Mekteb</a:t>
            </a:r>
            <a:r>
              <a:rPr lang="tr-TR" sz="1600" dirty="0"/>
              <a:t>-i </a:t>
            </a:r>
            <a:r>
              <a:rPr lang="tr-TR" sz="1600" dirty="0" smtClean="0"/>
              <a:t>Mülkiye</a:t>
            </a:r>
          </a:p>
          <a:p>
            <a:pPr lvl="2"/>
            <a:r>
              <a:rPr lang="tr-TR" sz="1600" dirty="0" smtClean="0"/>
              <a:t>Heybeliada Ruhban Okulu</a:t>
            </a:r>
            <a:endParaRPr lang="tr-TR" sz="1600" dirty="0"/>
          </a:p>
          <a:p>
            <a:pPr lvl="2"/>
            <a:r>
              <a:rPr lang="tr-TR" sz="1600" dirty="0"/>
              <a:t>Sivil meslek mektepleri açıldı. (Ebe, Baytar, Ziraat, Orman)</a:t>
            </a:r>
          </a:p>
          <a:p>
            <a:pPr lvl="2"/>
            <a:r>
              <a:rPr lang="tr-TR" sz="1600" dirty="0" smtClean="0"/>
              <a:t>Ceride-i </a:t>
            </a:r>
            <a:r>
              <a:rPr lang="tr-TR" sz="1600" dirty="0"/>
              <a:t>Havadis </a:t>
            </a:r>
            <a:r>
              <a:rPr lang="tr-TR" sz="1600" dirty="0" smtClean="0"/>
              <a:t>(Churchill), Tercüman-ı Ahval (ilk özel gazete/Şinasi)</a:t>
            </a:r>
            <a:endParaRPr lang="tr-TR" sz="1600" dirty="0"/>
          </a:p>
          <a:p>
            <a:pPr lvl="1"/>
            <a:r>
              <a:rPr lang="tr-TR" sz="1800" dirty="0" smtClean="0"/>
              <a:t>Diğer</a:t>
            </a:r>
          </a:p>
          <a:p>
            <a:pPr lvl="2"/>
            <a:r>
              <a:rPr lang="tr-TR" sz="1600" dirty="0" smtClean="0"/>
              <a:t>İlk demiryolu işletmesi (Mısır’da Kahire-İskenderiye; Anadolu’da Aydın-İzmir)</a:t>
            </a:r>
          </a:p>
          <a:p>
            <a:pPr lvl="2"/>
            <a:r>
              <a:rPr lang="tr-TR" sz="1600" dirty="0"/>
              <a:t>1849 Şirket-i Hayriye (Boğaz ulaşımı)</a:t>
            </a:r>
          </a:p>
          <a:p>
            <a:pPr lvl="2"/>
            <a:r>
              <a:rPr lang="tr-TR" sz="1600" dirty="0"/>
              <a:t>1845 Genel nüfus sayımı ve kafa </a:t>
            </a:r>
            <a:r>
              <a:rPr lang="tr-TR" sz="1600" dirty="0" smtClean="0"/>
              <a:t>kağıdı</a:t>
            </a:r>
          </a:p>
          <a:p>
            <a:pPr lvl="2"/>
            <a:r>
              <a:rPr lang="tr-TR" sz="1600" dirty="0" smtClean="0"/>
              <a:t>İlk özel tiyatro (Güllü </a:t>
            </a:r>
            <a:r>
              <a:rPr lang="tr-TR" sz="1600" dirty="0" err="1" smtClean="0"/>
              <a:t>Agop</a:t>
            </a:r>
            <a:r>
              <a:rPr lang="tr-TR" sz="1600" dirty="0" smtClean="0"/>
              <a:t> – </a:t>
            </a:r>
            <a:r>
              <a:rPr lang="tr-TR" sz="1600" dirty="0" err="1" smtClean="0"/>
              <a:t>Naum</a:t>
            </a:r>
            <a:r>
              <a:rPr lang="tr-TR" sz="1600" dirty="0" smtClean="0"/>
              <a:t> Tiyatrosu)</a:t>
            </a:r>
          </a:p>
          <a:p>
            <a:pPr lvl="2"/>
            <a:r>
              <a:rPr lang="tr-TR" sz="1600" dirty="0" smtClean="0"/>
              <a:t>İlk Türkçe tiyatro eseri (Şinasi – Şair Evlenmesi)</a:t>
            </a:r>
          </a:p>
          <a:p>
            <a:pPr lvl="2"/>
            <a:r>
              <a:rPr lang="tr-TR" sz="1600" dirty="0" smtClean="0"/>
              <a:t>İlk ulusal marş (</a:t>
            </a:r>
            <a:r>
              <a:rPr lang="tr-TR" sz="1600" dirty="0" err="1" smtClean="0"/>
              <a:t>Donizetti</a:t>
            </a:r>
            <a:r>
              <a:rPr lang="tr-TR" sz="1600" dirty="0" smtClean="0"/>
              <a:t> Paşa – Mecidiye Marşı)</a:t>
            </a: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1709332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8819" y="277091"/>
            <a:ext cx="8596668" cy="1320800"/>
          </a:xfrm>
        </p:spPr>
        <p:txBody>
          <a:bodyPr>
            <a:normAutofit/>
          </a:bodyPr>
          <a:lstStyle/>
          <a:p>
            <a:r>
              <a:rPr lang="tr-TR" dirty="0" smtClean="0"/>
              <a:t>SULTAN ABDÜLAZİZ DÖNEMİ (1861-1876)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8819" y="1330036"/>
            <a:ext cx="9240981" cy="5257800"/>
          </a:xfrm>
        </p:spPr>
        <p:txBody>
          <a:bodyPr>
            <a:noAutofit/>
          </a:bodyPr>
          <a:lstStyle/>
          <a:p>
            <a:r>
              <a:rPr lang="tr-TR" b="1" dirty="0" smtClean="0"/>
              <a:t>Eflak ve </a:t>
            </a:r>
            <a:r>
              <a:rPr lang="tr-TR" b="1" dirty="0" err="1" smtClean="0"/>
              <a:t>Boğdan’ın</a:t>
            </a:r>
            <a:r>
              <a:rPr lang="tr-TR" b="1" dirty="0" smtClean="0"/>
              <a:t> Birleşmesi</a:t>
            </a:r>
          </a:p>
          <a:p>
            <a:pPr lvl="1"/>
            <a:r>
              <a:rPr lang="tr-TR" dirty="0" smtClean="0"/>
              <a:t>1856 Paris Ant. ile ayrıcalık</a:t>
            </a:r>
          </a:p>
          <a:p>
            <a:pPr lvl="1"/>
            <a:r>
              <a:rPr lang="tr-TR" dirty="0" smtClean="0"/>
              <a:t>1859 iki ayrı seçim tek sonuç </a:t>
            </a:r>
            <a:r>
              <a:rPr lang="tr-TR" dirty="0" err="1" smtClean="0"/>
              <a:t>Cuza</a:t>
            </a:r>
            <a:endParaRPr lang="tr-TR" dirty="0" smtClean="0"/>
          </a:p>
          <a:p>
            <a:pPr lvl="2"/>
            <a:r>
              <a:rPr lang="tr-TR" dirty="0" smtClean="0"/>
              <a:t>Bir kereye mahsus kabul </a:t>
            </a:r>
          </a:p>
          <a:p>
            <a:pPr lvl="1"/>
            <a:r>
              <a:rPr lang="tr-TR" dirty="0" smtClean="0"/>
              <a:t>1866 darbesi</a:t>
            </a:r>
          </a:p>
          <a:p>
            <a:pPr lvl="1"/>
            <a:r>
              <a:rPr lang="tr-TR" dirty="0" smtClean="0"/>
              <a:t>Prens </a:t>
            </a:r>
            <a:r>
              <a:rPr lang="tr-TR" dirty="0" err="1" smtClean="0"/>
              <a:t>Carol</a:t>
            </a:r>
            <a:r>
              <a:rPr lang="tr-TR" dirty="0" smtClean="0"/>
              <a:t> dönemi ve birliğin tamamlanarak Romanya adını alması </a:t>
            </a:r>
          </a:p>
          <a:p>
            <a:r>
              <a:rPr lang="tr-TR" b="1" dirty="0" smtClean="0"/>
              <a:t>1866 Girit İsyanı </a:t>
            </a:r>
          </a:p>
          <a:p>
            <a:pPr lvl="1"/>
            <a:r>
              <a:rPr lang="tr-TR" dirty="0" smtClean="0"/>
              <a:t>Yunanistan’a bağlanma isteği</a:t>
            </a:r>
          </a:p>
          <a:p>
            <a:pPr lvl="1"/>
            <a:r>
              <a:rPr lang="tr-TR" dirty="0" smtClean="0"/>
              <a:t>Osmanlı askeri başarısı ancak Avrupa müdahalesi</a:t>
            </a:r>
          </a:p>
          <a:p>
            <a:pPr lvl="1"/>
            <a:r>
              <a:rPr lang="tr-TR" dirty="0" err="1" smtClean="0"/>
              <a:t>Halepa</a:t>
            </a:r>
            <a:r>
              <a:rPr lang="tr-TR" dirty="0" smtClean="0"/>
              <a:t> Fermanı (adadaki bazı sancaklara Hıristiyan vali atanması, yerel meclis hakkının verilmesi)</a:t>
            </a:r>
          </a:p>
          <a:p>
            <a:r>
              <a:rPr lang="tr-TR" b="1" dirty="0"/>
              <a:t>Abdülaziz’in Yurtdışı Seyahati </a:t>
            </a:r>
          </a:p>
          <a:p>
            <a:pPr lvl="1"/>
            <a:r>
              <a:rPr lang="tr-TR" dirty="0"/>
              <a:t>1867 Paris, Londra, Brüksel, Viyana, </a:t>
            </a:r>
            <a:r>
              <a:rPr lang="tr-TR" dirty="0" smtClean="0"/>
              <a:t>Budapeşte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725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Dönemin Sınırları ve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1792 Yaş Antlaşması</a:t>
            </a:r>
          </a:p>
          <a:p>
            <a:r>
              <a:rPr lang="tr-TR" sz="2400" dirty="0" smtClean="0"/>
              <a:t>1922 Saltanatın kaldırılması</a:t>
            </a:r>
          </a:p>
          <a:p>
            <a:r>
              <a:rPr lang="tr-TR" sz="2400" dirty="0" smtClean="0"/>
              <a:t>Çok büyük toprak kayıpları ve askeri mağlubiyetler </a:t>
            </a:r>
          </a:p>
          <a:p>
            <a:r>
              <a:rPr lang="tr-TR" sz="2400" dirty="0" smtClean="0"/>
              <a:t>Uluslararası politikanın rüzgarında savrulan Osmanlı </a:t>
            </a:r>
          </a:p>
          <a:p>
            <a:r>
              <a:rPr lang="tr-TR" sz="2400" dirty="0" smtClean="0"/>
              <a:t>Büyük ıslahat hareketleri</a:t>
            </a:r>
          </a:p>
          <a:p>
            <a:r>
              <a:rPr lang="tr-TR" sz="2400" dirty="0" smtClean="0"/>
              <a:t>Anayasal sisteme geçiş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66290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05245"/>
            <a:ext cx="8596668" cy="5636117"/>
          </a:xfrm>
        </p:spPr>
        <p:txBody>
          <a:bodyPr/>
          <a:lstStyle/>
          <a:p>
            <a:r>
              <a:rPr lang="tr-TR" b="1" dirty="0"/>
              <a:t>1871 Londra Konferansı</a:t>
            </a:r>
          </a:p>
          <a:p>
            <a:pPr lvl="1"/>
            <a:r>
              <a:rPr lang="tr-TR" dirty="0" smtClean="0"/>
              <a:t>Rusya’nın 1856’daki «tarafsız Karadeniz» kararından rahatsız olması</a:t>
            </a:r>
          </a:p>
          <a:p>
            <a:pPr lvl="1"/>
            <a:r>
              <a:rPr lang="tr-TR" dirty="0" smtClean="0"/>
              <a:t>1870 Rusya’nın tarafsız Karadeniz kararını tanımadığını ilanı</a:t>
            </a:r>
          </a:p>
          <a:p>
            <a:pPr lvl="1"/>
            <a:r>
              <a:rPr lang="tr-TR" dirty="0" smtClean="0"/>
              <a:t>Osmanlı </a:t>
            </a:r>
            <a:r>
              <a:rPr lang="tr-TR" dirty="0"/>
              <a:t>Devleti, Rusya, İngiltere, Fransa, Avusturya, Almanya, </a:t>
            </a:r>
            <a:r>
              <a:rPr lang="tr-TR" dirty="0" smtClean="0"/>
              <a:t>İtalya temsilcileri</a:t>
            </a:r>
            <a:endParaRPr lang="tr-TR" dirty="0"/>
          </a:p>
          <a:p>
            <a:pPr lvl="1"/>
            <a:r>
              <a:rPr lang="tr-TR" dirty="0" err="1"/>
              <a:t>Kostaki</a:t>
            </a:r>
            <a:r>
              <a:rPr lang="tr-TR" dirty="0"/>
              <a:t> </a:t>
            </a:r>
            <a:r>
              <a:rPr lang="tr-TR" dirty="0" err="1"/>
              <a:t>Musurus</a:t>
            </a:r>
            <a:endParaRPr lang="tr-TR" dirty="0"/>
          </a:p>
          <a:p>
            <a:pPr lvl="1"/>
            <a:r>
              <a:rPr lang="tr-TR" dirty="0"/>
              <a:t>Gündem Karadeniz ve Boğazlar</a:t>
            </a:r>
          </a:p>
          <a:p>
            <a:pPr lvl="1"/>
            <a:r>
              <a:rPr lang="tr-TR" dirty="0"/>
              <a:t>Karadeniz’in tarafsızlığı son buldu. </a:t>
            </a:r>
            <a:endParaRPr lang="tr-TR" dirty="0" smtClean="0"/>
          </a:p>
          <a:p>
            <a:pPr lvl="1"/>
            <a:r>
              <a:rPr lang="tr-TR" dirty="0" smtClean="0"/>
              <a:t>Rusya Karadeniz’de donanma bulundurma hakkı elde etti. </a:t>
            </a:r>
            <a:endParaRPr lang="tr-TR" dirty="0"/>
          </a:p>
          <a:p>
            <a:pPr lvl="1"/>
            <a:r>
              <a:rPr lang="tr-TR" dirty="0"/>
              <a:t>Boğazlardan savaş gemilerinin geçişine izin verildi. 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2589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4910" y="197426"/>
            <a:ext cx="9601196" cy="6296891"/>
          </a:xfrm>
        </p:spPr>
        <p:txBody>
          <a:bodyPr>
            <a:normAutofit/>
          </a:bodyPr>
          <a:lstStyle/>
          <a:p>
            <a:r>
              <a:rPr lang="tr-TR" b="1" dirty="0"/>
              <a:t>1875 Balkan Buhranı</a:t>
            </a:r>
          </a:p>
          <a:p>
            <a:pPr lvl="1"/>
            <a:r>
              <a:rPr lang="tr-TR" dirty="0"/>
              <a:t>Rusya’nın kışkırtmaları</a:t>
            </a:r>
          </a:p>
          <a:p>
            <a:pPr lvl="1"/>
            <a:r>
              <a:rPr lang="tr-TR" dirty="0"/>
              <a:t>Bosna, Hersek, Sırbistan, Karadağ ve Bulgaristan’da </a:t>
            </a:r>
            <a:r>
              <a:rPr lang="tr-TR" dirty="0" smtClean="0"/>
              <a:t>ayaklanmalar</a:t>
            </a:r>
          </a:p>
          <a:p>
            <a:pPr lvl="1"/>
            <a:r>
              <a:rPr lang="tr-TR" dirty="0" smtClean="0"/>
              <a:t>1876 Sırbistan ve Karadağ’ın Osmanlı’ya savaş ilanı </a:t>
            </a:r>
            <a:endParaRPr lang="tr-TR" dirty="0"/>
          </a:p>
          <a:p>
            <a:pPr lvl="1"/>
            <a:r>
              <a:rPr lang="tr-TR" dirty="0"/>
              <a:t>Avrupa devletlerinin müdahale kararı</a:t>
            </a:r>
          </a:p>
          <a:p>
            <a:pPr lvl="1"/>
            <a:r>
              <a:rPr lang="tr-TR" dirty="0"/>
              <a:t>Abdülaziz’in halli (</a:t>
            </a:r>
            <a:r>
              <a:rPr lang="tr-TR" dirty="0" err="1"/>
              <a:t>Midhat</a:t>
            </a:r>
            <a:r>
              <a:rPr lang="tr-TR" dirty="0"/>
              <a:t> Paşa, Hüseyin Avni Paşa, Süleyman Paşa)</a:t>
            </a:r>
          </a:p>
          <a:p>
            <a:pPr lvl="1"/>
            <a:r>
              <a:rPr lang="tr-TR" dirty="0"/>
              <a:t>V. Murad (Mayıs – Ağustos 1876) ve II. Abdülhamid</a:t>
            </a:r>
          </a:p>
          <a:p>
            <a:pPr lvl="1"/>
            <a:r>
              <a:rPr lang="tr-TR" dirty="0"/>
              <a:t>Tersane Konferansı</a:t>
            </a:r>
          </a:p>
          <a:p>
            <a:pPr lvl="2"/>
            <a:r>
              <a:rPr lang="tr-TR" dirty="0" smtClean="0"/>
              <a:t>Osmanlı, İngiltere, Fransa, Rusya, Avusturya, Almanya, İtalya</a:t>
            </a:r>
          </a:p>
          <a:p>
            <a:pPr lvl="2"/>
            <a:r>
              <a:rPr lang="tr-TR" dirty="0" smtClean="0"/>
              <a:t>Saffet Paşa</a:t>
            </a:r>
          </a:p>
          <a:p>
            <a:pPr lvl="2"/>
            <a:r>
              <a:rPr lang="tr-TR" dirty="0" smtClean="0"/>
              <a:t>Meşrutiyet’in ilanı </a:t>
            </a:r>
          </a:p>
          <a:p>
            <a:pPr lvl="2"/>
            <a:r>
              <a:rPr lang="tr-TR" dirty="0" smtClean="0"/>
              <a:t>Sonuç: Sırbistan ve Karadağ’ın genişletilmesi, Bulgaristan, Bosna ve Hersek’e özerklik</a:t>
            </a:r>
          </a:p>
          <a:p>
            <a:pPr lvl="2"/>
            <a:r>
              <a:rPr lang="tr-TR" dirty="0" smtClean="0"/>
              <a:t>Osmanlı’nın cevabı: </a:t>
            </a:r>
            <a:r>
              <a:rPr lang="tr-TR" dirty="0" err="1" smtClean="0"/>
              <a:t>Red</a:t>
            </a:r>
            <a:r>
              <a:rPr lang="tr-TR" dirty="0" smtClean="0"/>
              <a:t> </a:t>
            </a:r>
            <a:endParaRPr lang="tr-TR" dirty="0"/>
          </a:p>
          <a:p>
            <a:pPr lvl="1"/>
            <a:r>
              <a:rPr lang="tr-TR" dirty="0" smtClean="0"/>
              <a:t>Londra Protokolü</a:t>
            </a:r>
          </a:p>
          <a:p>
            <a:pPr lvl="2"/>
            <a:r>
              <a:rPr lang="tr-TR" dirty="0" smtClean="0"/>
              <a:t>Osmanlı hariç diğer ülkeler</a:t>
            </a:r>
          </a:p>
          <a:p>
            <a:pPr lvl="2"/>
            <a:r>
              <a:rPr lang="tr-TR" dirty="0" smtClean="0"/>
              <a:t>Karar: Balkanlardaki düzenlemeler için Osmanlı’ya baskı yapılması, ıslahatların denetlenmesi</a:t>
            </a:r>
          </a:p>
          <a:p>
            <a:pPr lvl="2"/>
            <a:r>
              <a:rPr lang="tr-TR" dirty="0" smtClean="0"/>
              <a:t>Osmanlı’nın cevabı: </a:t>
            </a:r>
            <a:r>
              <a:rPr lang="tr-TR" dirty="0" err="1" smtClean="0"/>
              <a:t>Red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9590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919" y="280555"/>
            <a:ext cx="9601196" cy="6026727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Abdülaziz Devri Islahatları</a:t>
            </a:r>
          </a:p>
          <a:p>
            <a:pPr lvl="1"/>
            <a:r>
              <a:rPr lang="tr-TR" dirty="0" smtClean="0"/>
              <a:t>Meclis-i </a:t>
            </a:r>
            <a:r>
              <a:rPr lang="tr-TR" dirty="0" err="1" smtClean="0"/>
              <a:t>Vala-yı</a:t>
            </a:r>
            <a:r>
              <a:rPr lang="tr-TR" dirty="0" smtClean="0"/>
              <a:t> Ahkam-ı Adliye (1838) ikiye ayrıldı</a:t>
            </a:r>
          </a:p>
          <a:p>
            <a:pPr lvl="2"/>
            <a:r>
              <a:rPr lang="tr-TR" dirty="0"/>
              <a:t>Şura-</a:t>
            </a:r>
            <a:r>
              <a:rPr lang="tr-TR" dirty="0" err="1"/>
              <a:t>yı</a:t>
            </a:r>
            <a:r>
              <a:rPr lang="tr-TR" dirty="0"/>
              <a:t> Devlet</a:t>
            </a:r>
          </a:p>
          <a:p>
            <a:pPr lvl="2"/>
            <a:r>
              <a:rPr lang="tr-TR" dirty="0"/>
              <a:t>Divan-ı Ahkam-ı </a:t>
            </a:r>
            <a:r>
              <a:rPr lang="tr-TR" dirty="0" smtClean="0"/>
              <a:t>Adliye (üst mahkeme)</a:t>
            </a:r>
            <a:endParaRPr lang="tr-TR" dirty="0"/>
          </a:p>
          <a:p>
            <a:pPr lvl="1"/>
            <a:r>
              <a:rPr lang="tr-TR" dirty="0" smtClean="0"/>
              <a:t>1864 Vilayet Nizamnamesi</a:t>
            </a:r>
          </a:p>
          <a:p>
            <a:pPr lvl="2"/>
            <a:r>
              <a:rPr lang="tr-TR" dirty="0" smtClean="0"/>
              <a:t>Vilayet (vali), liva/sancak</a:t>
            </a:r>
            <a:r>
              <a:rPr lang="tr-TR" dirty="0"/>
              <a:t> </a:t>
            </a:r>
            <a:r>
              <a:rPr lang="tr-TR" dirty="0" smtClean="0"/>
              <a:t>(mutasarrıf), kaza (kaymakam), nahiye (müdür), karye (muhtar)</a:t>
            </a:r>
            <a:endParaRPr lang="tr-TR" dirty="0"/>
          </a:p>
          <a:p>
            <a:pPr lvl="1"/>
            <a:r>
              <a:rPr lang="tr-TR" dirty="0" smtClean="0"/>
              <a:t>1867 Memleket Sandıkları</a:t>
            </a:r>
          </a:p>
          <a:p>
            <a:pPr lvl="1"/>
            <a:r>
              <a:rPr lang="tr-TR" dirty="0" smtClean="0"/>
              <a:t>1868 Mecelle-i Ahkam-ı Adliye</a:t>
            </a:r>
          </a:p>
          <a:p>
            <a:pPr lvl="1"/>
            <a:r>
              <a:rPr lang="tr-TR" dirty="0" smtClean="0"/>
              <a:t>Posta pulu</a:t>
            </a:r>
          </a:p>
          <a:p>
            <a:pPr lvl="1"/>
            <a:r>
              <a:rPr lang="tr-TR" dirty="0" smtClean="0"/>
              <a:t>Dünyanın 3. büyük donanması</a:t>
            </a:r>
          </a:p>
          <a:p>
            <a:pPr lvl="1"/>
            <a:r>
              <a:rPr lang="tr-TR" dirty="0" smtClean="0"/>
              <a:t>1869 Maarif-i Umumiye Nizamnamesi</a:t>
            </a:r>
          </a:p>
          <a:p>
            <a:pPr lvl="2"/>
            <a:r>
              <a:rPr lang="tr-TR" dirty="0" err="1"/>
              <a:t>Sıbyan</a:t>
            </a:r>
            <a:r>
              <a:rPr lang="tr-TR" dirty="0"/>
              <a:t>, </a:t>
            </a:r>
            <a:r>
              <a:rPr lang="tr-TR" dirty="0" err="1"/>
              <a:t>rüşdiye</a:t>
            </a:r>
            <a:r>
              <a:rPr lang="tr-TR" dirty="0"/>
              <a:t>, idadi, sultani, Darülfünun</a:t>
            </a:r>
          </a:p>
          <a:p>
            <a:pPr lvl="1"/>
            <a:r>
              <a:rPr lang="tr-TR" dirty="0" smtClean="0"/>
              <a:t>Yeni okullar</a:t>
            </a:r>
          </a:p>
          <a:p>
            <a:pPr lvl="2"/>
            <a:r>
              <a:rPr lang="tr-TR" dirty="0" smtClean="0"/>
              <a:t>1863 </a:t>
            </a:r>
            <a:r>
              <a:rPr lang="tr-TR" dirty="0" err="1" smtClean="0"/>
              <a:t>Darüşşafaka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1868 Galatasaray Sultanisi</a:t>
            </a:r>
          </a:p>
          <a:p>
            <a:pPr lvl="2"/>
            <a:r>
              <a:rPr lang="tr-TR" dirty="0" smtClean="0"/>
              <a:t>1870 </a:t>
            </a:r>
            <a:r>
              <a:rPr lang="tr-TR" dirty="0" err="1" smtClean="0"/>
              <a:t>Darülmuallimat</a:t>
            </a:r>
            <a:endParaRPr lang="tr-TR" dirty="0" smtClean="0"/>
          </a:p>
          <a:p>
            <a:pPr lvl="2"/>
            <a:r>
              <a:rPr lang="tr-TR" dirty="0" smtClean="0"/>
              <a:t>Yabancı okulların açılması (Robert Kolej, St. Joseph, Merzifon Amerikan Lisesi)</a:t>
            </a:r>
          </a:p>
          <a:p>
            <a:pPr lvl="1"/>
            <a:endParaRPr lang="tr-TR" dirty="0" smtClean="0"/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91026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318654"/>
            <a:ext cx="8596668" cy="1320800"/>
          </a:xfrm>
        </p:spPr>
        <p:txBody>
          <a:bodyPr>
            <a:normAutofit/>
          </a:bodyPr>
          <a:lstStyle/>
          <a:p>
            <a:r>
              <a:rPr lang="tr-TR" dirty="0" smtClean="0"/>
              <a:t>II. ABDÜLHAMİD DÖNEMİ (1876-1909)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465119"/>
            <a:ext cx="8596668" cy="4576244"/>
          </a:xfrm>
        </p:spPr>
        <p:txBody>
          <a:bodyPr>
            <a:normAutofit/>
          </a:bodyPr>
          <a:lstStyle/>
          <a:p>
            <a:r>
              <a:rPr lang="tr-TR" dirty="0" smtClean="0"/>
              <a:t>V. Murad’ın akli sorunları</a:t>
            </a:r>
          </a:p>
          <a:p>
            <a:r>
              <a:rPr lang="tr-TR" dirty="0" smtClean="0"/>
              <a:t>Abdülhamid – </a:t>
            </a:r>
            <a:r>
              <a:rPr lang="tr-TR" dirty="0" err="1" smtClean="0"/>
              <a:t>Midhat</a:t>
            </a:r>
            <a:r>
              <a:rPr lang="tr-TR" dirty="0" smtClean="0"/>
              <a:t> Paşa anlaşması</a:t>
            </a:r>
          </a:p>
          <a:p>
            <a:r>
              <a:rPr lang="tr-TR" b="1" dirty="0" smtClean="0"/>
              <a:t>Meşrutiyet’in İlanı (23 Aralık 1876)</a:t>
            </a:r>
          </a:p>
          <a:p>
            <a:pPr lvl="1"/>
            <a:r>
              <a:rPr lang="tr-TR" dirty="0" smtClean="0"/>
              <a:t>Genç Osmanlılar</a:t>
            </a:r>
          </a:p>
          <a:p>
            <a:pPr lvl="2"/>
            <a:r>
              <a:rPr lang="tr-TR" dirty="0" smtClean="0"/>
              <a:t>Osmanlı tarihindeki ilk siyasi muhalefet</a:t>
            </a:r>
          </a:p>
          <a:p>
            <a:pPr lvl="2"/>
            <a:r>
              <a:rPr lang="tr-TR" dirty="0" smtClean="0"/>
              <a:t>1865</a:t>
            </a:r>
          </a:p>
          <a:p>
            <a:pPr lvl="2"/>
            <a:r>
              <a:rPr lang="tr-TR" dirty="0" smtClean="0"/>
              <a:t>Osmanlı’nın kurtuluşu Osmanlıcılık fikrinden ve meşrutiyet idaresinden geçer.</a:t>
            </a:r>
          </a:p>
          <a:p>
            <a:pPr lvl="2"/>
            <a:r>
              <a:rPr lang="tr-TR" dirty="0" smtClean="0"/>
              <a:t>Tanzimat reformlarının hızı yetersizdir. </a:t>
            </a:r>
          </a:p>
          <a:p>
            <a:pPr lvl="1"/>
            <a:r>
              <a:rPr lang="tr-TR" dirty="0"/>
              <a:t>Nedenleri</a:t>
            </a:r>
          </a:p>
          <a:p>
            <a:pPr lvl="2"/>
            <a:r>
              <a:rPr lang="tr-TR" dirty="0"/>
              <a:t>Osmanlı Devleti’ni dağılmaktan kurtarmak</a:t>
            </a:r>
          </a:p>
          <a:p>
            <a:pPr lvl="2"/>
            <a:r>
              <a:rPr lang="tr-TR" dirty="0"/>
              <a:t>Milliyetçi isyanları önlemek</a:t>
            </a:r>
          </a:p>
          <a:p>
            <a:pPr lvl="2"/>
            <a:r>
              <a:rPr lang="tr-TR" dirty="0"/>
              <a:t>Avrupalı devletlerin Osmanlı içişlerine müdahalesini </a:t>
            </a:r>
            <a:r>
              <a:rPr lang="tr-TR" dirty="0" smtClean="0"/>
              <a:t>önlemek</a:t>
            </a:r>
          </a:p>
          <a:p>
            <a:pPr lvl="2"/>
            <a:endParaRPr lang="tr-TR" dirty="0" smtClean="0"/>
          </a:p>
          <a:p>
            <a:pPr lvl="2"/>
            <a:endParaRPr lang="tr-TR" dirty="0" smtClean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56493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310" y="218209"/>
            <a:ext cx="9601196" cy="6078682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İlk Osmanlı Anayasası Kanun-ı Esasi</a:t>
            </a:r>
          </a:p>
          <a:p>
            <a:pPr lvl="1"/>
            <a:r>
              <a:rPr lang="tr-TR" sz="1800" dirty="0" smtClean="0"/>
              <a:t>12 bölüm 119 madde</a:t>
            </a:r>
          </a:p>
          <a:p>
            <a:pPr lvl="1"/>
            <a:r>
              <a:rPr lang="tr-TR" sz="1800" dirty="0" smtClean="0"/>
              <a:t>1831 Belçika Anayasasından esinlenme</a:t>
            </a:r>
          </a:p>
          <a:p>
            <a:pPr lvl="1"/>
            <a:r>
              <a:rPr lang="tr-TR" sz="1800" dirty="0"/>
              <a:t>Resmi dil Türkçe, devlet dini İslam</a:t>
            </a:r>
          </a:p>
          <a:p>
            <a:pPr lvl="1"/>
            <a:r>
              <a:rPr lang="tr-TR" sz="1800" dirty="0"/>
              <a:t>Osmanlı </a:t>
            </a:r>
            <a:r>
              <a:rPr lang="tr-TR" sz="1800" dirty="0" smtClean="0"/>
              <a:t>vatandaşlığı kavramı </a:t>
            </a:r>
          </a:p>
          <a:p>
            <a:pPr lvl="1"/>
            <a:r>
              <a:rPr lang="tr-TR" sz="1800" dirty="0" smtClean="0"/>
              <a:t>Eski </a:t>
            </a:r>
            <a:r>
              <a:rPr lang="tr-TR" sz="1800" dirty="0" err="1" smtClean="0"/>
              <a:t>mutlakiyetçi</a:t>
            </a:r>
            <a:r>
              <a:rPr lang="tr-TR" sz="1800" dirty="0" smtClean="0"/>
              <a:t> anlayışa devam</a:t>
            </a:r>
          </a:p>
          <a:p>
            <a:pPr lvl="2"/>
            <a:r>
              <a:rPr lang="tr-TR" sz="1600" dirty="0" smtClean="0"/>
              <a:t>Yetkili fakat sorumsuz bir padişah (3. ve 4. madde)</a:t>
            </a:r>
          </a:p>
          <a:p>
            <a:pPr lvl="2"/>
            <a:r>
              <a:rPr lang="tr-TR" sz="1600" dirty="0" smtClean="0"/>
              <a:t>Hükümet padişaha karşı sorumlu, </a:t>
            </a:r>
            <a:r>
              <a:rPr lang="tr-TR" sz="1600" dirty="0"/>
              <a:t>Padişahın meclisi toplama ve dağıtma </a:t>
            </a:r>
            <a:r>
              <a:rPr lang="tr-TR" sz="1600" dirty="0" smtClean="0"/>
              <a:t>hakkı</a:t>
            </a:r>
          </a:p>
          <a:p>
            <a:pPr lvl="2"/>
            <a:r>
              <a:rPr lang="tr-TR" sz="1600" dirty="0" smtClean="0"/>
              <a:t>Sadrazam ve nazırları atama yetkisi padişahta </a:t>
            </a:r>
          </a:p>
          <a:p>
            <a:pPr lvl="2"/>
            <a:r>
              <a:rPr lang="tr-TR" sz="1600" dirty="0" smtClean="0"/>
              <a:t>Yasaların onayı ve yürürlüğe girmesi padişaha bağlı</a:t>
            </a:r>
          </a:p>
          <a:p>
            <a:pPr lvl="1"/>
            <a:r>
              <a:rPr lang="tr-TR" sz="1800" dirty="0" smtClean="0"/>
              <a:t>Temel hak ve özgürlükler</a:t>
            </a:r>
          </a:p>
          <a:p>
            <a:pPr lvl="2"/>
            <a:r>
              <a:rPr lang="tr-TR" sz="1600" dirty="0"/>
              <a:t>Kanunsuz suç ve ceza olamaz</a:t>
            </a:r>
          </a:p>
          <a:p>
            <a:pPr lvl="2"/>
            <a:r>
              <a:rPr lang="tr-TR" sz="1600" dirty="0"/>
              <a:t>Can mal namus güvenliği</a:t>
            </a:r>
          </a:p>
          <a:p>
            <a:pPr lvl="2"/>
            <a:r>
              <a:rPr lang="tr-TR" sz="1600" dirty="0"/>
              <a:t>Padişahın sürgün yetkisi (113. madde)</a:t>
            </a:r>
          </a:p>
          <a:p>
            <a:pPr lvl="2"/>
            <a:r>
              <a:rPr lang="tr-TR" sz="1600" dirty="0"/>
              <a:t>Matbuat kanun dairesinde serbesttir. (12. madde</a:t>
            </a:r>
            <a:r>
              <a:rPr lang="tr-TR" sz="1600" dirty="0" smtClean="0"/>
              <a:t>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730578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5529" y="218209"/>
            <a:ext cx="9601196" cy="6172200"/>
          </a:xfrm>
        </p:spPr>
        <p:txBody>
          <a:bodyPr>
            <a:normAutofit/>
          </a:bodyPr>
          <a:lstStyle/>
          <a:p>
            <a:pPr lvl="1"/>
            <a:r>
              <a:rPr lang="tr-TR" sz="2000" dirty="0" smtClean="0"/>
              <a:t>Parlamenter yapı (Meclis-i Umumi)</a:t>
            </a:r>
          </a:p>
          <a:p>
            <a:pPr lvl="2"/>
            <a:r>
              <a:rPr lang="tr-TR" sz="1800" dirty="0"/>
              <a:t>Meclis-i Ayan</a:t>
            </a:r>
          </a:p>
          <a:p>
            <a:pPr lvl="3"/>
            <a:r>
              <a:rPr lang="tr-TR" sz="1600" dirty="0" err="1"/>
              <a:t>Mebusan’ın</a:t>
            </a:r>
            <a:r>
              <a:rPr lang="tr-TR" sz="1600" dirty="0"/>
              <a:t> 1/3’ü kadar üyesi </a:t>
            </a:r>
            <a:r>
              <a:rPr lang="tr-TR" sz="1600" dirty="0" smtClean="0"/>
              <a:t>olabilir</a:t>
            </a:r>
            <a:endParaRPr lang="tr-TR" sz="1600" dirty="0"/>
          </a:p>
          <a:p>
            <a:pPr lvl="3"/>
            <a:r>
              <a:rPr lang="tr-TR" sz="1600" dirty="0"/>
              <a:t>Üyelerini padişah </a:t>
            </a:r>
            <a:r>
              <a:rPr lang="tr-TR" sz="1600" dirty="0" smtClean="0"/>
              <a:t>seçer, görev süreleri ömür boyudur</a:t>
            </a:r>
            <a:endParaRPr lang="tr-TR" sz="1600" dirty="0"/>
          </a:p>
          <a:p>
            <a:pPr lvl="3"/>
            <a:r>
              <a:rPr lang="tr-TR" sz="1600" dirty="0"/>
              <a:t>Üyeleri genellikle bürokrat ve ulema sınıfından </a:t>
            </a:r>
          </a:p>
          <a:p>
            <a:pPr lvl="2"/>
            <a:r>
              <a:rPr lang="tr-TR" sz="1800" dirty="0"/>
              <a:t>Meclis-i </a:t>
            </a:r>
            <a:r>
              <a:rPr lang="tr-TR" sz="1800" dirty="0" err="1"/>
              <a:t>Mebusan</a:t>
            </a:r>
            <a:endParaRPr lang="tr-TR" sz="1800" dirty="0"/>
          </a:p>
          <a:p>
            <a:pPr lvl="3"/>
            <a:r>
              <a:rPr lang="tr-TR" sz="1600" dirty="0"/>
              <a:t>Üyeleri iki kademeli seçim ile halk tarafından </a:t>
            </a:r>
            <a:r>
              <a:rPr lang="tr-TR" sz="1600" dirty="0" smtClean="0"/>
              <a:t>seçilir, görev süreleri 4 yıldır </a:t>
            </a:r>
            <a:endParaRPr lang="tr-TR" sz="1600" dirty="0"/>
          </a:p>
          <a:p>
            <a:pPr lvl="3"/>
            <a:r>
              <a:rPr lang="tr-TR" sz="1600" dirty="0"/>
              <a:t>Üyeleri genelde orta sınıftan</a:t>
            </a:r>
          </a:p>
          <a:p>
            <a:pPr lvl="1"/>
            <a:r>
              <a:rPr lang="tr-TR" sz="2000" dirty="0" smtClean="0"/>
              <a:t>Meclis Çalışmaları</a:t>
            </a:r>
          </a:p>
          <a:p>
            <a:pPr lvl="2"/>
            <a:r>
              <a:rPr lang="tr-TR" sz="1800" dirty="0" smtClean="0"/>
              <a:t>Ocak 1877 seçimler</a:t>
            </a:r>
          </a:p>
          <a:p>
            <a:pPr lvl="2"/>
            <a:r>
              <a:rPr lang="tr-TR" sz="1800" dirty="0" smtClean="0"/>
              <a:t>Mart 1877 Meclis’in açılışı</a:t>
            </a:r>
          </a:p>
          <a:p>
            <a:pPr lvl="2"/>
            <a:r>
              <a:rPr lang="tr-TR" sz="1800" dirty="0" smtClean="0"/>
              <a:t>Mart 1877-Haziran 1877 ile Aralık 1877-Şubat 1878 çalışma dönemleri (toplam 6-7 ay)</a:t>
            </a:r>
          </a:p>
          <a:p>
            <a:pPr lvl="2"/>
            <a:r>
              <a:rPr lang="tr-TR" sz="1800" dirty="0" smtClean="0"/>
              <a:t>36 ayan 96 mebus (56 Müslüman, 40 gayrimüslim)</a:t>
            </a:r>
          </a:p>
          <a:p>
            <a:pPr lvl="2"/>
            <a:r>
              <a:rPr lang="tr-TR" sz="1800" dirty="0" smtClean="0"/>
              <a:t>Gayrimüslimlerin 93 Harbi devam ederken Meclis’teki ayrılıkçı faaliyetleri</a:t>
            </a:r>
          </a:p>
          <a:p>
            <a:pPr lvl="2"/>
            <a:r>
              <a:rPr lang="tr-TR" sz="1800" dirty="0" smtClean="0"/>
              <a:t>14 Şubat 1878 Abdülhamid’in meclisi kapatması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7899743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49383"/>
            <a:ext cx="8596668" cy="5791980"/>
          </a:xfrm>
        </p:spPr>
        <p:txBody>
          <a:bodyPr/>
          <a:lstStyle/>
          <a:p>
            <a:r>
              <a:rPr lang="tr-TR" dirty="0" smtClean="0"/>
              <a:t>Çırağan Vakası</a:t>
            </a:r>
          </a:p>
          <a:p>
            <a:pPr lvl="1"/>
            <a:r>
              <a:rPr lang="tr-TR" dirty="0" smtClean="0"/>
              <a:t>Amaç: II. Abdülhamid’i tahttan indirip yerine tekrar V. Murad’ı çıkartmak</a:t>
            </a:r>
          </a:p>
          <a:p>
            <a:pPr lvl="1"/>
            <a:r>
              <a:rPr lang="tr-TR" dirty="0" smtClean="0"/>
              <a:t>Lider: Ali Suavi</a:t>
            </a:r>
          </a:p>
          <a:p>
            <a:pPr lvl="1"/>
            <a:r>
              <a:rPr lang="tr-TR" dirty="0" smtClean="0"/>
              <a:t>Neden: II. Abdülhamid’in meclisi kapatması</a:t>
            </a:r>
          </a:p>
          <a:p>
            <a:pPr lvl="1"/>
            <a:r>
              <a:rPr lang="tr-TR" dirty="0" smtClean="0"/>
              <a:t>20 Mayıs 1878</a:t>
            </a:r>
          </a:p>
          <a:p>
            <a:r>
              <a:rPr lang="tr-TR" sz="2000" b="1" dirty="0"/>
              <a:t>1877-1878 Osmanlı – Rus Savaşı (93 Harbi)</a:t>
            </a:r>
          </a:p>
          <a:p>
            <a:pPr lvl="1"/>
            <a:r>
              <a:rPr lang="tr-TR" sz="1800" dirty="0"/>
              <a:t>Nedenleri</a:t>
            </a:r>
          </a:p>
          <a:p>
            <a:pPr lvl="2"/>
            <a:r>
              <a:rPr lang="tr-TR" sz="1600" dirty="0"/>
              <a:t>1875 Balkan </a:t>
            </a:r>
            <a:r>
              <a:rPr lang="tr-TR" sz="1600" dirty="0" err="1"/>
              <a:t>Buhranı’nın</a:t>
            </a:r>
            <a:r>
              <a:rPr lang="tr-TR" sz="1600" dirty="0"/>
              <a:t> devam etmesi</a:t>
            </a:r>
          </a:p>
          <a:p>
            <a:pPr lvl="2"/>
            <a:r>
              <a:rPr lang="tr-TR" sz="1600" dirty="0"/>
              <a:t>Osmanlı’nın Tersane Konferansı ve Londra Protokolü’nü reddetmesi</a:t>
            </a:r>
          </a:p>
          <a:p>
            <a:pPr lvl="2"/>
            <a:r>
              <a:rPr lang="tr-TR" sz="1600" dirty="0"/>
              <a:t>Osmanlı Devleti’nin özerk Bosna, Hersek ve Bulgaristan projesini kabul etmemesi</a:t>
            </a:r>
          </a:p>
          <a:p>
            <a:pPr lvl="1"/>
            <a:r>
              <a:rPr lang="tr-TR" sz="1800" dirty="0"/>
              <a:t>Nisan 1877 Savaşın başlaması</a:t>
            </a:r>
          </a:p>
          <a:p>
            <a:pPr lvl="1"/>
            <a:r>
              <a:rPr lang="tr-TR" sz="1800" dirty="0"/>
              <a:t>Romanya’nın Rusya tarafında yer alması</a:t>
            </a:r>
          </a:p>
          <a:p>
            <a:pPr lvl="1"/>
            <a:r>
              <a:rPr lang="tr-TR" sz="1800" dirty="0"/>
              <a:t>Batı’da Yeşilköy, Doğu’da Erzurum</a:t>
            </a:r>
          </a:p>
          <a:p>
            <a:pPr lvl="1"/>
            <a:r>
              <a:rPr lang="tr-TR" sz="1800" dirty="0"/>
              <a:t>Gazi Osman Paşa (Plevne), </a:t>
            </a:r>
            <a:r>
              <a:rPr lang="tr-TR" sz="1800" dirty="0" err="1"/>
              <a:t>Ahmed</a:t>
            </a:r>
            <a:r>
              <a:rPr lang="tr-TR" sz="1800" dirty="0"/>
              <a:t> Muhtar Paşa ve Nene Hatun (Erzurum)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43772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919" y="207817"/>
            <a:ext cx="9687790" cy="6411191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tr-TR" sz="1800" dirty="0" smtClean="0"/>
              <a:t>3 </a:t>
            </a:r>
            <a:r>
              <a:rPr lang="tr-TR" sz="1800" dirty="0"/>
              <a:t>Mart 1878 </a:t>
            </a:r>
            <a:r>
              <a:rPr lang="tr-TR" sz="1800" dirty="0" err="1"/>
              <a:t>Ayastefanos</a:t>
            </a:r>
            <a:r>
              <a:rPr lang="tr-TR" sz="1800" dirty="0"/>
              <a:t> Antlaşması</a:t>
            </a:r>
          </a:p>
          <a:p>
            <a:pPr lvl="2"/>
            <a:r>
              <a:rPr lang="tr-TR" sz="1600" dirty="0"/>
              <a:t>Bulgaristan </a:t>
            </a:r>
            <a:r>
              <a:rPr lang="tr-TR" sz="1600" dirty="0" err="1"/>
              <a:t>Prensliği’nin</a:t>
            </a:r>
            <a:r>
              <a:rPr lang="tr-TR" sz="1600" dirty="0"/>
              <a:t> kurulması</a:t>
            </a:r>
          </a:p>
          <a:p>
            <a:pPr lvl="2"/>
            <a:r>
              <a:rPr lang="tr-TR" sz="1600" dirty="0"/>
              <a:t>Özerk Bosna-Hersek</a:t>
            </a:r>
          </a:p>
          <a:p>
            <a:pPr lvl="2"/>
            <a:r>
              <a:rPr lang="tr-TR" sz="1600" dirty="0"/>
              <a:t>Bağımsız Sırbistan, Karadağ, Romanya</a:t>
            </a:r>
          </a:p>
          <a:p>
            <a:pPr lvl="2"/>
            <a:r>
              <a:rPr lang="tr-TR" sz="1600" dirty="0"/>
              <a:t>Doğu Anadolu’nun Rusya’ya verilmesi</a:t>
            </a:r>
          </a:p>
          <a:p>
            <a:pPr lvl="2"/>
            <a:r>
              <a:rPr lang="tr-TR" sz="1600" dirty="0"/>
              <a:t>Girit ve Doğu Anadolu’da (Ermenilere) ıslahat </a:t>
            </a:r>
            <a:r>
              <a:rPr lang="tr-TR" sz="1600" dirty="0" smtClean="0"/>
              <a:t>sözü (Ermeniler ilk kez uluslararası arenada)</a:t>
            </a:r>
            <a:endParaRPr lang="tr-TR" sz="1600" dirty="0"/>
          </a:p>
          <a:p>
            <a:pPr lvl="2"/>
            <a:r>
              <a:rPr lang="tr-TR" sz="1600" dirty="0"/>
              <a:t>Savaş </a:t>
            </a:r>
            <a:r>
              <a:rPr lang="tr-TR" sz="1600" dirty="0" smtClean="0"/>
              <a:t>tazminatı</a:t>
            </a:r>
            <a:endParaRPr lang="tr-TR" sz="1600" dirty="0"/>
          </a:p>
          <a:p>
            <a:pPr marL="685800" lvl="2"/>
            <a:r>
              <a:rPr lang="tr-TR" sz="1800" dirty="0"/>
              <a:t>Berlin Kongresi ve 13 Temmuz 1878 Berlin Antlaşması</a:t>
            </a:r>
          </a:p>
          <a:p>
            <a:pPr marL="1143000" lvl="3"/>
            <a:r>
              <a:rPr lang="tr-TR" sz="1600" dirty="0"/>
              <a:t>Avrupalı büyük devletlerin Rus yayılmasından rahatsız olması</a:t>
            </a:r>
          </a:p>
          <a:p>
            <a:pPr marL="1143000" lvl="3"/>
            <a:r>
              <a:rPr lang="tr-TR" sz="1600" dirty="0"/>
              <a:t>Osmanlı Devleti, İngiltere, Fransa, Rusya, Avusturya, Almanya, İtalya</a:t>
            </a:r>
          </a:p>
          <a:p>
            <a:pPr marL="1143000" lvl="3"/>
            <a:r>
              <a:rPr lang="tr-TR" sz="1600" dirty="0" err="1"/>
              <a:t>Otto</a:t>
            </a:r>
            <a:r>
              <a:rPr lang="tr-TR" sz="1600" dirty="0"/>
              <a:t> </a:t>
            </a:r>
            <a:r>
              <a:rPr lang="tr-TR" sz="1600" dirty="0" err="1"/>
              <a:t>von</a:t>
            </a:r>
            <a:r>
              <a:rPr lang="tr-TR" sz="1600" dirty="0"/>
              <a:t> Bismarck</a:t>
            </a:r>
          </a:p>
          <a:p>
            <a:pPr marL="1143000" lvl="3"/>
            <a:r>
              <a:rPr lang="tr-TR" sz="1600" dirty="0" err="1"/>
              <a:t>Karatodori</a:t>
            </a:r>
            <a:r>
              <a:rPr lang="tr-TR" sz="1600" dirty="0"/>
              <a:t> Paşa, Mehmet Ali Paşa (Karl Detroit), Sadullah Bey</a:t>
            </a:r>
          </a:p>
          <a:p>
            <a:pPr marL="1143000" lvl="3"/>
            <a:r>
              <a:rPr lang="tr-TR" sz="1600" dirty="0"/>
              <a:t>Maddeler</a:t>
            </a:r>
          </a:p>
          <a:p>
            <a:pPr marL="1600200" lvl="4"/>
            <a:r>
              <a:rPr lang="tr-TR" sz="1600" dirty="0"/>
              <a:t>Bağımsız Sırbistan, Karadağ, Romanya</a:t>
            </a:r>
          </a:p>
          <a:p>
            <a:pPr marL="1600200" lvl="4"/>
            <a:r>
              <a:rPr lang="tr-TR" sz="1600" dirty="0"/>
              <a:t>3 parçalı Bulgaristan (Özerk Bulgar prensliği, Doğu Rumeli, Makedonya)</a:t>
            </a:r>
          </a:p>
          <a:p>
            <a:pPr marL="1600200" lvl="4"/>
            <a:r>
              <a:rPr lang="tr-TR" sz="1600" dirty="0"/>
              <a:t>Avusturya denetiminde imtiyazlı Bosna-Hersek </a:t>
            </a:r>
          </a:p>
          <a:p>
            <a:pPr marL="1600200" lvl="4"/>
            <a:r>
              <a:rPr lang="tr-TR" sz="1600" dirty="0"/>
              <a:t>Kars, Ardahan, Batum’un Rusya’ya verilmesi</a:t>
            </a:r>
          </a:p>
          <a:p>
            <a:pPr marL="1600200" lvl="4"/>
            <a:r>
              <a:rPr lang="tr-TR" sz="1600" dirty="0"/>
              <a:t>Ermeni ıslahatı sözü  </a:t>
            </a:r>
          </a:p>
        </p:txBody>
      </p:sp>
    </p:spTree>
    <p:extLst>
      <p:ext uri="{BB962C8B-B14F-4D97-AF65-F5344CB8AC3E}">
        <p14:creationId xmlns:p14="http://schemas.microsoft.com/office/powerpoint/2010/main" val="27933557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07819"/>
            <a:ext cx="8596668" cy="5833544"/>
          </a:xfrm>
        </p:spPr>
        <p:txBody>
          <a:bodyPr>
            <a:normAutofit/>
          </a:bodyPr>
          <a:lstStyle/>
          <a:p>
            <a:r>
              <a:rPr lang="tr-TR" sz="2000" b="1" dirty="0"/>
              <a:t>Kıbrıs’ın Kaybı (1878)</a:t>
            </a:r>
          </a:p>
          <a:p>
            <a:pPr lvl="1"/>
            <a:r>
              <a:rPr lang="tr-TR" sz="1800" dirty="0" err="1"/>
              <a:t>Ayastefanos’tan</a:t>
            </a:r>
            <a:r>
              <a:rPr lang="tr-TR" sz="1800" dirty="0"/>
              <a:t> Berlin’e geçiş süreci, İngiliz desteğine acil ihtiyaç duyulması</a:t>
            </a:r>
          </a:p>
          <a:p>
            <a:pPr lvl="1"/>
            <a:r>
              <a:rPr lang="tr-TR" sz="1800" dirty="0"/>
              <a:t>İngiltere’nin destek karşılığı üs talebi</a:t>
            </a:r>
          </a:p>
          <a:p>
            <a:pPr lvl="1"/>
            <a:r>
              <a:rPr lang="tr-TR" sz="1800" dirty="0"/>
              <a:t>Akdeniz ve Süveyş Kanalı’nın kontrolü, Hindistan yolunun güvenliği, Rusya’nın zaptı</a:t>
            </a:r>
          </a:p>
          <a:p>
            <a:pPr lvl="1"/>
            <a:r>
              <a:rPr lang="tr-TR" sz="1800" dirty="0"/>
              <a:t>4 Haziran 1878</a:t>
            </a:r>
          </a:p>
          <a:p>
            <a:pPr lvl="2"/>
            <a:r>
              <a:rPr lang="tr-TR" sz="1600" dirty="0"/>
              <a:t>Kıbrıs Osmanlı toprağı ancak yönetimi geçici olarak İngiltere’de</a:t>
            </a:r>
          </a:p>
          <a:p>
            <a:pPr lvl="2"/>
            <a:r>
              <a:rPr lang="tr-TR" sz="1600" dirty="0"/>
              <a:t>Rusya Kars, Ardahan ve Batum’dan çıkınca İngiltere de Kıbrıs’tan çıkacak</a:t>
            </a:r>
          </a:p>
          <a:p>
            <a:pPr lvl="1"/>
            <a:r>
              <a:rPr lang="tr-TR" sz="1800" dirty="0"/>
              <a:t>1914 Kıbrıs’ın işgali </a:t>
            </a:r>
          </a:p>
          <a:p>
            <a:r>
              <a:rPr lang="tr-TR" sz="2000" b="1" dirty="0"/>
              <a:t>Tunus’un İşgali (1881)</a:t>
            </a:r>
          </a:p>
          <a:p>
            <a:pPr lvl="1"/>
            <a:r>
              <a:rPr lang="tr-TR" sz="1800" dirty="0"/>
              <a:t>1830 Cezayir’in işgali ve Tunus ile Fransa'nın komşu olması </a:t>
            </a:r>
          </a:p>
          <a:p>
            <a:pPr lvl="1"/>
            <a:r>
              <a:rPr lang="tr-TR" sz="1800" dirty="0"/>
              <a:t>Sınır ihlalleri bahanesi</a:t>
            </a:r>
          </a:p>
          <a:p>
            <a:pPr lvl="1"/>
            <a:r>
              <a:rPr lang="tr-TR" sz="1800" dirty="0"/>
              <a:t>1881 Bardo </a:t>
            </a:r>
            <a:r>
              <a:rPr lang="tr-TR" sz="1800" dirty="0" smtClean="0"/>
              <a:t>Antlaşması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961054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8264" y="187036"/>
            <a:ext cx="9601196" cy="6276109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Mısır’ın İşgali (1882)</a:t>
            </a:r>
          </a:p>
          <a:p>
            <a:pPr lvl="1"/>
            <a:r>
              <a:rPr lang="tr-TR" sz="1800" dirty="0" smtClean="0"/>
              <a:t>1869 Süveyş Kanalı’nın açılması</a:t>
            </a:r>
          </a:p>
          <a:p>
            <a:pPr lvl="1"/>
            <a:r>
              <a:rPr lang="tr-TR" sz="1800" dirty="0" smtClean="0"/>
              <a:t>Akdeniz ile Kızıldeniz’in bağlanması ve Hindistan yolunun kısalması</a:t>
            </a:r>
          </a:p>
          <a:p>
            <a:pPr lvl="1"/>
            <a:r>
              <a:rPr lang="tr-TR" sz="1800" dirty="0" smtClean="0"/>
              <a:t>Mısır kıyı şeridinin ticari öneminin artması</a:t>
            </a:r>
          </a:p>
          <a:p>
            <a:pPr lvl="1"/>
            <a:r>
              <a:rPr lang="tr-TR" sz="1800" dirty="0" smtClean="0"/>
              <a:t>Süveyş Kanalı’nın Mısır’ı ekonomik krize sokması</a:t>
            </a:r>
          </a:p>
          <a:p>
            <a:pPr lvl="1"/>
            <a:r>
              <a:rPr lang="tr-TR" sz="1800" dirty="0" smtClean="0"/>
              <a:t>Arabi Paşa isyanı ve İngiltere’nin isyana müdahalesi</a:t>
            </a:r>
          </a:p>
          <a:p>
            <a:pPr lvl="1"/>
            <a:endParaRPr lang="tr-TR" sz="1800" dirty="0"/>
          </a:p>
          <a:p>
            <a:r>
              <a:rPr lang="tr-TR" sz="2000" b="1" dirty="0"/>
              <a:t>Doğu Rumeli’nin Kaybı (1885)</a:t>
            </a:r>
          </a:p>
          <a:p>
            <a:pPr lvl="1"/>
            <a:r>
              <a:rPr lang="tr-TR" sz="1800" dirty="0"/>
              <a:t>1878 özerk Bulgaristan’ın kurulması, Doğu Rumeli’de Osmanlı Devleti’nin ıslahat sözü vermesi</a:t>
            </a:r>
          </a:p>
          <a:p>
            <a:pPr lvl="1"/>
            <a:r>
              <a:rPr lang="tr-TR" sz="1800" dirty="0"/>
              <a:t>1885 Doğu Rumeli halkının Bulgaristan’a iltihak ilanı</a:t>
            </a:r>
          </a:p>
          <a:p>
            <a:pPr lvl="1"/>
            <a:r>
              <a:rPr lang="tr-TR" sz="1800" dirty="0"/>
              <a:t>Osmanlı’nın askeri müdahaleden çekinmesi</a:t>
            </a:r>
          </a:p>
          <a:p>
            <a:pPr lvl="1"/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212741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Dönemin Özel Tanımları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579419"/>
            <a:ext cx="9017384" cy="4461944"/>
          </a:xfrm>
        </p:spPr>
        <p:txBody>
          <a:bodyPr>
            <a:noAutofit/>
          </a:bodyPr>
          <a:lstStyle/>
          <a:p>
            <a:r>
              <a:rPr lang="tr-TR" sz="2000" b="1" dirty="0" smtClean="0"/>
              <a:t>Şark Meselesi: </a:t>
            </a:r>
            <a:r>
              <a:rPr lang="tr-TR" sz="2000" dirty="0" smtClean="0"/>
              <a:t>Avrupa’nın Müslüman dünyası ve onun temsilcisi olan Osmanlı Devleti’ne dair bakışını ifade eder. Şark </a:t>
            </a:r>
            <a:r>
              <a:rPr lang="tr-TR" sz="2000" dirty="0" err="1" smtClean="0"/>
              <a:t>Meselesi’nde</a:t>
            </a:r>
            <a:r>
              <a:rPr lang="tr-TR" sz="2000" dirty="0" smtClean="0"/>
              <a:t> hedef;</a:t>
            </a:r>
          </a:p>
          <a:p>
            <a:pPr lvl="1"/>
            <a:r>
              <a:rPr lang="tr-TR" sz="1800" dirty="0" smtClean="0"/>
              <a:t>Balkan Hıristiyanlarını özgürleştirmek, Müslümanları (Türkler) Anadolu’dan atmak, Bizans’ı yeniden canlandırmak   </a:t>
            </a:r>
          </a:p>
          <a:p>
            <a:r>
              <a:rPr lang="tr-TR" sz="2000" b="1" dirty="0" smtClean="0"/>
              <a:t>Hasta Adam: </a:t>
            </a:r>
            <a:r>
              <a:rPr lang="tr-TR" sz="2000" dirty="0" smtClean="0"/>
              <a:t>Rus Çarı Nikola 1853’te Osmanlı Devleti için kullanmıştır. </a:t>
            </a:r>
          </a:p>
          <a:p>
            <a:r>
              <a:rPr lang="tr-TR" sz="2000" b="1" dirty="0" smtClean="0"/>
              <a:t>Denge Politikası: </a:t>
            </a:r>
            <a:r>
              <a:rPr lang="tr-TR" sz="2000" dirty="0" smtClean="0"/>
              <a:t>Osmanlı devlet adamlarının devletin ayakta durabilmesi için uyguladığı politikadır. III. Selim zamanında Mısır’ın </a:t>
            </a:r>
            <a:r>
              <a:rPr lang="tr-TR" sz="2000" dirty="0" err="1" smtClean="0"/>
              <a:t>Napoleon</a:t>
            </a:r>
            <a:r>
              <a:rPr lang="tr-TR" sz="2000" dirty="0" smtClean="0"/>
              <a:t> tarafından işgalinden sonra devreye giren bu siyasette Avrupa’nın büyük güçleri arasındaki rekabetten yararlanmak istenmiştir.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707376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310" y="176645"/>
            <a:ext cx="9601196" cy="6328063"/>
          </a:xfrm>
        </p:spPr>
        <p:txBody>
          <a:bodyPr>
            <a:normAutofit/>
          </a:bodyPr>
          <a:lstStyle/>
          <a:p>
            <a:r>
              <a:rPr lang="tr-TR" b="1" dirty="0" smtClean="0"/>
              <a:t>1897 </a:t>
            </a:r>
            <a:r>
              <a:rPr lang="tr-TR" b="1" dirty="0"/>
              <a:t>Osmanlı-Yunan Savaşı (</a:t>
            </a:r>
            <a:r>
              <a:rPr lang="tr-TR" b="1" dirty="0" err="1"/>
              <a:t>Dömeke</a:t>
            </a:r>
            <a:r>
              <a:rPr lang="tr-TR" b="1" dirty="0"/>
              <a:t> Savaşı)</a:t>
            </a:r>
          </a:p>
          <a:p>
            <a:pPr lvl="1"/>
            <a:r>
              <a:rPr lang="tr-TR" dirty="0"/>
              <a:t>1829 Bağımsız Yunanistan</a:t>
            </a:r>
          </a:p>
          <a:p>
            <a:pPr lvl="1"/>
            <a:r>
              <a:rPr lang="tr-TR" dirty="0"/>
              <a:t>1841 Girit isyanı </a:t>
            </a:r>
          </a:p>
          <a:p>
            <a:pPr lvl="1"/>
            <a:r>
              <a:rPr lang="tr-TR" dirty="0"/>
              <a:t>1866 isyanı ve </a:t>
            </a:r>
            <a:r>
              <a:rPr lang="tr-TR" dirty="0" err="1"/>
              <a:t>Halepa</a:t>
            </a:r>
            <a:r>
              <a:rPr lang="tr-TR" dirty="0"/>
              <a:t> Fermanı </a:t>
            </a:r>
          </a:p>
          <a:p>
            <a:pPr lvl="1"/>
            <a:r>
              <a:rPr lang="tr-TR" dirty="0"/>
              <a:t>1878 </a:t>
            </a:r>
            <a:r>
              <a:rPr lang="tr-TR" dirty="0" err="1"/>
              <a:t>Ayastefanos</a:t>
            </a:r>
            <a:r>
              <a:rPr lang="tr-TR" dirty="0"/>
              <a:t> ve Berlin Ant. Girit’te ıslahat vaadi</a:t>
            </a:r>
          </a:p>
          <a:p>
            <a:pPr lvl="1"/>
            <a:r>
              <a:rPr lang="tr-TR" dirty="0"/>
              <a:t>1896 isyanı ve Yunanlıların adaya asker çıkartması</a:t>
            </a:r>
          </a:p>
          <a:p>
            <a:pPr lvl="1"/>
            <a:r>
              <a:rPr lang="tr-TR" dirty="0"/>
              <a:t>Nisan 1897 savaşın başlaması</a:t>
            </a:r>
          </a:p>
          <a:p>
            <a:pPr lvl="1"/>
            <a:r>
              <a:rPr lang="tr-TR" dirty="0"/>
              <a:t>Gazi Ethem Paşa ordusunun başarısı, Atina’nın fethi ihtimali</a:t>
            </a:r>
          </a:p>
          <a:p>
            <a:pPr lvl="1"/>
            <a:r>
              <a:rPr lang="tr-TR" dirty="0"/>
              <a:t>Büyük devletlerin araya girmesi ve 1897 İstanbul Antlaşması</a:t>
            </a:r>
          </a:p>
          <a:p>
            <a:pPr lvl="2"/>
            <a:r>
              <a:rPr lang="tr-TR" dirty="0"/>
              <a:t>Yunanistan’ın Girit’teki askerlerini geri çekmesi, Osmanlı Devleti’ne savaş tazminatı ödemesi</a:t>
            </a:r>
          </a:p>
          <a:p>
            <a:pPr lvl="2"/>
            <a:r>
              <a:rPr lang="tr-TR" dirty="0"/>
              <a:t>Girit’e özerklik verilmesi, Yunan soyundan bir Hıristiyan prens atanması</a:t>
            </a:r>
          </a:p>
          <a:p>
            <a:pPr lvl="2"/>
            <a:r>
              <a:rPr lang="tr-TR" dirty="0"/>
              <a:t>1908 Girit’in Yunanistan tarafından </a:t>
            </a:r>
            <a:r>
              <a:rPr lang="tr-TR" dirty="0" smtClean="0"/>
              <a:t>işgali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8514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1783" y="228599"/>
            <a:ext cx="9601196" cy="6276109"/>
          </a:xfrm>
        </p:spPr>
        <p:txBody>
          <a:bodyPr>
            <a:normAutofit/>
          </a:bodyPr>
          <a:lstStyle/>
          <a:p>
            <a:r>
              <a:rPr lang="tr-TR" b="1" dirty="0"/>
              <a:t>Ermeni Olayları</a:t>
            </a:r>
          </a:p>
          <a:p>
            <a:pPr lvl="1"/>
            <a:r>
              <a:rPr lang="tr-TR" dirty="0"/>
              <a:t>Millet-i </a:t>
            </a:r>
            <a:r>
              <a:rPr lang="tr-TR" dirty="0" err="1"/>
              <a:t>sadıka</a:t>
            </a:r>
            <a:endParaRPr lang="tr-TR" dirty="0"/>
          </a:p>
          <a:p>
            <a:pPr lvl="1"/>
            <a:r>
              <a:rPr lang="tr-TR" dirty="0"/>
              <a:t>İlk olay IV. Murad zamanında (1623-1640) Maraş </a:t>
            </a:r>
            <a:r>
              <a:rPr lang="tr-TR" dirty="0" err="1"/>
              <a:t>Zeytun’da</a:t>
            </a:r>
            <a:r>
              <a:rPr lang="tr-TR" dirty="0"/>
              <a:t> vergi meselesi</a:t>
            </a:r>
          </a:p>
          <a:p>
            <a:pPr lvl="1"/>
            <a:r>
              <a:rPr lang="tr-TR" dirty="0"/>
              <a:t>Ermeni milliyetçiliğinin yükselişi 1850’ler</a:t>
            </a:r>
          </a:p>
          <a:p>
            <a:pPr lvl="1"/>
            <a:r>
              <a:rPr lang="tr-TR" dirty="0"/>
              <a:t>Bağımsız Ermenistan için ilk umut 93 Harbi</a:t>
            </a:r>
          </a:p>
          <a:p>
            <a:pPr lvl="1"/>
            <a:r>
              <a:rPr lang="tr-TR" dirty="0" err="1"/>
              <a:t>Hınçak</a:t>
            </a:r>
            <a:r>
              <a:rPr lang="tr-TR" dirty="0"/>
              <a:t> </a:t>
            </a:r>
            <a:r>
              <a:rPr lang="tr-TR" dirty="0" err="1"/>
              <a:t>Taşnak</a:t>
            </a:r>
            <a:r>
              <a:rPr lang="tr-TR" dirty="0"/>
              <a:t> </a:t>
            </a:r>
            <a:r>
              <a:rPr lang="tr-TR" dirty="0" err="1"/>
              <a:t>Sütyun</a:t>
            </a:r>
            <a:r>
              <a:rPr lang="tr-TR" dirty="0"/>
              <a:t> çeteleri</a:t>
            </a:r>
          </a:p>
          <a:p>
            <a:pPr lvl="1"/>
            <a:r>
              <a:rPr lang="tr-TR" dirty="0"/>
              <a:t>Kilikya Ermeni devleti, Doğu Anadolu Ermeni devleti hedefleri </a:t>
            </a:r>
          </a:p>
          <a:p>
            <a:pPr lvl="1"/>
            <a:r>
              <a:rPr lang="tr-TR" dirty="0"/>
              <a:t>İlk isyan 1890 Erzurum ve Adana isyanları</a:t>
            </a:r>
          </a:p>
          <a:p>
            <a:pPr lvl="1"/>
            <a:r>
              <a:rPr lang="tr-TR" dirty="0"/>
              <a:t>En büyük isyan 1894 Sason isyanı </a:t>
            </a:r>
          </a:p>
          <a:p>
            <a:pPr lvl="1"/>
            <a:r>
              <a:rPr lang="tr-TR" dirty="0"/>
              <a:t>1890 Erzurum </a:t>
            </a:r>
          </a:p>
          <a:p>
            <a:pPr lvl="1"/>
            <a:r>
              <a:rPr lang="tr-TR" dirty="0"/>
              <a:t>1893 Merzifon Kayseri Yozgat olayları</a:t>
            </a:r>
          </a:p>
          <a:p>
            <a:pPr lvl="1"/>
            <a:r>
              <a:rPr lang="tr-TR" dirty="0"/>
              <a:t>1894 Sason isyanı </a:t>
            </a:r>
          </a:p>
          <a:p>
            <a:pPr lvl="1"/>
            <a:r>
              <a:rPr lang="tr-TR" dirty="0"/>
              <a:t>1895 </a:t>
            </a:r>
            <a:r>
              <a:rPr lang="tr-TR" dirty="0" err="1"/>
              <a:t>Bab</a:t>
            </a:r>
            <a:r>
              <a:rPr lang="tr-TR" dirty="0"/>
              <a:t>-ı Ali Gösterisi</a:t>
            </a:r>
          </a:p>
          <a:p>
            <a:pPr lvl="1"/>
            <a:r>
              <a:rPr lang="tr-TR" dirty="0"/>
              <a:t>1896 Van isyanı </a:t>
            </a:r>
          </a:p>
          <a:p>
            <a:pPr lvl="1"/>
            <a:r>
              <a:rPr lang="tr-TR" dirty="0"/>
              <a:t>1905 II. Abdülhamid’e Yıldız’da suikast girişimi</a:t>
            </a:r>
          </a:p>
          <a:p>
            <a:pPr lvl="1"/>
            <a:r>
              <a:rPr lang="tr-TR" dirty="0"/>
              <a:t>1909 Adana </a:t>
            </a:r>
            <a:r>
              <a:rPr lang="tr-TR" dirty="0" smtClean="0"/>
              <a:t>Olayları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2346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80555"/>
            <a:ext cx="8596668" cy="5760807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II. Meşrutiyet’in İlanı 24 Temmuz 1908</a:t>
            </a:r>
          </a:p>
          <a:p>
            <a:pPr lvl="1"/>
            <a:r>
              <a:rPr lang="tr-TR" dirty="0" smtClean="0"/>
              <a:t>Osmanlı aydın kesimi ve asker zümresinde II. Abdülhamid’in </a:t>
            </a:r>
            <a:r>
              <a:rPr lang="tr-TR" dirty="0" err="1" smtClean="0"/>
              <a:t>mutlakiyetçi</a:t>
            </a:r>
            <a:r>
              <a:rPr lang="tr-TR" dirty="0" smtClean="0"/>
              <a:t> yönetimine karşı oluşan muhalefet</a:t>
            </a:r>
          </a:p>
          <a:p>
            <a:pPr lvl="1"/>
            <a:r>
              <a:rPr lang="tr-TR" dirty="0" smtClean="0"/>
              <a:t>1865 Genç Osmanlılar hareketinin benzeri oluşumlar</a:t>
            </a:r>
          </a:p>
          <a:p>
            <a:pPr lvl="1"/>
            <a:r>
              <a:rPr lang="tr-TR" dirty="0" err="1" smtClean="0"/>
              <a:t>İttihad</a:t>
            </a:r>
            <a:r>
              <a:rPr lang="tr-TR" dirty="0" smtClean="0"/>
              <a:t>-ı Osmani</a:t>
            </a:r>
          </a:p>
          <a:p>
            <a:pPr lvl="2"/>
            <a:r>
              <a:rPr lang="tr-TR" dirty="0" smtClean="0"/>
              <a:t>1889 İstanbul</a:t>
            </a:r>
          </a:p>
          <a:p>
            <a:pPr lvl="2"/>
            <a:r>
              <a:rPr lang="tr-TR" dirty="0" smtClean="0"/>
              <a:t>İbrahim </a:t>
            </a:r>
            <a:r>
              <a:rPr lang="tr-TR" dirty="0" err="1" smtClean="0"/>
              <a:t>Temo</a:t>
            </a:r>
            <a:r>
              <a:rPr lang="tr-TR" dirty="0" smtClean="0"/>
              <a:t>, İshak Sükûti, Abdullah Cevdet</a:t>
            </a:r>
          </a:p>
          <a:p>
            <a:pPr lvl="2"/>
            <a:r>
              <a:rPr lang="tr-TR" dirty="0" smtClean="0"/>
              <a:t>Yurtdışı örgütlenme ve basın yoluyla mücadele (Paris, Cenevre, Kahire)</a:t>
            </a:r>
          </a:p>
          <a:p>
            <a:pPr lvl="2"/>
            <a:r>
              <a:rPr lang="tr-TR" dirty="0" smtClean="0"/>
              <a:t>1895 Osmanlı İttihat ve Terakki Cemiyeti</a:t>
            </a:r>
          </a:p>
          <a:p>
            <a:pPr lvl="2"/>
            <a:r>
              <a:rPr lang="tr-TR" dirty="0" smtClean="0"/>
              <a:t>Ortak görüşteki cemiyetlerle tek bir çatı altında buluşma (</a:t>
            </a:r>
            <a:r>
              <a:rPr lang="tr-TR" dirty="0" err="1" smtClean="0"/>
              <a:t>örn</a:t>
            </a:r>
            <a:r>
              <a:rPr lang="tr-TR" dirty="0" smtClean="0"/>
              <a:t>. Vatan ve Hürriyet Cem.)</a:t>
            </a:r>
          </a:p>
          <a:p>
            <a:pPr lvl="2"/>
            <a:r>
              <a:rPr lang="tr-TR" dirty="0" smtClean="0"/>
              <a:t>1907 İttihat ve Terakki Kongresi</a:t>
            </a:r>
          </a:p>
          <a:p>
            <a:pPr lvl="3"/>
            <a:r>
              <a:rPr lang="tr-TR" dirty="0"/>
              <a:t>II. Abdülhamid tahttan indirilmeli</a:t>
            </a:r>
          </a:p>
          <a:p>
            <a:pPr lvl="3"/>
            <a:r>
              <a:rPr lang="tr-TR" dirty="0"/>
              <a:t>Yeniden parlamenter düzene geçilmeli</a:t>
            </a:r>
          </a:p>
          <a:p>
            <a:pPr lvl="3"/>
            <a:r>
              <a:rPr lang="tr-TR" dirty="0"/>
              <a:t>Ordu içinde </a:t>
            </a:r>
            <a:r>
              <a:rPr lang="tr-TR" dirty="0" smtClean="0"/>
              <a:t>propaganda </a:t>
            </a:r>
            <a:r>
              <a:rPr lang="tr-TR" dirty="0"/>
              <a:t>yapılmalı</a:t>
            </a:r>
          </a:p>
          <a:p>
            <a:pPr lvl="2"/>
            <a:r>
              <a:rPr lang="tr-TR" dirty="0" smtClean="0"/>
              <a:t>Haziran 1908 </a:t>
            </a:r>
            <a:r>
              <a:rPr lang="tr-TR" dirty="0" err="1" smtClean="0"/>
              <a:t>Reval</a:t>
            </a:r>
            <a:r>
              <a:rPr lang="tr-TR" dirty="0" smtClean="0"/>
              <a:t> Görüşmesi</a:t>
            </a:r>
          </a:p>
          <a:p>
            <a:pPr lvl="2"/>
            <a:r>
              <a:rPr lang="tr-TR" dirty="0" smtClean="0"/>
              <a:t>Temmuz 1908 Resneli Niyazi’nin Makedonya’da dağa çıkması </a:t>
            </a:r>
          </a:p>
          <a:p>
            <a:pPr lvl="2"/>
            <a:r>
              <a:rPr lang="tr-TR" dirty="0" smtClean="0"/>
              <a:t>Selanik Hükümet Konağı’nın işgali</a:t>
            </a:r>
          </a:p>
          <a:p>
            <a:pPr lvl="2"/>
            <a:r>
              <a:rPr lang="tr-TR" dirty="0" smtClean="0"/>
              <a:t>24 Temmuz 1908 Meşrutiyet’in ilanı ve seçimler süreci</a:t>
            </a:r>
          </a:p>
          <a:p>
            <a:pPr lvl="2"/>
            <a:endParaRPr lang="tr-TR" dirty="0"/>
          </a:p>
          <a:p>
            <a:pPr lvl="2"/>
            <a:endParaRPr lang="tr-TR" dirty="0" smtClean="0"/>
          </a:p>
          <a:p>
            <a:pPr lvl="3"/>
            <a:endParaRPr lang="tr-TR" dirty="0" smtClean="0"/>
          </a:p>
          <a:p>
            <a:pPr lvl="3"/>
            <a:endParaRPr lang="tr-TR" dirty="0" smtClean="0"/>
          </a:p>
          <a:p>
            <a:pPr lvl="2"/>
            <a:endParaRPr lang="tr-TR" dirty="0" smtClean="0"/>
          </a:p>
          <a:p>
            <a:pPr lvl="2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76681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53291"/>
            <a:ext cx="8596668" cy="5688071"/>
          </a:xfrm>
        </p:spPr>
        <p:txBody>
          <a:bodyPr/>
          <a:lstStyle/>
          <a:p>
            <a:r>
              <a:rPr lang="tr-TR" dirty="0" smtClean="0"/>
              <a:t>Meşrutiyet’in ilanının sonuçları</a:t>
            </a:r>
          </a:p>
          <a:p>
            <a:pPr lvl="1"/>
            <a:r>
              <a:rPr lang="tr-TR" dirty="0"/>
              <a:t>İkinci kez parlamenter rejime geçiş</a:t>
            </a:r>
          </a:p>
          <a:p>
            <a:pPr lvl="1"/>
            <a:r>
              <a:rPr lang="tr-TR" dirty="0"/>
              <a:t>II. Abdülhamid’in son günleri</a:t>
            </a:r>
          </a:p>
          <a:p>
            <a:pPr lvl="1"/>
            <a:r>
              <a:rPr lang="tr-TR" dirty="0"/>
              <a:t>Bulgaristan’ın bağımsızlığı</a:t>
            </a:r>
          </a:p>
          <a:p>
            <a:pPr lvl="1"/>
            <a:r>
              <a:rPr lang="tr-TR" dirty="0"/>
              <a:t>Bosna-Hersek’in işgali</a:t>
            </a:r>
          </a:p>
          <a:p>
            <a:pPr lvl="1"/>
            <a:r>
              <a:rPr lang="tr-TR" dirty="0"/>
              <a:t>Girit’in Yunanistan’a katılması</a:t>
            </a:r>
          </a:p>
          <a:p>
            <a:r>
              <a:rPr lang="tr-TR" dirty="0" smtClean="0"/>
              <a:t>1909 Anayasası ve Siyasal Ortam</a:t>
            </a:r>
          </a:p>
          <a:p>
            <a:pPr lvl="1"/>
            <a:r>
              <a:rPr lang="tr-TR" dirty="0" smtClean="0"/>
              <a:t>Parlamenter ve çok partili bir düzen</a:t>
            </a:r>
          </a:p>
          <a:p>
            <a:pPr lvl="1"/>
            <a:r>
              <a:rPr lang="tr-TR" dirty="0" smtClean="0"/>
              <a:t>Genişletilen özgürlükler (sansürün kaldırılması, dernek kurma hakkı, toplantı özgürlüğü)</a:t>
            </a:r>
          </a:p>
          <a:p>
            <a:pPr lvl="1"/>
            <a:r>
              <a:rPr lang="tr-TR" dirty="0" smtClean="0"/>
              <a:t>Hakları azaltılan padişah (sürgünün kaldırılması, veto hakkında kısıtlama, bakanları sadrazamın ataması, hükümetin Meclis’e karşı sorumlu olması)</a:t>
            </a:r>
          </a:p>
          <a:p>
            <a:pPr lvl="1"/>
            <a:r>
              <a:rPr lang="tr-TR" dirty="0" smtClean="0"/>
              <a:t>Kadınlara yeni haklar</a:t>
            </a:r>
          </a:p>
          <a:p>
            <a:pPr lvl="1"/>
            <a:r>
              <a:rPr lang="tr-TR" dirty="0" smtClean="0"/>
              <a:t>1913 sonrası İttihat ve Terakki’nin rakipsiz iktidarı</a:t>
            </a:r>
          </a:p>
        </p:txBody>
      </p:sp>
    </p:spTree>
    <p:extLst>
      <p:ext uri="{BB962C8B-B14F-4D97-AF65-F5344CB8AC3E}">
        <p14:creationId xmlns:p14="http://schemas.microsoft.com/office/powerpoint/2010/main" val="6640467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4855" y="259773"/>
            <a:ext cx="8879147" cy="5781589"/>
          </a:xfrm>
        </p:spPr>
        <p:txBody>
          <a:bodyPr/>
          <a:lstStyle/>
          <a:p>
            <a:r>
              <a:rPr lang="tr-TR" b="1" dirty="0" smtClean="0"/>
              <a:t>31 Mart Vakası</a:t>
            </a:r>
          </a:p>
          <a:p>
            <a:pPr lvl="1"/>
            <a:r>
              <a:rPr lang="tr-TR" dirty="0" smtClean="0"/>
              <a:t>1908 seçimlerinin </a:t>
            </a:r>
            <a:r>
              <a:rPr lang="tr-TR" dirty="0"/>
              <a:t>kazananı İttihat ve Terakki </a:t>
            </a:r>
            <a:endParaRPr lang="tr-TR" dirty="0" smtClean="0"/>
          </a:p>
          <a:p>
            <a:pPr lvl="1"/>
            <a:r>
              <a:rPr lang="tr-TR" dirty="0"/>
              <a:t>İttihat ve </a:t>
            </a:r>
            <a:r>
              <a:rPr lang="tr-TR" dirty="0" smtClean="0"/>
              <a:t>Terakki’nin perde arkasından ülkeyi idare etmesi</a:t>
            </a:r>
          </a:p>
          <a:p>
            <a:pPr lvl="1"/>
            <a:r>
              <a:rPr lang="tr-TR" dirty="0" smtClean="0"/>
              <a:t>Meşrutiyet’in dine aykırı olduğunu düşünen zümrenin muhalefeti</a:t>
            </a:r>
          </a:p>
          <a:p>
            <a:pPr lvl="1"/>
            <a:r>
              <a:rPr lang="tr-TR" dirty="0" smtClean="0"/>
              <a:t>Volkan Gazetesi Derviş Vahdet</a:t>
            </a:r>
          </a:p>
          <a:p>
            <a:pPr lvl="1"/>
            <a:r>
              <a:rPr lang="tr-TR" dirty="0" smtClean="0"/>
              <a:t>Nisan 1909 İttihat ve Terakki muhalifi gazeteci Hasan Fehmi Bey’in öldürülmesi</a:t>
            </a:r>
          </a:p>
          <a:p>
            <a:pPr lvl="1"/>
            <a:r>
              <a:rPr lang="tr-TR" dirty="0" smtClean="0"/>
              <a:t>13 Nisan 1909 bazı askerlerin ve medrese öğrencilerinin isyanı</a:t>
            </a:r>
          </a:p>
          <a:p>
            <a:pPr lvl="1"/>
            <a:r>
              <a:rPr lang="tr-TR" dirty="0" smtClean="0"/>
              <a:t>Selanik’ten gelen Hareket Ordusu ve </a:t>
            </a:r>
            <a:r>
              <a:rPr lang="tr-TR" dirty="0" err="1" smtClean="0"/>
              <a:t>Mahmud</a:t>
            </a:r>
            <a:r>
              <a:rPr lang="tr-TR" dirty="0" smtClean="0"/>
              <a:t> Şevket Paşa</a:t>
            </a:r>
          </a:p>
          <a:p>
            <a:pPr lvl="1"/>
            <a:r>
              <a:rPr lang="tr-TR" dirty="0" smtClean="0"/>
              <a:t>24 Nisan 1909 isyanın bastırılması</a:t>
            </a:r>
          </a:p>
          <a:p>
            <a:pPr lvl="1"/>
            <a:r>
              <a:rPr lang="tr-TR" dirty="0" smtClean="0"/>
              <a:t>27 Nisan 1909 II. Abdülhamid’in tahttan indirilmesi ve V. </a:t>
            </a:r>
            <a:r>
              <a:rPr lang="tr-TR" dirty="0" err="1" smtClean="0"/>
              <a:t>Mehmed</a:t>
            </a:r>
            <a:r>
              <a:rPr lang="tr-TR" dirty="0" smtClean="0"/>
              <a:t> </a:t>
            </a:r>
            <a:r>
              <a:rPr lang="tr-TR" dirty="0" err="1" smtClean="0"/>
              <a:t>Reşad</a:t>
            </a:r>
            <a:r>
              <a:rPr lang="tr-TR" dirty="0" smtClean="0"/>
              <a:t> dönemi</a:t>
            </a:r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56613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9828" y="270163"/>
            <a:ext cx="9601196" cy="6192981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II. Abdülhamid Devri Islahatları</a:t>
            </a:r>
          </a:p>
          <a:p>
            <a:pPr lvl="1"/>
            <a:r>
              <a:rPr lang="tr-TR" sz="1800" dirty="0" smtClean="0"/>
              <a:t>İdari Islahatlar</a:t>
            </a:r>
          </a:p>
          <a:p>
            <a:pPr lvl="2"/>
            <a:r>
              <a:rPr lang="tr-TR" sz="1600" dirty="0"/>
              <a:t>Devletin yeni yönetim merkezi Yıldız Sarayı</a:t>
            </a:r>
          </a:p>
          <a:p>
            <a:pPr lvl="2"/>
            <a:r>
              <a:rPr lang="tr-TR" sz="1600" dirty="0"/>
              <a:t>Güçlü merkeziyetçi anlayış </a:t>
            </a:r>
            <a:r>
              <a:rPr lang="tr-TR" sz="1600" dirty="0" smtClean="0"/>
              <a:t>ve </a:t>
            </a:r>
            <a:r>
              <a:rPr lang="tr-TR" sz="1600" dirty="0" err="1" smtClean="0"/>
              <a:t>Panislamist</a:t>
            </a:r>
            <a:r>
              <a:rPr lang="tr-TR" sz="1600" dirty="0" smtClean="0"/>
              <a:t> politika</a:t>
            </a:r>
            <a:endParaRPr lang="tr-TR" sz="1600" dirty="0"/>
          </a:p>
          <a:p>
            <a:pPr lvl="2"/>
            <a:r>
              <a:rPr lang="tr-TR" sz="1600" dirty="0"/>
              <a:t>Hafiye teşkilatı ve jurnal sistemi</a:t>
            </a:r>
          </a:p>
          <a:p>
            <a:pPr lvl="2"/>
            <a:r>
              <a:rPr lang="tr-TR" sz="1600" dirty="0"/>
              <a:t>Memur sicilleri (Sicil-i ahval defterleri)</a:t>
            </a:r>
          </a:p>
          <a:p>
            <a:pPr lvl="1"/>
            <a:r>
              <a:rPr lang="tr-TR" sz="1800" dirty="0" smtClean="0"/>
              <a:t>Eğitim Alanındaki Islahatlar</a:t>
            </a:r>
          </a:p>
          <a:p>
            <a:pPr lvl="2"/>
            <a:r>
              <a:rPr lang="tr-TR" sz="1600" dirty="0" smtClean="0"/>
              <a:t>Vilayet maarifleri</a:t>
            </a:r>
          </a:p>
          <a:p>
            <a:pPr lvl="2"/>
            <a:r>
              <a:rPr lang="tr-TR" sz="1600" dirty="0" smtClean="0"/>
              <a:t>Yatılı taşra mektepleri</a:t>
            </a:r>
          </a:p>
          <a:p>
            <a:pPr lvl="2"/>
            <a:r>
              <a:rPr lang="tr-TR" sz="1600" dirty="0" smtClean="0"/>
              <a:t>1900 Darülfünun</a:t>
            </a:r>
          </a:p>
          <a:p>
            <a:pPr lvl="2"/>
            <a:r>
              <a:rPr lang="tr-TR" sz="1600" dirty="0" smtClean="0"/>
              <a:t>Eğitimin her kademesinde her yere yeni okullar</a:t>
            </a:r>
          </a:p>
          <a:p>
            <a:pPr lvl="2"/>
            <a:r>
              <a:rPr lang="tr-TR" sz="1600" dirty="0" smtClean="0"/>
              <a:t>Meslek okulları (asker, polis, baytar, ziraat, bağcılık ve aşı, orman, ticaret, mühendis, kaptan, aşiret, gümrük, çoban gibi)</a:t>
            </a:r>
          </a:p>
          <a:p>
            <a:pPr lvl="2"/>
            <a:r>
              <a:rPr lang="tr-TR" sz="1600" dirty="0" smtClean="0"/>
              <a:t>Kültür kurumları (Müze-i Hümayun/Osman Hamdi Bey, Askeri Müze, Bayezid Kütüphanesi, Yıldız Arşivi, Asar-ı </a:t>
            </a:r>
            <a:r>
              <a:rPr lang="tr-TR" sz="1600" dirty="0" err="1" smtClean="0"/>
              <a:t>Atika</a:t>
            </a:r>
            <a:r>
              <a:rPr lang="tr-TR" sz="1600" dirty="0"/>
              <a:t>/</a:t>
            </a:r>
            <a:r>
              <a:rPr lang="tr-TR" sz="1600" dirty="0" smtClean="0"/>
              <a:t>Arkeoloji Müzesi)</a:t>
            </a:r>
          </a:p>
          <a:p>
            <a:pPr lvl="2"/>
            <a:r>
              <a:rPr lang="tr-TR" sz="1600" dirty="0" smtClean="0"/>
              <a:t>Sansür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5953010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701" y="197427"/>
            <a:ext cx="9601196" cy="6587837"/>
          </a:xfrm>
        </p:spPr>
        <p:txBody>
          <a:bodyPr>
            <a:normAutofit/>
          </a:bodyPr>
          <a:lstStyle/>
          <a:p>
            <a:pPr lvl="1"/>
            <a:r>
              <a:rPr lang="tr-TR" sz="2000" dirty="0" smtClean="0"/>
              <a:t>Ekonomik Islahatlar</a:t>
            </a:r>
          </a:p>
          <a:p>
            <a:pPr lvl="2"/>
            <a:r>
              <a:rPr lang="tr-TR" sz="1800" dirty="0" smtClean="0"/>
              <a:t>Memleket </a:t>
            </a:r>
            <a:r>
              <a:rPr lang="tr-TR" sz="1800" dirty="0" err="1" smtClean="0"/>
              <a:t>Sandıkları’ndan</a:t>
            </a:r>
            <a:r>
              <a:rPr lang="tr-TR" sz="1800" dirty="0" smtClean="0"/>
              <a:t> Ziraat Bankası’na </a:t>
            </a:r>
          </a:p>
          <a:p>
            <a:pPr lvl="2"/>
            <a:r>
              <a:rPr lang="tr-TR" sz="1800" dirty="0" smtClean="0"/>
              <a:t>1881 </a:t>
            </a:r>
            <a:r>
              <a:rPr lang="tr-TR" sz="1800" dirty="0"/>
              <a:t>Muharrem Kararnamesi </a:t>
            </a:r>
          </a:p>
          <a:p>
            <a:pPr lvl="3"/>
            <a:r>
              <a:rPr lang="tr-TR" sz="1600" dirty="0" err="1"/>
              <a:t>Morotoryum</a:t>
            </a:r>
            <a:r>
              <a:rPr lang="tr-TR" sz="1600" dirty="0"/>
              <a:t> ilanı</a:t>
            </a:r>
          </a:p>
          <a:p>
            <a:pPr lvl="3"/>
            <a:r>
              <a:rPr lang="tr-TR" sz="1600" dirty="0"/>
              <a:t>Duyun-ı Umumiye İdaresi</a:t>
            </a:r>
          </a:p>
          <a:p>
            <a:pPr lvl="3"/>
            <a:r>
              <a:rPr lang="tr-TR" sz="1600" dirty="0"/>
              <a:t>Tuz, tütün, alkol, balık, gümrük vergilerine el konulması</a:t>
            </a:r>
          </a:p>
          <a:p>
            <a:pPr lvl="3"/>
            <a:r>
              <a:rPr lang="tr-TR" sz="1600" dirty="0"/>
              <a:t>Osmanlı kaynaklarında yabancı imtiyazlarının başlaması</a:t>
            </a:r>
          </a:p>
          <a:p>
            <a:pPr lvl="1"/>
            <a:r>
              <a:rPr lang="tr-TR" sz="2000" dirty="0" smtClean="0"/>
              <a:t>Askeri Islahatlar</a:t>
            </a:r>
          </a:p>
          <a:p>
            <a:pPr lvl="2"/>
            <a:r>
              <a:rPr lang="tr-TR" sz="1800" dirty="0"/>
              <a:t>1890 Hamidiye Alayları</a:t>
            </a:r>
          </a:p>
          <a:p>
            <a:pPr lvl="2"/>
            <a:r>
              <a:rPr lang="tr-TR" sz="1800" dirty="0"/>
              <a:t>Almanya’dan askeri uzman </a:t>
            </a:r>
            <a:r>
              <a:rPr lang="tr-TR" sz="1800" dirty="0" smtClean="0"/>
              <a:t>getirilmesi</a:t>
            </a:r>
          </a:p>
          <a:p>
            <a:pPr lvl="2"/>
            <a:r>
              <a:rPr lang="tr-TR" sz="1800" dirty="0" smtClean="0"/>
              <a:t>Donanmanın çürümesi</a:t>
            </a:r>
            <a:endParaRPr lang="tr-TR" sz="1800" dirty="0"/>
          </a:p>
          <a:p>
            <a:pPr lvl="1"/>
            <a:r>
              <a:rPr lang="tr-TR" sz="2000" dirty="0" smtClean="0"/>
              <a:t>Bayındırlık Alanındaki Islahatlar</a:t>
            </a:r>
          </a:p>
          <a:p>
            <a:pPr lvl="2"/>
            <a:r>
              <a:rPr lang="tr-TR" sz="1800" dirty="0" smtClean="0"/>
              <a:t>Telgraf hattı (ilki Varna-İstanbul 1855)</a:t>
            </a:r>
          </a:p>
          <a:p>
            <a:pPr lvl="2"/>
            <a:r>
              <a:rPr lang="tr-TR" sz="1800" dirty="0" smtClean="0"/>
              <a:t>Demiryolu hattının arttırılması (Hicaz demiryolu)</a:t>
            </a:r>
          </a:p>
          <a:p>
            <a:pPr lvl="2"/>
            <a:r>
              <a:rPr lang="tr-TR" sz="1800" dirty="0" smtClean="0"/>
              <a:t>İlk tramvay</a:t>
            </a:r>
          </a:p>
        </p:txBody>
      </p:sp>
    </p:spTree>
    <p:extLst>
      <p:ext uri="{BB962C8B-B14F-4D97-AF65-F5344CB8AC3E}">
        <p14:creationId xmlns:p14="http://schemas.microsoft.com/office/powerpoint/2010/main" val="5708905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DAĞILMA DÖNEMİNDE OSMANLI DEVLETİ’NDEKİ FİKİR AKIMLARI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Osmanlıcılık (İttihat-ı Anasır)</a:t>
            </a:r>
          </a:p>
          <a:p>
            <a:pPr lvl="1"/>
            <a:r>
              <a:rPr lang="tr-TR" dirty="0" smtClean="0"/>
              <a:t>Osmanlı topraklarındaki herkesin kanun önünde eşitliği</a:t>
            </a:r>
          </a:p>
          <a:p>
            <a:pPr lvl="1"/>
            <a:r>
              <a:rPr lang="tr-TR" dirty="0" smtClean="0"/>
              <a:t>İlk adım Tanzimat Fermanı </a:t>
            </a:r>
          </a:p>
          <a:p>
            <a:pPr lvl="1"/>
            <a:r>
              <a:rPr lang="tr-TR" dirty="0" smtClean="0"/>
              <a:t>Jön Türk hareketi</a:t>
            </a:r>
          </a:p>
          <a:p>
            <a:pPr lvl="1"/>
            <a:r>
              <a:rPr lang="tr-TR" dirty="0" smtClean="0"/>
              <a:t>Meşrutiyet hareketleri </a:t>
            </a:r>
          </a:p>
          <a:p>
            <a:pPr lvl="1"/>
            <a:r>
              <a:rPr lang="tr-TR" dirty="0" smtClean="0"/>
              <a:t>Önemli isimler </a:t>
            </a:r>
          </a:p>
          <a:p>
            <a:pPr lvl="2"/>
            <a:r>
              <a:rPr lang="tr-TR" dirty="0" smtClean="0"/>
              <a:t>Mustafa </a:t>
            </a:r>
            <a:r>
              <a:rPr lang="tr-TR" dirty="0" err="1" smtClean="0"/>
              <a:t>Reşid</a:t>
            </a:r>
            <a:r>
              <a:rPr lang="tr-TR" dirty="0" smtClean="0"/>
              <a:t> Paşa</a:t>
            </a:r>
          </a:p>
          <a:p>
            <a:pPr lvl="2"/>
            <a:r>
              <a:rPr lang="tr-TR" dirty="0" err="1" smtClean="0"/>
              <a:t>Midhat</a:t>
            </a:r>
            <a:r>
              <a:rPr lang="tr-TR" dirty="0" smtClean="0"/>
              <a:t> Paşa</a:t>
            </a:r>
          </a:p>
          <a:p>
            <a:pPr lvl="2"/>
            <a:r>
              <a:rPr lang="tr-TR" dirty="0" err="1" smtClean="0"/>
              <a:t>Âlî</a:t>
            </a:r>
            <a:r>
              <a:rPr lang="tr-TR" dirty="0" smtClean="0"/>
              <a:t> Paşa</a:t>
            </a:r>
          </a:p>
          <a:p>
            <a:pPr lvl="2"/>
            <a:r>
              <a:rPr lang="tr-TR" dirty="0" err="1" smtClean="0"/>
              <a:t>Fuad</a:t>
            </a:r>
            <a:r>
              <a:rPr lang="tr-TR" dirty="0" smtClean="0"/>
              <a:t> Paşa</a:t>
            </a:r>
          </a:p>
          <a:p>
            <a:pPr lvl="2"/>
            <a:r>
              <a:rPr lang="tr-TR" dirty="0" smtClean="0"/>
              <a:t>Namık Kemal</a:t>
            </a:r>
          </a:p>
        </p:txBody>
      </p:sp>
    </p:spTree>
    <p:extLst>
      <p:ext uri="{BB962C8B-B14F-4D97-AF65-F5344CB8AC3E}">
        <p14:creationId xmlns:p14="http://schemas.microsoft.com/office/powerpoint/2010/main" val="28358495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97427"/>
            <a:ext cx="8596668" cy="5843935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İslamcılık (Panislamizm)</a:t>
            </a:r>
          </a:p>
          <a:p>
            <a:pPr lvl="1"/>
            <a:r>
              <a:rPr lang="tr-TR" dirty="0" smtClean="0"/>
              <a:t>Bütün Müslümanların Osmanlı bayrağı altında yaşaması </a:t>
            </a:r>
          </a:p>
          <a:p>
            <a:pPr lvl="1"/>
            <a:r>
              <a:rPr lang="tr-TR" dirty="0" smtClean="0"/>
              <a:t>1877-1878 Osmanlı-Rus Savaşı sonrasında hızlanan bir görüş</a:t>
            </a:r>
          </a:p>
          <a:p>
            <a:pPr lvl="1"/>
            <a:r>
              <a:rPr lang="tr-TR" dirty="0" smtClean="0"/>
              <a:t>II. Abdülhamid döneminde resmi devlet politikası</a:t>
            </a:r>
          </a:p>
          <a:p>
            <a:pPr lvl="1"/>
            <a:r>
              <a:rPr lang="tr-TR" dirty="0" smtClean="0"/>
              <a:t>I. Dünya Savaşı ve fikrin yıkılışı</a:t>
            </a:r>
          </a:p>
          <a:p>
            <a:pPr lvl="1"/>
            <a:r>
              <a:rPr lang="tr-TR" dirty="0" smtClean="0"/>
              <a:t>Önemli isimler</a:t>
            </a:r>
          </a:p>
          <a:p>
            <a:pPr lvl="2"/>
            <a:r>
              <a:rPr lang="tr-TR" dirty="0" err="1" smtClean="0"/>
              <a:t>Cemaleddin</a:t>
            </a:r>
            <a:r>
              <a:rPr lang="tr-TR" dirty="0" smtClean="0"/>
              <a:t> </a:t>
            </a:r>
            <a:r>
              <a:rPr lang="tr-TR" dirty="0" err="1" smtClean="0"/>
              <a:t>Afgani</a:t>
            </a:r>
            <a:endParaRPr lang="tr-TR" dirty="0" smtClean="0"/>
          </a:p>
          <a:p>
            <a:pPr lvl="2"/>
            <a:r>
              <a:rPr lang="tr-TR" dirty="0" smtClean="0"/>
              <a:t>Musa Kazım</a:t>
            </a:r>
          </a:p>
          <a:p>
            <a:pPr lvl="2"/>
            <a:r>
              <a:rPr lang="tr-TR" dirty="0" err="1" smtClean="0"/>
              <a:t>Mehmed</a:t>
            </a:r>
            <a:r>
              <a:rPr lang="tr-TR" dirty="0" smtClean="0"/>
              <a:t> Akif</a:t>
            </a:r>
            <a:endParaRPr lang="tr-TR" dirty="0"/>
          </a:p>
          <a:p>
            <a:r>
              <a:rPr lang="tr-TR" dirty="0" smtClean="0"/>
              <a:t>Türkçülük (Turancılık - Pantürkizm)</a:t>
            </a:r>
          </a:p>
          <a:p>
            <a:pPr lvl="1"/>
            <a:r>
              <a:rPr lang="tr-TR" dirty="0" smtClean="0"/>
              <a:t>Dünyadaki bütün Türkleri bir bayrak altında toplama </a:t>
            </a:r>
          </a:p>
          <a:p>
            <a:pPr lvl="1"/>
            <a:r>
              <a:rPr lang="tr-TR" dirty="0" smtClean="0"/>
              <a:t>II. Meşrutiyet sonrası İttihat ve Terakki Cemiyeti’nin politikası </a:t>
            </a:r>
          </a:p>
          <a:p>
            <a:pPr lvl="1"/>
            <a:r>
              <a:rPr lang="tr-TR" dirty="0" smtClean="0"/>
              <a:t>Kurtuluş Savaşı: Büyük turan yurdundan Misak-ı Milli yurduna </a:t>
            </a:r>
          </a:p>
          <a:p>
            <a:pPr lvl="1"/>
            <a:r>
              <a:rPr lang="tr-TR" dirty="0" smtClean="0"/>
              <a:t>Önemli isimler</a:t>
            </a:r>
          </a:p>
          <a:p>
            <a:pPr lvl="2"/>
            <a:r>
              <a:rPr lang="tr-TR" dirty="0" smtClean="0"/>
              <a:t>Ziya Gökalp</a:t>
            </a:r>
          </a:p>
          <a:p>
            <a:pPr lvl="2"/>
            <a:r>
              <a:rPr lang="tr-TR" dirty="0" smtClean="0"/>
              <a:t>Enver Paşa</a:t>
            </a:r>
          </a:p>
          <a:p>
            <a:pPr lvl="2"/>
            <a:r>
              <a:rPr lang="tr-TR" dirty="0" smtClean="0"/>
              <a:t>Yusuf Akçura</a:t>
            </a:r>
          </a:p>
          <a:p>
            <a:pPr lvl="2"/>
            <a:r>
              <a:rPr lang="tr-TR" dirty="0" smtClean="0"/>
              <a:t>Zeki </a:t>
            </a:r>
            <a:r>
              <a:rPr lang="tr-TR" dirty="0" err="1" smtClean="0"/>
              <a:t>Velidi</a:t>
            </a:r>
            <a:r>
              <a:rPr lang="tr-TR" dirty="0" smtClean="0"/>
              <a:t> Togan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11839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70165"/>
            <a:ext cx="8596668" cy="5771198"/>
          </a:xfrm>
        </p:spPr>
        <p:txBody>
          <a:bodyPr/>
          <a:lstStyle/>
          <a:p>
            <a:r>
              <a:rPr lang="tr-TR" dirty="0" smtClean="0"/>
              <a:t>Batıcılık (</a:t>
            </a:r>
            <a:r>
              <a:rPr lang="tr-TR" dirty="0" err="1" smtClean="0"/>
              <a:t>Garpçılık</a:t>
            </a:r>
            <a:r>
              <a:rPr lang="tr-TR" dirty="0" smtClean="0"/>
              <a:t>)</a:t>
            </a:r>
          </a:p>
          <a:p>
            <a:pPr lvl="1"/>
            <a:r>
              <a:rPr lang="tr-TR" dirty="0"/>
              <a:t>Batı’daki bilim ve aklın üstünlüğü anlayışı</a:t>
            </a:r>
          </a:p>
          <a:p>
            <a:pPr lvl="1"/>
            <a:r>
              <a:rPr lang="tr-TR" dirty="0"/>
              <a:t>Batının sadece tekniğini almak mı yoksa kültürünü de mi almak gerekir?</a:t>
            </a:r>
          </a:p>
          <a:p>
            <a:pPr lvl="1"/>
            <a:r>
              <a:rPr lang="tr-TR" dirty="0" err="1"/>
              <a:t>Tanzimattan</a:t>
            </a:r>
            <a:r>
              <a:rPr lang="tr-TR" dirty="0"/>
              <a:t> yeni Türk devletine kadar pek çok gelişmede Batıcılık etkisi</a:t>
            </a:r>
          </a:p>
          <a:p>
            <a:pPr lvl="1"/>
            <a:r>
              <a:rPr lang="tr-TR" dirty="0"/>
              <a:t>Önemli isimler</a:t>
            </a:r>
          </a:p>
          <a:p>
            <a:pPr lvl="2"/>
            <a:r>
              <a:rPr lang="tr-TR" dirty="0"/>
              <a:t>Tevfik Fikret</a:t>
            </a:r>
          </a:p>
          <a:p>
            <a:pPr lvl="2"/>
            <a:r>
              <a:rPr lang="tr-TR" dirty="0"/>
              <a:t>Abdullah Cevdet</a:t>
            </a:r>
          </a:p>
          <a:p>
            <a:r>
              <a:rPr lang="tr-TR" dirty="0" smtClean="0"/>
              <a:t>Adem-i Merkeziyetçilik</a:t>
            </a:r>
          </a:p>
          <a:p>
            <a:pPr lvl="1"/>
            <a:r>
              <a:rPr lang="tr-TR" dirty="0" smtClean="0"/>
              <a:t>Ülke idaresinin merkezi değil bölgesel olması</a:t>
            </a:r>
          </a:p>
          <a:p>
            <a:pPr lvl="1"/>
            <a:r>
              <a:rPr lang="tr-TR" dirty="0" smtClean="0"/>
              <a:t>II. Meşrutiyet yıllarında popüler</a:t>
            </a:r>
          </a:p>
          <a:p>
            <a:pPr lvl="1"/>
            <a:r>
              <a:rPr lang="tr-TR" dirty="0" smtClean="0"/>
              <a:t>Önemli isimler</a:t>
            </a:r>
          </a:p>
          <a:p>
            <a:pPr lvl="2"/>
            <a:r>
              <a:rPr lang="tr-TR" dirty="0" smtClean="0"/>
              <a:t>Prens Sabahaddin</a:t>
            </a:r>
          </a:p>
          <a:p>
            <a:pPr lvl="2"/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6299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261257"/>
            <a:ext cx="8596668" cy="9144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bg2">
                    <a:lumMod val="75000"/>
                  </a:schemeClr>
                </a:solidFill>
              </a:rPr>
              <a:t>III. SELİM DÖNEMİ (1789-1807)	</a:t>
            </a:r>
            <a:endParaRPr lang="tr-T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371600"/>
            <a:ext cx="8596668" cy="4669763"/>
          </a:xfrm>
        </p:spPr>
        <p:txBody>
          <a:bodyPr>
            <a:noAutofit/>
          </a:bodyPr>
          <a:lstStyle/>
          <a:p>
            <a:r>
              <a:rPr lang="tr-TR" dirty="0" smtClean="0"/>
              <a:t>1791 Ziştovi ve 1792 Yaş Antlaşmaları </a:t>
            </a:r>
          </a:p>
          <a:p>
            <a:r>
              <a:rPr lang="tr-TR" b="1" dirty="0" err="1" smtClean="0"/>
              <a:t>Napoleon</a:t>
            </a:r>
            <a:r>
              <a:rPr lang="tr-TR" b="1" dirty="0" smtClean="0"/>
              <a:t> </a:t>
            </a:r>
            <a:r>
              <a:rPr lang="tr-TR" b="1" dirty="0" err="1" smtClean="0"/>
              <a:t>Bonaparte</a:t>
            </a:r>
            <a:r>
              <a:rPr lang="tr-TR" b="1" dirty="0" smtClean="0"/>
              <a:t> ve Mısır Meselesi</a:t>
            </a:r>
          </a:p>
          <a:p>
            <a:pPr lvl="1"/>
            <a:r>
              <a:rPr lang="tr-TR" dirty="0" smtClean="0"/>
              <a:t>1798 Fransa ile Avusturya arasındaki </a:t>
            </a:r>
            <a:r>
              <a:rPr lang="tr-TR" dirty="0" err="1" smtClean="0"/>
              <a:t>Campo</a:t>
            </a:r>
            <a:r>
              <a:rPr lang="tr-TR" dirty="0" smtClean="0"/>
              <a:t> </a:t>
            </a:r>
            <a:r>
              <a:rPr lang="tr-TR" dirty="0" err="1" smtClean="0"/>
              <a:t>Formio</a:t>
            </a:r>
            <a:r>
              <a:rPr lang="tr-TR" dirty="0" smtClean="0"/>
              <a:t> Antlaşması  </a:t>
            </a:r>
          </a:p>
          <a:p>
            <a:pPr lvl="1"/>
            <a:r>
              <a:rPr lang="tr-TR" dirty="0" smtClean="0"/>
              <a:t>Mısır’ın Fransa için önemi </a:t>
            </a:r>
          </a:p>
          <a:p>
            <a:pPr lvl="2"/>
            <a:r>
              <a:rPr lang="tr-TR" dirty="0" smtClean="0"/>
              <a:t>Stratejik konumu</a:t>
            </a:r>
          </a:p>
          <a:p>
            <a:pPr lvl="2"/>
            <a:r>
              <a:rPr lang="tr-TR" dirty="0" smtClean="0"/>
              <a:t>İngiltere-Hint sömürgeleri bağı </a:t>
            </a:r>
          </a:p>
          <a:p>
            <a:pPr lvl="2"/>
            <a:r>
              <a:rPr lang="tr-TR" dirty="0" smtClean="0"/>
              <a:t>Fransız İhtilali düşüncesi  </a:t>
            </a:r>
          </a:p>
          <a:p>
            <a:pPr lvl="1"/>
            <a:r>
              <a:rPr lang="tr-TR" dirty="0" smtClean="0"/>
              <a:t>Osmanlı’nın İngiltere ve Rusya’dan yardım talebi ve denge siyasetinin başlaması  </a:t>
            </a:r>
          </a:p>
          <a:p>
            <a:pPr lvl="1"/>
            <a:r>
              <a:rPr lang="tr-TR" dirty="0" smtClean="0"/>
              <a:t>Mısır’a donanma sevkiyatı ve Amiral Nelson  </a:t>
            </a:r>
          </a:p>
          <a:p>
            <a:pPr lvl="1"/>
            <a:r>
              <a:rPr lang="tr-TR" dirty="0" err="1" smtClean="0"/>
              <a:t>Akka</a:t>
            </a:r>
            <a:r>
              <a:rPr lang="tr-TR" dirty="0" smtClean="0"/>
              <a:t> </a:t>
            </a:r>
            <a:r>
              <a:rPr lang="tr-TR" dirty="0" err="1" smtClean="0"/>
              <a:t>Müdafii</a:t>
            </a:r>
            <a:r>
              <a:rPr lang="tr-TR" dirty="0" smtClean="0"/>
              <a:t> </a:t>
            </a:r>
            <a:r>
              <a:rPr lang="tr-TR" dirty="0" err="1" smtClean="0"/>
              <a:t>Cezzar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Paşa </a:t>
            </a:r>
          </a:p>
          <a:p>
            <a:pPr lvl="1"/>
            <a:r>
              <a:rPr lang="tr-TR" dirty="0" smtClean="0"/>
              <a:t>1801 El </a:t>
            </a:r>
            <a:r>
              <a:rPr lang="tr-TR" dirty="0" err="1" smtClean="0"/>
              <a:t>Ariş</a:t>
            </a:r>
            <a:r>
              <a:rPr lang="tr-TR" dirty="0" smtClean="0"/>
              <a:t> Antlaşması </a:t>
            </a:r>
          </a:p>
          <a:p>
            <a:pPr lvl="1"/>
            <a:r>
              <a:rPr lang="tr-TR" dirty="0" smtClean="0"/>
              <a:t>1802 Paris Antlaşması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70993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II. MEŞRUTİYET DEVRİNİN ÖNDE GELEN SİYASİ PARTİLERİ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İttihat ve Terakki Partisi – Enver Talat Cemal Paşalar</a:t>
            </a:r>
          </a:p>
          <a:p>
            <a:r>
              <a:rPr lang="tr-TR" dirty="0" smtClean="0"/>
              <a:t>Hürriyet ve İtilaf Fırkası – Rıza Tevfik, Refik </a:t>
            </a:r>
            <a:r>
              <a:rPr lang="tr-TR" dirty="0" err="1" smtClean="0"/>
              <a:t>Halid</a:t>
            </a:r>
            <a:r>
              <a:rPr lang="tr-TR" dirty="0" smtClean="0"/>
              <a:t>, Rıza Nur, </a:t>
            </a:r>
            <a:r>
              <a:rPr lang="tr-TR" dirty="0" err="1" smtClean="0"/>
              <a:t>Damad</a:t>
            </a:r>
            <a:r>
              <a:rPr lang="tr-TR" dirty="0" smtClean="0"/>
              <a:t> </a:t>
            </a:r>
            <a:r>
              <a:rPr lang="tr-TR" dirty="0" err="1" smtClean="0"/>
              <a:t>Ferid</a:t>
            </a:r>
            <a:r>
              <a:rPr lang="tr-TR" dirty="0" smtClean="0"/>
              <a:t> Paşa</a:t>
            </a:r>
          </a:p>
          <a:p>
            <a:r>
              <a:rPr lang="tr-TR" dirty="0" smtClean="0"/>
              <a:t>Osmanlı </a:t>
            </a:r>
            <a:r>
              <a:rPr lang="tr-TR" dirty="0" err="1" smtClean="0"/>
              <a:t>Ahrar</a:t>
            </a:r>
            <a:r>
              <a:rPr lang="tr-TR" dirty="0" smtClean="0"/>
              <a:t> Fırkası – Prens Sabahaddin </a:t>
            </a:r>
            <a:r>
              <a:rPr lang="tr-TR" dirty="0" err="1" smtClean="0"/>
              <a:t>İttihad</a:t>
            </a:r>
            <a:r>
              <a:rPr lang="tr-TR" dirty="0" smtClean="0"/>
              <a:t>-ı Muhammedi Fırkası – 31 Mart </a:t>
            </a:r>
            <a:r>
              <a:rPr lang="tr-TR" dirty="0" err="1" smtClean="0"/>
              <a:t>Vakası’ndaki</a:t>
            </a:r>
            <a:r>
              <a:rPr lang="tr-TR" dirty="0" smtClean="0"/>
              <a:t> şeriat yanlısı grup</a:t>
            </a:r>
          </a:p>
          <a:p>
            <a:r>
              <a:rPr lang="tr-TR" dirty="0" smtClean="0"/>
              <a:t>Osmanlı Sosyalist Fırkası – </a:t>
            </a:r>
            <a:r>
              <a:rPr lang="tr-TR" dirty="0" err="1" smtClean="0"/>
              <a:t>İştirakçı</a:t>
            </a:r>
            <a:r>
              <a:rPr lang="tr-TR" dirty="0" smtClean="0"/>
              <a:t> Hilmi</a:t>
            </a:r>
          </a:p>
          <a:p>
            <a:r>
              <a:rPr lang="tr-TR" dirty="0" err="1" smtClean="0"/>
              <a:t>Halaskaran</a:t>
            </a:r>
            <a:r>
              <a:rPr lang="tr-TR" dirty="0" smtClean="0"/>
              <a:t>-ı Zabitan Grubu – Askeri oluşum</a:t>
            </a:r>
          </a:p>
          <a:p>
            <a:endParaRPr lang="tr-TR" dirty="0"/>
          </a:p>
          <a:p>
            <a:r>
              <a:rPr lang="tr-TR" dirty="0" smtClean="0"/>
              <a:t>II. Meşrutiyet dönemindeki</a:t>
            </a:r>
          </a:p>
          <a:p>
            <a:pPr lvl="1"/>
            <a:r>
              <a:rPr lang="tr-TR" dirty="0" smtClean="0"/>
              <a:t>İlk siyasi parti </a:t>
            </a:r>
            <a:r>
              <a:rPr lang="tr-TR" dirty="0" err="1" smtClean="0"/>
              <a:t>Ahrar</a:t>
            </a:r>
            <a:r>
              <a:rPr lang="tr-TR" dirty="0" smtClean="0"/>
              <a:t> Fırkası</a:t>
            </a:r>
          </a:p>
          <a:p>
            <a:pPr lvl="1"/>
            <a:r>
              <a:rPr lang="tr-TR" dirty="0" smtClean="0"/>
              <a:t>İlk Meclis Başkanı </a:t>
            </a:r>
            <a:r>
              <a:rPr lang="tr-TR" dirty="0" err="1" smtClean="0"/>
              <a:t>Ahmed</a:t>
            </a:r>
            <a:r>
              <a:rPr lang="tr-TR" dirty="0" smtClean="0"/>
              <a:t> Rıza Bey</a:t>
            </a:r>
          </a:p>
          <a:p>
            <a:pPr lvl="1"/>
            <a:r>
              <a:rPr lang="tr-TR" dirty="0" smtClean="0"/>
              <a:t>İlk güvenoyu alan sadrazam Kamil Paşa</a:t>
            </a:r>
          </a:p>
          <a:p>
            <a:pPr lvl="1"/>
            <a:r>
              <a:rPr lang="tr-TR" dirty="0" smtClean="0"/>
              <a:t>Hükümet programını Meclis onayına sunan ilk kişi Hüseyin Hilmi Paşa</a:t>
            </a:r>
          </a:p>
        </p:txBody>
      </p:sp>
    </p:spTree>
    <p:extLst>
      <p:ext uri="{BB962C8B-B14F-4D97-AF65-F5344CB8AC3E}">
        <p14:creationId xmlns:p14="http://schemas.microsoft.com/office/powerpoint/2010/main" val="30861401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83573"/>
            <a:ext cx="8596668" cy="876300"/>
          </a:xfrm>
        </p:spPr>
        <p:txBody>
          <a:bodyPr/>
          <a:lstStyle/>
          <a:p>
            <a:r>
              <a:rPr lang="tr-TR" dirty="0" smtClean="0"/>
              <a:t>V. MEHMED REŞAD DÖNEMİ (1909-1918)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059873"/>
            <a:ext cx="8596668" cy="4981490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Trablusgarp Savaşı (1911)</a:t>
            </a:r>
          </a:p>
          <a:p>
            <a:pPr lvl="1"/>
            <a:r>
              <a:rPr lang="tr-TR" dirty="0" smtClean="0"/>
              <a:t>Nedenleri</a:t>
            </a:r>
          </a:p>
          <a:p>
            <a:pPr lvl="2"/>
            <a:r>
              <a:rPr lang="tr-TR" dirty="0"/>
              <a:t>Siyasi birliğini geç tamamlayan İtalya’nın sömürge arayışı</a:t>
            </a:r>
          </a:p>
          <a:p>
            <a:pPr lvl="2"/>
            <a:r>
              <a:rPr lang="tr-TR" dirty="0"/>
              <a:t>Osmanlı Devleti’nin içerisinde bulunduğu durum</a:t>
            </a:r>
          </a:p>
          <a:p>
            <a:pPr lvl="2"/>
            <a:r>
              <a:rPr lang="tr-TR" dirty="0"/>
              <a:t>Trablusgarp'ın coğrafi konumu</a:t>
            </a:r>
          </a:p>
          <a:p>
            <a:pPr lvl="1"/>
            <a:r>
              <a:rPr lang="tr-TR" dirty="0" smtClean="0"/>
              <a:t>Gelişmeler</a:t>
            </a:r>
          </a:p>
          <a:p>
            <a:pPr lvl="2"/>
            <a:r>
              <a:rPr lang="tr-TR" dirty="0" smtClean="0"/>
              <a:t>İki İtalyan notası (ayrıcalık ve teslim)</a:t>
            </a:r>
          </a:p>
          <a:p>
            <a:pPr lvl="2"/>
            <a:r>
              <a:rPr lang="tr-TR" dirty="0" smtClean="0"/>
              <a:t>28 Eylül 1911 işgalin başlaması</a:t>
            </a:r>
          </a:p>
          <a:p>
            <a:pPr lvl="2"/>
            <a:r>
              <a:rPr lang="tr-TR" dirty="0" smtClean="0"/>
              <a:t>Osmanlı askeri zafiyeti</a:t>
            </a:r>
          </a:p>
          <a:p>
            <a:pPr lvl="3"/>
            <a:r>
              <a:rPr lang="tr-TR" dirty="0" smtClean="0"/>
              <a:t>Donanma zayıf</a:t>
            </a:r>
          </a:p>
          <a:p>
            <a:pPr lvl="3"/>
            <a:r>
              <a:rPr lang="tr-TR" dirty="0" smtClean="0"/>
              <a:t>Kara ordusu Mısır’dan geçemez</a:t>
            </a:r>
          </a:p>
          <a:p>
            <a:pPr lvl="3"/>
            <a:r>
              <a:rPr lang="tr-TR" dirty="0" smtClean="0"/>
              <a:t>Gönüllü subaylar (Enver, M. Kemal)</a:t>
            </a:r>
          </a:p>
          <a:p>
            <a:pPr lvl="2"/>
            <a:r>
              <a:rPr lang="tr-TR" dirty="0" smtClean="0"/>
              <a:t>Yerel halk direnişi ve İtalya’nın tepkisi</a:t>
            </a:r>
          </a:p>
          <a:p>
            <a:pPr lvl="3"/>
            <a:r>
              <a:rPr lang="tr-TR" dirty="0" smtClean="0"/>
              <a:t>Beyrut saldırısı, Çanakkale Boğazı ablukası, On İki Ada’nın işgali</a:t>
            </a:r>
          </a:p>
          <a:p>
            <a:pPr lvl="2"/>
            <a:r>
              <a:rPr lang="tr-TR" dirty="0" smtClean="0"/>
              <a:t>Balkan Savaşı’nın </a:t>
            </a:r>
            <a:r>
              <a:rPr lang="tr-TR" smtClean="0"/>
              <a:t>patlak vermesi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03456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5473"/>
            <a:ext cx="8816802" cy="589589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tr-TR" dirty="0" smtClean="0"/>
              <a:t>15 </a:t>
            </a:r>
            <a:r>
              <a:rPr lang="tr-TR" dirty="0"/>
              <a:t>Ekim 1912 </a:t>
            </a:r>
            <a:r>
              <a:rPr lang="tr-TR" dirty="0" err="1"/>
              <a:t>Uşi</a:t>
            </a:r>
            <a:r>
              <a:rPr lang="tr-TR" dirty="0"/>
              <a:t> Antlaşması</a:t>
            </a:r>
          </a:p>
          <a:p>
            <a:pPr lvl="2"/>
            <a:r>
              <a:rPr lang="tr-TR" dirty="0"/>
              <a:t>Trablusgarp ve Bingazi İtalya’ya</a:t>
            </a:r>
          </a:p>
          <a:p>
            <a:pPr lvl="2"/>
            <a:r>
              <a:rPr lang="tr-TR" dirty="0"/>
              <a:t>On İki Ada geçici olarak İtalya’ya</a:t>
            </a:r>
          </a:p>
          <a:p>
            <a:pPr lvl="2"/>
            <a:r>
              <a:rPr lang="tr-TR" dirty="0"/>
              <a:t>Kuzey Afrika topraklarının tamamen kaybı</a:t>
            </a:r>
          </a:p>
          <a:p>
            <a:r>
              <a:rPr lang="tr-TR" b="1" dirty="0" smtClean="0"/>
              <a:t>Balkan Savaşları </a:t>
            </a:r>
          </a:p>
          <a:p>
            <a:pPr lvl="1"/>
            <a:r>
              <a:rPr lang="tr-TR" dirty="0" smtClean="0"/>
              <a:t>Neden</a:t>
            </a:r>
          </a:p>
          <a:p>
            <a:pPr lvl="2"/>
            <a:r>
              <a:rPr lang="tr-TR" dirty="0" smtClean="0"/>
              <a:t>Rusya’nın Balkan devletlerini kışkırtması</a:t>
            </a:r>
          </a:p>
          <a:p>
            <a:pPr lvl="2"/>
            <a:r>
              <a:rPr lang="tr-TR" dirty="0" smtClean="0"/>
              <a:t>Osmanlı Devleti’nin içinde bulunduğu durum</a:t>
            </a:r>
          </a:p>
          <a:p>
            <a:pPr lvl="2"/>
            <a:r>
              <a:rPr lang="tr-TR" dirty="0" smtClean="0"/>
              <a:t>Bulgaristan, Yunanistan, Sırbistan ve Karadağ ittifakı</a:t>
            </a:r>
          </a:p>
          <a:p>
            <a:pPr lvl="2"/>
            <a:r>
              <a:rPr lang="tr-TR" dirty="0" smtClean="0"/>
              <a:t>Bahane: Makedonya ıslahatı</a:t>
            </a:r>
          </a:p>
          <a:p>
            <a:pPr lvl="1"/>
            <a:r>
              <a:rPr lang="tr-TR" dirty="0" smtClean="0"/>
              <a:t>I. Balkan Savaşı Gelişmeleri</a:t>
            </a:r>
          </a:p>
          <a:p>
            <a:pPr lvl="2"/>
            <a:r>
              <a:rPr lang="tr-TR" dirty="0" smtClean="0"/>
              <a:t>8 Ekim 1912 Karadağ’ın savaş ilanı</a:t>
            </a:r>
          </a:p>
          <a:p>
            <a:pPr lvl="2"/>
            <a:r>
              <a:rPr lang="tr-TR" dirty="0" smtClean="0"/>
              <a:t>Osmanlı Devleti için iki ayrı cephe</a:t>
            </a:r>
          </a:p>
          <a:p>
            <a:pPr lvl="3"/>
            <a:r>
              <a:rPr lang="tr-TR" dirty="0"/>
              <a:t>Doğu Ordusu: Bulgaristan ile </a:t>
            </a:r>
            <a:r>
              <a:rPr lang="tr-TR" dirty="0" smtClean="0"/>
              <a:t>mücadele</a:t>
            </a:r>
            <a:endParaRPr lang="tr-TR" dirty="0"/>
          </a:p>
          <a:p>
            <a:pPr lvl="3"/>
            <a:r>
              <a:rPr lang="tr-TR" dirty="0"/>
              <a:t>Batı Ordusu: Diğer 3 devlet ile </a:t>
            </a:r>
            <a:r>
              <a:rPr lang="tr-TR" dirty="0" smtClean="0"/>
              <a:t>mücadele</a:t>
            </a:r>
            <a:endParaRPr lang="tr-TR" dirty="0"/>
          </a:p>
          <a:p>
            <a:pPr lvl="2"/>
            <a:r>
              <a:rPr lang="tr-TR" dirty="0" smtClean="0"/>
              <a:t>Bulgaristan: Tekirdağ, Kırklareli’nin işgali, Edirne kuşatması</a:t>
            </a:r>
          </a:p>
          <a:p>
            <a:pPr lvl="2"/>
            <a:r>
              <a:rPr lang="tr-TR" dirty="0" smtClean="0"/>
              <a:t>Yunanistan: Selanik ve Adaların işgali, Yanya kuşatması</a:t>
            </a:r>
          </a:p>
          <a:p>
            <a:pPr lvl="2"/>
            <a:r>
              <a:rPr lang="tr-TR" dirty="0" smtClean="0"/>
              <a:t>Karadağlılar: İşkodra kuşatması</a:t>
            </a:r>
          </a:p>
          <a:p>
            <a:pPr lvl="2"/>
            <a:r>
              <a:rPr lang="tr-TR" dirty="0" smtClean="0"/>
              <a:t>Kasım 1912 Arnavutluk’un bağımsızlık ilanı </a:t>
            </a:r>
            <a:endParaRPr lang="tr-TR" dirty="0"/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762810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6779" y="187037"/>
            <a:ext cx="8965429" cy="6255327"/>
          </a:xfrm>
        </p:spPr>
        <p:txBody>
          <a:bodyPr>
            <a:normAutofit/>
          </a:bodyPr>
          <a:lstStyle/>
          <a:p>
            <a:r>
              <a:rPr lang="tr-TR" sz="2000" dirty="0" smtClean="0"/>
              <a:t>Osmanlı’nın ateşkes talebi ve görüşmeler</a:t>
            </a:r>
          </a:p>
          <a:p>
            <a:pPr lvl="1"/>
            <a:r>
              <a:rPr lang="tr-TR" sz="1800" dirty="0" smtClean="0"/>
              <a:t>Netice vermeyen Londra görüşmeleri</a:t>
            </a:r>
          </a:p>
          <a:p>
            <a:pPr lvl="1"/>
            <a:r>
              <a:rPr lang="tr-TR" sz="1800" dirty="0" smtClean="0"/>
              <a:t>23 Ocak 1913 </a:t>
            </a:r>
            <a:r>
              <a:rPr lang="tr-TR" sz="1800" dirty="0" err="1" smtClean="0"/>
              <a:t>Bab</a:t>
            </a:r>
            <a:r>
              <a:rPr lang="tr-TR" sz="1800" dirty="0" smtClean="0"/>
              <a:t>-ı Ali Baskını</a:t>
            </a:r>
          </a:p>
          <a:p>
            <a:pPr lvl="2"/>
            <a:r>
              <a:rPr lang="tr-TR" sz="1600" dirty="0"/>
              <a:t>İttihatçıların Kamil Paşa hükümetine muhalefeti</a:t>
            </a:r>
          </a:p>
          <a:p>
            <a:pPr lvl="2"/>
            <a:r>
              <a:rPr lang="tr-TR" sz="1600" dirty="0"/>
              <a:t>Londra görüşmeleri esnasında Edirne’nin Bulgarlara verileceği dedikodusu</a:t>
            </a:r>
          </a:p>
          <a:p>
            <a:pPr lvl="2"/>
            <a:r>
              <a:rPr lang="tr-TR" sz="1600" dirty="0"/>
              <a:t>23 Ocak 1913 kanlı </a:t>
            </a:r>
            <a:r>
              <a:rPr lang="tr-TR" sz="1600" dirty="0" err="1"/>
              <a:t>Bab</a:t>
            </a:r>
            <a:r>
              <a:rPr lang="tr-TR" sz="1600" dirty="0"/>
              <a:t>-ı Ali Baskını</a:t>
            </a:r>
          </a:p>
          <a:p>
            <a:pPr lvl="2"/>
            <a:r>
              <a:rPr lang="tr-TR" sz="1600" dirty="0"/>
              <a:t>Kamil Paşa hükümetinin zorla istifa ettirilmesi ve </a:t>
            </a:r>
            <a:r>
              <a:rPr lang="tr-TR" sz="1600" dirty="0" err="1"/>
              <a:t>Mahmud</a:t>
            </a:r>
            <a:r>
              <a:rPr lang="tr-TR" sz="1600" dirty="0"/>
              <a:t> Şevket Paşa hükümetinin kurulması</a:t>
            </a:r>
          </a:p>
          <a:p>
            <a:pPr lvl="1"/>
            <a:r>
              <a:rPr lang="tr-TR" sz="1800" dirty="0" smtClean="0"/>
              <a:t>Şubat 1913 savaşın yeniden başlaması</a:t>
            </a:r>
          </a:p>
          <a:p>
            <a:pPr lvl="1"/>
            <a:r>
              <a:rPr lang="tr-TR" sz="1800" dirty="0" smtClean="0"/>
              <a:t>Edirne, Yanya ve İşkodra’nın düşman eline geçişi</a:t>
            </a:r>
          </a:p>
          <a:p>
            <a:pPr lvl="1"/>
            <a:r>
              <a:rPr lang="tr-TR" sz="1800" dirty="0" smtClean="0"/>
              <a:t>30 Mayıs 1913 Londra Antlaşması</a:t>
            </a:r>
          </a:p>
          <a:p>
            <a:pPr lvl="2"/>
            <a:r>
              <a:rPr lang="tr-TR" sz="1600" dirty="0" smtClean="0"/>
              <a:t>Osmanlı Devleti’nin Midye-Enez sınırına çekilmesi</a:t>
            </a:r>
          </a:p>
          <a:p>
            <a:pPr lvl="2"/>
            <a:r>
              <a:rPr lang="tr-TR" sz="1600" dirty="0" smtClean="0"/>
              <a:t>Selanik, Güney Makedonya ve Girit’in Yunanistan’a verilmesi</a:t>
            </a:r>
          </a:p>
          <a:p>
            <a:pPr lvl="2"/>
            <a:r>
              <a:rPr lang="tr-TR" sz="1600" dirty="0" smtClean="0"/>
              <a:t>Orta ve Kuzey Makedonya’nın Sırbistan’a verilmesi</a:t>
            </a:r>
          </a:p>
          <a:p>
            <a:pPr lvl="2"/>
            <a:r>
              <a:rPr lang="tr-TR" sz="1600" dirty="0" smtClean="0"/>
              <a:t>Ege Adaları konusunun büyük devletlere bırakılması</a:t>
            </a:r>
          </a:p>
          <a:p>
            <a:pPr lvl="2"/>
            <a:r>
              <a:rPr lang="tr-TR" sz="1600" dirty="0" smtClean="0"/>
              <a:t>Arnavutluk’un bağımsızlığının kabulü</a:t>
            </a:r>
          </a:p>
        </p:txBody>
      </p:sp>
    </p:spTree>
    <p:extLst>
      <p:ext uri="{BB962C8B-B14F-4D97-AF65-F5344CB8AC3E}">
        <p14:creationId xmlns:p14="http://schemas.microsoft.com/office/powerpoint/2010/main" val="23858040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11727"/>
            <a:ext cx="8596668" cy="5729635"/>
          </a:xfrm>
        </p:spPr>
        <p:txBody>
          <a:bodyPr>
            <a:normAutofit/>
          </a:bodyPr>
          <a:lstStyle/>
          <a:p>
            <a:r>
              <a:rPr lang="tr-TR" dirty="0" smtClean="0"/>
              <a:t>II. Balkan Savaşı</a:t>
            </a:r>
          </a:p>
          <a:p>
            <a:pPr lvl="1"/>
            <a:r>
              <a:rPr lang="tr-TR" dirty="0" smtClean="0"/>
              <a:t>Londra Antlaşması’nın Bulgaristan’ı memnun etmemesi</a:t>
            </a:r>
          </a:p>
          <a:p>
            <a:pPr lvl="1"/>
            <a:r>
              <a:rPr lang="tr-TR" dirty="0" smtClean="0"/>
              <a:t>I. Balkan Savaşı sırasında 4 Balkan devletinin anlaşmazlıklarının ortaya çıkması</a:t>
            </a:r>
          </a:p>
          <a:p>
            <a:pPr lvl="1"/>
            <a:r>
              <a:rPr lang="tr-TR" dirty="0" smtClean="0"/>
              <a:t>Bulgaristan’a karşı Yunanistan, Sırbistan, Karadağ ve Romanya ittifakının kurulması </a:t>
            </a:r>
          </a:p>
          <a:p>
            <a:pPr lvl="1"/>
            <a:r>
              <a:rPr lang="tr-TR" dirty="0" smtClean="0"/>
              <a:t>II. Balkan Savaşı çıkınca Osmanlı ordusunun Edirne, Kırklareli ve Tekirdağ’ı geri alması</a:t>
            </a:r>
          </a:p>
          <a:p>
            <a:pPr lvl="1"/>
            <a:r>
              <a:rPr lang="tr-TR" dirty="0" smtClean="0"/>
              <a:t>Bulgaristan’ın mağlubiyeti</a:t>
            </a:r>
          </a:p>
          <a:p>
            <a:pPr lvl="1"/>
            <a:r>
              <a:rPr lang="tr-TR" dirty="0" smtClean="0"/>
              <a:t>10 Ağustos 1913 Bükreş Ant. ve Balkan devletlerinin savaşı bırakması</a:t>
            </a:r>
          </a:p>
          <a:p>
            <a:pPr lvl="1"/>
            <a:r>
              <a:rPr lang="tr-TR" dirty="0" smtClean="0"/>
              <a:t>29 Eylül 1913 İstanbul Antlaşması (Osm.-Bulgaristan)</a:t>
            </a:r>
          </a:p>
          <a:p>
            <a:pPr lvl="2"/>
            <a:r>
              <a:rPr lang="tr-TR" dirty="0" smtClean="0"/>
              <a:t>Meriç Nehri sınır</a:t>
            </a:r>
          </a:p>
          <a:p>
            <a:pPr lvl="2"/>
            <a:r>
              <a:rPr lang="tr-TR" dirty="0" smtClean="0"/>
              <a:t>Bulgaristan’daki Müslümanların haklarının yasal koruma altına alınması</a:t>
            </a:r>
          </a:p>
          <a:p>
            <a:pPr lvl="1"/>
            <a:r>
              <a:rPr lang="tr-TR" dirty="0" smtClean="0"/>
              <a:t>14 Kasım 1913 Atina Antlaşması (Osm.-Yunanistan)</a:t>
            </a:r>
          </a:p>
          <a:p>
            <a:pPr lvl="2"/>
            <a:r>
              <a:rPr lang="tr-TR" dirty="0" smtClean="0"/>
              <a:t>Yanya, Girit ve Selanik Yunanistan’a</a:t>
            </a:r>
          </a:p>
          <a:p>
            <a:pPr lvl="2"/>
            <a:r>
              <a:rPr lang="tr-TR" dirty="0" smtClean="0"/>
              <a:t> Yunanistan’daki Müslümanların </a:t>
            </a:r>
            <a:r>
              <a:rPr lang="tr-TR" dirty="0"/>
              <a:t>haklarının yasal koruma altına </a:t>
            </a:r>
            <a:r>
              <a:rPr lang="tr-TR" dirty="0" smtClean="0"/>
              <a:t>alınması</a:t>
            </a:r>
            <a:endParaRPr lang="tr-TR" dirty="0"/>
          </a:p>
          <a:p>
            <a:pPr lvl="1"/>
            <a:r>
              <a:rPr lang="tr-TR" dirty="0" smtClean="0"/>
              <a:t>13 Mart 1914 İstanbul Antlaşması (Osm.-Sırbistan)</a:t>
            </a:r>
          </a:p>
          <a:p>
            <a:pPr lvl="2"/>
            <a:r>
              <a:rPr lang="tr-TR" dirty="0" smtClean="0"/>
              <a:t>Sınır kalmadığı için sadece Müslüman hakları konusu </a:t>
            </a:r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0474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28601"/>
            <a:ext cx="8596668" cy="5812762"/>
          </a:xfrm>
        </p:spPr>
        <p:txBody>
          <a:bodyPr/>
          <a:lstStyle/>
          <a:p>
            <a:r>
              <a:rPr lang="tr-TR" b="1" dirty="0" smtClean="0"/>
              <a:t>II. Meşrutiyet Dönemi Islahatları</a:t>
            </a:r>
          </a:p>
          <a:p>
            <a:pPr lvl="1"/>
            <a:r>
              <a:rPr lang="tr-TR" dirty="0" smtClean="0"/>
              <a:t>1912 İstanbul Şehremaneti</a:t>
            </a:r>
          </a:p>
          <a:p>
            <a:pPr lvl="1"/>
            <a:r>
              <a:rPr lang="tr-TR" dirty="0" smtClean="0"/>
              <a:t>1912 Emniyet-i Umumi Müdürlüğü</a:t>
            </a:r>
          </a:p>
          <a:p>
            <a:pPr lvl="1"/>
            <a:r>
              <a:rPr lang="tr-TR" dirty="0" smtClean="0"/>
              <a:t>Kadın haklarının geliştirilmesi	</a:t>
            </a:r>
          </a:p>
          <a:p>
            <a:pPr lvl="1"/>
            <a:r>
              <a:rPr lang="tr-TR" dirty="0" smtClean="0"/>
              <a:t>1911 ilk kız lisesi</a:t>
            </a:r>
          </a:p>
          <a:p>
            <a:pPr lvl="1"/>
            <a:r>
              <a:rPr lang="tr-TR" dirty="0" smtClean="0"/>
              <a:t>1917 kadınlara doktor olma hakkı ve iş hayatında kadının yerinin artması</a:t>
            </a:r>
          </a:p>
          <a:p>
            <a:pPr lvl="1"/>
            <a:r>
              <a:rPr lang="tr-TR" dirty="0" smtClean="0"/>
              <a:t>Zorunlu eğitim dili Türkçe</a:t>
            </a:r>
          </a:p>
          <a:p>
            <a:pPr lvl="1"/>
            <a:r>
              <a:rPr lang="tr-TR" dirty="0" smtClean="0"/>
              <a:t>1915 Darüleytam </a:t>
            </a:r>
          </a:p>
          <a:p>
            <a:pPr lvl="1"/>
            <a:r>
              <a:rPr lang="tr-TR" dirty="0" smtClean="0"/>
              <a:t>1916 Milli Talim ve Terbiye Cemiyeti</a:t>
            </a:r>
          </a:p>
          <a:p>
            <a:pPr lvl="1"/>
            <a:r>
              <a:rPr lang="tr-TR" dirty="0" smtClean="0"/>
              <a:t>1914 Darülbedayi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58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674915"/>
            <a:ext cx="8596668" cy="5366448"/>
          </a:xfrm>
        </p:spPr>
        <p:txBody>
          <a:bodyPr>
            <a:normAutofit/>
          </a:bodyPr>
          <a:lstStyle/>
          <a:p>
            <a:r>
              <a:rPr lang="tr-TR" b="1" dirty="0" smtClean="0"/>
              <a:t>1804 Sırp İsyanı </a:t>
            </a:r>
          </a:p>
          <a:p>
            <a:pPr lvl="1"/>
            <a:r>
              <a:rPr lang="tr-TR" dirty="0" smtClean="0"/>
              <a:t>Milliyetçilik akımı, Sırp topraklarındaki yönetim zafiyeti, Avusturya, Rusya ve Fransa’nın kışkırtmaları</a:t>
            </a:r>
          </a:p>
          <a:p>
            <a:pPr lvl="1"/>
            <a:r>
              <a:rPr lang="tr-TR" dirty="0" smtClean="0"/>
              <a:t>Kara Yorgi </a:t>
            </a:r>
          </a:p>
          <a:p>
            <a:pPr lvl="1"/>
            <a:r>
              <a:rPr lang="tr-TR" dirty="0" smtClean="0"/>
              <a:t>1806-1812 Osmanlı-Rus Savaşı </a:t>
            </a:r>
          </a:p>
          <a:p>
            <a:pPr lvl="1"/>
            <a:r>
              <a:rPr lang="tr-TR" dirty="0" smtClean="0"/>
              <a:t>1812 Bükreş Ant ve Sırplara ayrıcalık hakkı </a:t>
            </a:r>
          </a:p>
          <a:p>
            <a:pPr lvl="1"/>
            <a:r>
              <a:rPr lang="tr-TR" dirty="0" smtClean="0"/>
              <a:t>1815 </a:t>
            </a:r>
            <a:r>
              <a:rPr lang="tr-TR" dirty="0" err="1" smtClean="0"/>
              <a:t>Miloş</a:t>
            </a:r>
            <a:r>
              <a:rPr lang="tr-TR" dirty="0" smtClean="0"/>
              <a:t> </a:t>
            </a:r>
            <a:r>
              <a:rPr lang="tr-TR" dirty="0" err="1" smtClean="0"/>
              <a:t>Obrenoviç</a:t>
            </a:r>
            <a:r>
              <a:rPr lang="tr-TR" dirty="0" smtClean="0"/>
              <a:t> </a:t>
            </a:r>
          </a:p>
          <a:p>
            <a:r>
              <a:rPr lang="tr-TR" dirty="0" smtClean="0"/>
              <a:t>Kabakçı Mustafa İsyanı </a:t>
            </a:r>
          </a:p>
          <a:p>
            <a:pPr lvl="1"/>
            <a:r>
              <a:rPr lang="tr-TR" dirty="0" smtClean="0"/>
              <a:t>Yeniliklere ve yeni vergilere karşı oluşan tepki  </a:t>
            </a:r>
          </a:p>
          <a:p>
            <a:pPr lvl="1"/>
            <a:r>
              <a:rPr lang="tr-TR" dirty="0" smtClean="0"/>
              <a:t>Yeniçeri - Nizam-ı </a:t>
            </a:r>
            <a:r>
              <a:rPr lang="tr-TR" dirty="0" err="1" smtClean="0"/>
              <a:t>Cedid</a:t>
            </a:r>
            <a:r>
              <a:rPr lang="tr-TR" dirty="0" smtClean="0"/>
              <a:t> mücadelesi</a:t>
            </a:r>
          </a:p>
        </p:txBody>
      </p:sp>
    </p:spTree>
    <p:extLst>
      <p:ext uri="{BB962C8B-B14F-4D97-AF65-F5344CB8AC3E}">
        <p14:creationId xmlns:p14="http://schemas.microsoft.com/office/powerpoint/2010/main" val="408896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555171"/>
            <a:ext cx="8596668" cy="5486191"/>
          </a:xfrm>
        </p:spPr>
        <p:txBody>
          <a:bodyPr>
            <a:noAutofit/>
          </a:bodyPr>
          <a:lstStyle/>
          <a:p>
            <a:r>
              <a:rPr lang="tr-TR" b="1" dirty="0" smtClean="0"/>
              <a:t>III. Selim dönemi ıslahatları</a:t>
            </a:r>
          </a:p>
          <a:p>
            <a:pPr lvl="1"/>
            <a:r>
              <a:rPr lang="tr-TR" dirty="0" smtClean="0"/>
              <a:t>Nizam-ı </a:t>
            </a:r>
            <a:r>
              <a:rPr lang="tr-TR" dirty="0" err="1" smtClean="0"/>
              <a:t>Cedid</a:t>
            </a:r>
            <a:r>
              <a:rPr lang="tr-TR" dirty="0" smtClean="0"/>
              <a:t> kavramı </a:t>
            </a:r>
          </a:p>
          <a:p>
            <a:pPr lvl="2"/>
            <a:r>
              <a:rPr lang="tr-TR" dirty="0" smtClean="0"/>
              <a:t>Köprülü Fazıl </a:t>
            </a:r>
            <a:r>
              <a:rPr lang="tr-TR" dirty="0" err="1" smtClean="0"/>
              <a:t>Ahmed</a:t>
            </a:r>
            <a:r>
              <a:rPr lang="tr-TR" dirty="0" smtClean="0"/>
              <a:t> Paşa </a:t>
            </a:r>
          </a:p>
          <a:p>
            <a:pPr lvl="2"/>
            <a:r>
              <a:rPr lang="tr-TR" dirty="0" smtClean="0"/>
              <a:t>Dar anlam / Geniş anlam</a:t>
            </a:r>
          </a:p>
          <a:p>
            <a:pPr lvl="1"/>
            <a:r>
              <a:rPr lang="tr-TR" dirty="0" smtClean="0"/>
              <a:t>III. Selim’in şehzadeliği </a:t>
            </a:r>
          </a:p>
          <a:p>
            <a:pPr lvl="2"/>
            <a:r>
              <a:rPr lang="tr-TR" dirty="0" smtClean="0"/>
              <a:t>Baron de </a:t>
            </a:r>
            <a:r>
              <a:rPr lang="tr-TR" dirty="0" err="1" smtClean="0"/>
              <a:t>Tott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Fransa Kralı XVI. Louis </a:t>
            </a:r>
          </a:p>
          <a:p>
            <a:pPr lvl="1"/>
            <a:r>
              <a:rPr lang="tr-TR" dirty="0" smtClean="0"/>
              <a:t>1791 Ebubekir </a:t>
            </a:r>
            <a:r>
              <a:rPr lang="tr-TR" dirty="0" err="1" smtClean="0"/>
              <a:t>Ratip</a:t>
            </a:r>
            <a:r>
              <a:rPr lang="tr-TR" dirty="0" smtClean="0"/>
              <a:t> Efendi Avusturya</a:t>
            </a:r>
          </a:p>
          <a:p>
            <a:pPr lvl="1"/>
            <a:r>
              <a:rPr lang="tr-TR" dirty="0"/>
              <a:t>İstişare ve </a:t>
            </a:r>
            <a:r>
              <a:rPr lang="tr-TR" dirty="0" smtClean="0"/>
              <a:t>meşveret / </a:t>
            </a:r>
            <a:r>
              <a:rPr lang="tr-TR" sz="1400" dirty="0" smtClean="0"/>
              <a:t>22 layiha </a:t>
            </a:r>
          </a:p>
          <a:p>
            <a:pPr lvl="1"/>
            <a:r>
              <a:rPr lang="tr-TR" dirty="0"/>
              <a:t>Askeri Islahatlar</a:t>
            </a:r>
          </a:p>
          <a:p>
            <a:pPr lvl="2"/>
            <a:r>
              <a:rPr lang="tr-TR" dirty="0"/>
              <a:t>1793 Bostancı </a:t>
            </a:r>
            <a:r>
              <a:rPr lang="tr-TR" dirty="0" err="1"/>
              <a:t>Tüfenkçileri</a:t>
            </a:r>
            <a:endParaRPr lang="tr-TR" dirty="0"/>
          </a:p>
          <a:p>
            <a:pPr lvl="2"/>
            <a:r>
              <a:rPr lang="tr-TR" dirty="0" err="1"/>
              <a:t>İrad</a:t>
            </a:r>
            <a:r>
              <a:rPr lang="tr-TR" dirty="0"/>
              <a:t>-ı </a:t>
            </a:r>
            <a:r>
              <a:rPr lang="tr-TR" dirty="0" err="1" smtClean="0"/>
              <a:t>Cedid</a:t>
            </a:r>
            <a:endParaRPr lang="tr-TR" dirty="0"/>
          </a:p>
          <a:p>
            <a:pPr lvl="2"/>
            <a:r>
              <a:rPr lang="tr-TR" dirty="0" err="1"/>
              <a:t>Akka</a:t>
            </a:r>
            <a:r>
              <a:rPr lang="tr-TR" dirty="0"/>
              <a:t> müdafaası ve </a:t>
            </a:r>
            <a:r>
              <a:rPr lang="tr-TR" dirty="0" err="1"/>
              <a:t>Asakir</a:t>
            </a:r>
            <a:r>
              <a:rPr lang="tr-TR" dirty="0"/>
              <a:t>-i Şahane algısı</a:t>
            </a:r>
          </a:p>
          <a:p>
            <a:pPr lvl="2"/>
            <a:r>
              <a:rPr lang="tr-TR" dirty="0"/>
              <a:t>1795 Mühendishane-i Berri-i Hümayun </a:t>
            </a:r>
          </a:p>
          <a:p>
            <a:pPr lvl="2"/>
            <a:r>
              <a:rPr lang="tr-TR" dirty="0" smtClean="0"/>
              <a:t>Küçük </a:t>
            </a:r>
            <a:r>
              <a:rPr lang="tr-TR" dirty="0"/>
              <a:t>Hüseyin </a:t>
            </a:r>
            <a:r>
              <a:rPr lang="tr-TR" dirty="0" smtClean="0"/>
              <a:t>Paşa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083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348343"/>
            <a:ext cx="8596668" cy="5693019"/>
          </a:xfrm>
        </p:spPr>
        <p:txBody>
          <a:bodyPr>
            <a:normAutofit/>
          </a:bodyPr>
          <a:lstStyle/>
          <a:p>
            <a:r>
              <a:rPr lang="tr-TR" sz="2000" dirty="0" smtClean="0"/>
              <a:t>Diplomasi Alanındaki Islahatlar</a:t>
            </a:r>
          </a:p>
          <a:p>
            <a:pPr lvl="1"/>
            <a:r>
              <a:rPr lang="tr-TR" sz="1800" dirty="0"/>
              <a:t>Daimi elçilikler ve </a:t>
            </a:r>
            <a:r>
              <a:rPr lang="tr-TR" sz="1800" dirty="0" smtClean="0"/>
              <a:t>konsolosluklar</a:t>
            </a:r>
            <a:endParaRPr lang="tr-TR" sz="1800" dirty="0"/>
          </a:p>
          <a:p>
            <a:pPr lvl="1"/>
            <a:r>
              <a:rPr lang="tr-TR" sz="1800" dirty="0" smtClean="0"/>
              <a:t>Amaç ne? </a:t>
            </a:r>
          </a:p>
          <a:p>
            <a:pPr lvl="1"/>
            <a:r>
              <a:rPr lang="tr-TR" sz="1800" dirty="0" smtClean="0"/>
              <a:t>1793 </a:t>
            </a:r>
            <a:r>
              <a:rPr lang="tr-TR" sz="1800" dirty="0"/>
              <a:t>ilk daimi </a:t>
            </a:r>
            <a:r>
              <a:rPr lang="tr-TR" sz="1800" dirty="0" smtClean="0"/>
              <a:t>elçilik İngiltere</a:t>
            </a:r>
          </a:p>
          <a:p>
            <a:pPr lvl="2"/>
            <a:r>
              <a:rPr lang="tr-TR" sz="1600" dirty="0" smtClean="0"/>
              <a:t>Yusuf </a:t>
            </a:r>
            <a:r>
              <a:rPr lang="tr-TR" sz="1600" dirty="0"/>
              <a:t>Agah Efendi </a:t>
            </a:r>
            <a:r>
              <a:rPr lang="tr-TR" sz="1600" dirty="0" smtClean="0"/>
              <a:t>İngiltere</a:t>
            </a:r>
          </a:p>
          <a:p>
            <a:pPr lvl="2"/>
            <a:r>
              <a:rPr lang="tr-TR" sz="1600" dirty="0" smtClean="0"/>
              <a:t>İbrahim Afif Efendi Viyana</a:t>
            </a:r>
          </a:p>
          <a:p>
            <a:pPr lvl="2"/>
            <a:r>
              <a:rPr lang="tr-TR" sz="1600" dirty="0" err="1" smtClean="0"/>
              <a:t>Seyyid</a:t>
            </a:r>
            <a:r>
              <a:rPr lang="tr-TR" sz="1600" dirty="0" smtClean="0"/>
              <a:t> Ali Efendi Berlin</a:t>
            </a:r>
          </a:p>
          <a:p>
            <a:pPr lvl="2"/>
            <a:r>
              <a:rPr lang="tr-TR" sz="1600" dirty="0" err="1" smtClean="0"/>
              <a:t>Mehmed</a:t>
            </a:r>
            <a:r>
              <a:rPr lang="tr-TR" sz="1600" dirty="0" smtClean="0"/>
              <a:t> Said Halet Efendi Paris </a:t>
            </a:r>
            <a:endParaRPr lang="tr-TR" sz="1600" dirty="0"/>
          </a:p>
          <a:p>
            <a:pPr lvl="1"/>
            <a:r>
              <a:rPr lang="tr-TR" sz="1800" dirty="0" smtClean="0"/>
              <a:t>Başarı durumu? </a:t>
            </a:r>
            <a:endParaRPr lang="tr-TR" sz="1800" dirty="0"/>
          </a:p>
          <a:p>
            <a:r>
              <a:rPr lang="tr-TR" sz="2000" dirty="0" smtClean="0"/>
              <a:t>Sonuç</a:t>
            </a:r>
          </a:p>
          <a:p>
            <a:pPr lvl="1"/>
            <a:r>
              <a:rPr lang="tr-TR" sz="1800" dirty="0" smtClean="0"/>
              <a:t>Öncekilere nazaran daha bilinçli planlı programlı</a:t>
            </a:r>
          </a:p>
          <a:p>
            <a:pPr lvl="1"/>
            <a:r>
              <a:rPr lang="tr-TR" sz="1800" dirty="0" smtClean="0"/>
              <a:t>Cesur ve köklü değişim çabası</a:t>
            </a:r>
          </a:p>
          <a:p>
            <a:pPr lvl="1"/>
            <a:r>
              <a:rPr lang="tr-TR" sz="1800" dirty="0" smtClean="0"/>
              <a:t>Yenilikçi ruhun oluşumuna ilk katkı</a:t>
            </a:r>
          </a:p>
          <a:p>
            <a:pPr marL="457200" lvl="1" indent="0">
              <a:buNone/>
            </a:pPr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362281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IV. MUSTAFA DÖNEMİ (1807-1808)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Kabakçı Mustafa </a:t>
            </a:r>
            <a:r>
              <a:rPr lang="tr-TR" sz="2800" dirty="0" smtClean="0"/>
              <a:t>İsyanı</a:t>
            </a:r>
            <a:endParaRPr lang="tr-TR" sz="2800" dirty="0"/>
          </a:p>
          <a:p>
            <a:r>
              <a:rPr lang="tr-TR" sz="2800" dirty="0" smtClean="0"/>
              <a:t>Rusçuk </a:t>
            </a:r>
            <a:r>
              <a:rPr lang="tr-TR" sz="2800" dirty="0"/>
              <a:t>ayanı Alemdar Mustafa Paşa </a:t>
            </a:r>
            <a:endParaRPr lang="tr-TR" sz="2800" dirty="0" smtClean="0"/>
          </a:p>
          <a:p>
            <a:r>
              <a:rPr lang="tr-TR" sz="2800" dirty="0" smtClean="0"/>
              <a:t>Temmuz 1808 </a:t>
            </a:r>
            <a:r>
              <a:rPr lang="tr-TR" sz="2800" dirty="0" err="1" smtClean="0"/>
              <a:t>Mahmud’un</a:t>
            </a:r>
            <a:r>
              <a:rPr lang="tr-TR" sz="2800" dirty="0" smtClean="0"/>
              <a:t> tahta çıkışı</a:t>
            </a:r>
          </a:p>
          <a:p>
            <a:r>
              <a:rPr lang="tr-TR" sz="2800" dirty="0" smtClean="0"/>
              <a:t>Kasım 1808 IV. Mustafa’nın vefatı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71020226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Özel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ristal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istal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688</TotalTime>
  <Words>4115</Words>
  <Application>Microsoft Office PowerPoint</Application>
  <PresentationFormat>Geniş ekran</PresentationFormat>
  <Paragraphs>709</Paragraphs>
  <Slides>55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59" baseType="lpstr">
      <vt:lpstr>Arial</vt:lpstr>
      <vt:lpstr>Trebuchet MS</vt:lpstr>
      <vt:lpstr>Wingdings 3</vt:lpstr>
      <vt:lpstr>Kristal</vt:lpstr>
      <vt:lpstr>OSMANLI DEVLETİ’NİN DAĞILMA DÖNEMİ</vt:lpstr>
      <vt:lpstr>DAĞILMA DÖNEMİ PADİŞAHLARI </vt:lpstr>
      <vt:lpstr>Dönemin Sınırları ve Özellikleri</vt:lpstr>
      <vt:lpstr>Dönemin Özel Tanımları</vt:lpstr>
      <vt:lpstr>III. SELİM DÖNEMİ (1789-1807) </vt:lpstr>
      <vt:lpstr>PowerPoint Sunusu</vt:lpstr>
      <vt:lpstr>PowerPoint Sunusu</vt:lpstr>
      <vt:lpstr>PowerPoint Sunusu</vt:lpstr>
      <vt:lpstr>IV. MUSTAFA DÖNEMİ (1807-1808)</vt:lpstr>
      <vt:lpstr>II. MAHMUD DÖNEMİ (1808-1839)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ABDÜLMECİD DÖNEMİ (1839-1861)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SULTAN ABDÜLAZİZ DÖNEMİ (1861-1876)</vt:lpstr>
      <vt:lpstr>PowerPoint Sunusu</vt:lpstr>
      <vt:lpstr>PowerPoint Sunusu</vt:lpstr>
      <vt:lpstr>PowerPoint Sunusu</vt:lpstr>
      <vt:lpstr>II. ABDÜLHAMİD DÖNEMİ (1876-1909)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DAĞILMA DÖNEMİNDE OSMANLI DEVLETİ’NDEKİ FİKİR AKIMLARI</vt:lpstr>
      <vt:lpstr>PowerPoint Sunusu</vt:lpstr>
      <vt:lpstr>PowerPoint Sunusu</vt:lpstr>
      <vt:lpstr>II. MEŞRUTİYET DEVRİNİN ÖNDE GELEN SİYASİ PARTİLERİ</vt:lpstr>
      <vt:lpstr>V. MEHMED REŞAD DÖNEMİ (1909-1918) 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OSMANLI DEVLETİ’NİN DAĞILMADÖNEMİ</dc:title>
  <dc:creator>Togay Seçkin BİRBUDAK</dc:creator>
  <cp:lastModifiedBy>Togay Seçkin BİRBUDAK</cp:lastModifiedBy>
  <cp:revision>73</cp:revision>
  <dcterms:created xsi:type="dcterms:W3CDTF">2014-12-02T14:18:01Z</dcterms:created>
  <dcterms:modified xsi:type="dcterms:W3CDTF">2015-02-18T21:38:39Z</dcterms:modified>
</cp:coreProperties>
</file>