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4" r:id="rId6"/>
    <p:sldId id="261" r:id="rId7"/>
    <p:sldId id="262" r:id="rId8"/>
    <p:sldId id="263" r:id="rId9"/>
    <p:sldId id="265" r:id="rId10"/>
    <p:sldId id="266" r:id="rId11"/>
    <p:sldId id="267" r:id="rId12"/>
    <p:sldId id="275" r:id="rId13"/>
    <p:sldId id="269" r:id="rId14"/>
    <p:sldId id="27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E4AE-D672-4EE7-B176-811D04B6DF13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3D738-A235-4C41-A737-62C8BE1DC4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9181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E4AE-D672-4EE7-B176-811D04B6DF13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3D738-A235-4C41-A737-62C8BE1DC4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9171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E4AE-D672-4EE7-B176-811D04B6DF13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3D738-A235-4C41-A737-62C8BE1DC418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6861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E4AE-D672-4EE7-B176-811D04B6DF13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3D738-A235-4C41-A737-62C8BE1DC4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78145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E4AE-D672-4EE7-B176-811D04B6DF13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3D738-A235-4C41-A737-62C8BE1DC418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07949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E4AE-D672-4EE7-B176-811D04B6DF13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3D738-A235-4C41-A737-62C8BE1DC4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7553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E4AE-D672-4EE7-B176-811D04B6DF13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3D738-A235-4C41-A737-62C8BE1DC4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83433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E4AE-D672-4EE7-B176-811D04B6DF13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3D738-A235-4C41-A737-62C8BE1DC4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0505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E4AE-D672-4EE7-B176-811D04B6DF13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3D738-A235-4C41-A737-62C8BE1DC4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9844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E4AE-D672-4EE7-B176-811D04B6DF13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3D738-A235-4C41-A737-62C8BE1DC4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141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E4AE-D672-4EE7-B176-811D04B6DF13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3D738-A235-4C41-A737-62C8BE1DC4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9799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E4AE-D672-4EE7-B176-811D04B6DF13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3D738-A235-4C41-A737-62C8BE1DC4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433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E4AE-D672-4EE7-B176-811D04B6DF13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3D738-A235-4C41-A737-62C8BE1DC4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556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E4AE-D672-4EE7-B176-811D04B6DF13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3D738-A235-4C41-A737-62C8BE1DC4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0365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E4AE-D672-4EE7-B176-811D04B6DF13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3D738-A235-4C41-A737-62C8BE1DC4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635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1E4AE-D672-4EE7-B176-811D04B6DF13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3D738-A235-4C41-A737-62C8BE1DC4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697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1E4AE-D672-4EE7-B176-811D04B6DF13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F83D738-A235-4C41-A737-62C8BE1DC4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421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2406955"/>
          </a:xfrm>
        </p:spPr>
        <p:txBody>
          <a:bodyPr/>
          <a:lstStyle/>
          <a:p>
            <a:r>
              <a:rPr lang="tr-TR" sz="4800" b="1" dirty="0" smtClean="0"/>
              <a:t>OSMANLI DEVLETİ’NİN GERİLEME DÖNEMİ</a:t>
            </a:r>
            <a:endParaRPr lang="tr-TR" sz="48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692398" y="4278085"/>
            <a:ext cx="6815669" cy="700313"/>
          </a:xfrm>
        </p:spPr>
        <p:txBody>
          <a:bodyPr/>
          <a:lstStyle/>
          <a:p>
            <a:r>
              <a:rPr lang="tr-TR" b="1" dirty="0" smtClean="0"/>
              <a:t>(1703-1807)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94035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653143"/>
            <a:ext cx="8596668" cy="5388220"/>
          </a:xfrm>
        </p:spPr>
        <p:txBody>
          <a:bodyPr>
            <a:normAutofit/>
          </a:bodyPr>
          <a:lstStyle/>
          <a:p>
            <a:r>
              <a:rPr lang="tr-TR" b="1" dirty="0" smtClean="0"/>
              <a:t>1736-1739 Osmanlı – Avusturya + Rusya Savaşı</a:t>
            </a:r>
          </a:p>
          <a:p>
            <a:pPr lvl="1"/>
            <a:r>
              <a:rPr lang="tr-TR" dirty="0" smtClean="0"/>
              <a:t>Rusya’nın Balkan politikası </a:t>
            </a:r>
          </a:p>
          <a:p>
            <a:pPr lvl="1"/>
            <a:r>
              <a:rPr lang="tr-TR" dirty="0" smtClean="0"/>
              <a:t>Osmanlı-İran savaşları</a:t>
            </a:r>
          </a:p>
          <a:p>
            <a:pPr lvl="1"/>
            <a:r>
              <a:rPr lang="tr-TR" dirty="0" smtClean="0"/>
              <a:t>Pasarofça psikolojisi</a:t>
            </a:r>
          </a:p>
          <a:p>
            <a:pPr lvl="1"/>
            <a:r>
              <a:rPr lang="tr-TR" dirty="0" smtClean="0"/>
              <a:t>Rusya’nın Kırım ve Azak’ın işgali</a:t>
            </a:r>
          </a:p>
          <a:p>
            <a:pPr lvl="1"/>
            <a:r>
              <a:rPr lang="tr-TR" dirty="0" err="1" smtClean="0"/>
              <a:t>Comte</a:t>
            </a:r>
            <a:r>
              <a:rPr lang="tr-TR" dirty="0" smtClean="0"/>
              <a:t> de </a:t>
            </a:r>
            <a:r>
              <a:rPr lang="tr-TR" dirty="0" err="1" smtClean="0"/>
              <a:t>Bonneval</a:t>
            </a:r>
            <a:r>
              <a:rPr lang="tr-TR" dirty="0" smtClean="0"/>
              <a:t> etkisi</a:t>
            </a:r>
          </a:p>
          <a:p>
            <a:pPr lvl="1"/>
            <a:r>
              <a:rPr lang="tr-TR" dirty="0" smtClean="0"/>
              <a:t>Osmanlı’nın Belgrad kuşatması</a:t>
            </a:r>
          </a:p>
          <a:p>
            <a:pPr lvl="1"/>
            <a:r>
              <a:rPr lang="tr-TR" dirty="0" smtClean="0"/>
              <a:t>İsveç - Osmanlı yakınlığı ve Fransa diplomasisi  </a:t>
            </a:r>
          </a:p>
          <a:p>
            <a:pPr lvl="1"/>
            <a:r>
              <a:rPr lang="tr-TR" dirty="0" smtClean="0"/>
              <a:t>1739 Belgrad Antlaşması</a:t>
            </a:r>
          </a:p>
          <a:p>
            <a:pPr lvl="2"/>
            <a:r>
              <a:rPr lang="tr-TR" dirty="0" smtClean="0"/>
              <a:t>Azak Kalesi yıkılarak Rusya’ya</a:t>
            </a:r>
          </a:p>
          <a:p>
            <a:pPr lvl="2"/>
            <a:r>
              <a:rPr lang="tr-TR" dirty="0" smtClean="0"/>
              <a:t>Rusya’nın Karadeniz’de gemi bulundurması yasak </a:t>
            </a:r>
          </a:p>
          <a:p>
            <a:pPr lvl="2"/>
            <a:r>
              <a:rPr lang="tr-TR" dirty="0" smtClean="0"/>
              <a:t>Belgrad, Temeşvar Osmanlı’ya</a:t>
            </a:r>
          </a:p>
          <a:p>
            <a:pPr lvl="2"/>
            <a:r>
              <a:rPr lang="tr-TR" dirty="0" smtClean="0"/>
              <a:t>Fransız kapitülasyonları</a:t>
            </a:r>
          </a:p>
          <a:p>
            <a:pPr lvl="2"/>
            <a:r>
              <a:rPr lang="tr-TR" dirty="0" smtClean="0"/>
              <a:t>Kudüs Katoliklerinin hamiliği </a:t>
            </a:r>
          </a:p>
          <a:p>
            <a:pPr lvl="2"/>
            <a:r>
              <a:rPr lang="tr-TR" dirty="0" smtClean="0"/>
              <a:t>Toprak kazanımı</a:t>
            </a:r>
          </a:p>
        </p:txBody>
      </p:sp>
    </p:spTree>
    <p:extLst>
      <p:ext uri="{BB962C8B-B14F-4D97-AF65-F5344CB8AC3E}">
        <p14:creationId xmlns:p14="http://schemas.microsoft.com/office/powerpoint/2010/main" val="2919508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III. MUSTAFA DÖNEMİ (1757-1774)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458687"/>
            <a:ext cx="8596668" cy="4582676"/>
          </a:xfrm>
        </p:spPr>
        <p:txBody>
          <a:bodyPr>
            <a:noAutofit/>
          </a:bodyPr>
          <a:lstStyle/>
          <a:p>
            <a:r>
              <a:rPr lang="tr-TR" sz="2400" b="1" dirty="0" smtClean="0"/>
              <a:t>1768-1774 Osmanlı – Rus Savaşı</a:t>
            </a:r>
          </a:p>
          <a:p>
            <a:pPr lvl="1"/>
            <a:r>
              <a:rPr lang="tr-TR" sz="2000" dirty="0" smtClean="0"/>
              <a:t>Lehistan sorunu</a:t>
            </a:r>
          </a:p>
          <a:p>
            <a:pPr lvl="1"/>
            <a:r>
              <a:rPr lang="tr-TR" sz="2000" dirty="0" smtClean="0"/>
              <a:t>Rus harekatı ve Osmanlı sınırını taciz</a:t>
            </a:r>
          </a:p>
          <a:p>
            <a:pPr lvl="1"/>
            <a:r>
              <a:rPr lang="tr-TR" sz="2000" dirty="0" smtClean="0"/>
              <a:t>Eflak, </a:t>
            </a:r>
            <a:r>
              <a:rPr lang="tr-TR" sz="2000" dirty="0" err="1" smtClean="0"/>
              <a:t>Boğdan</a:t>
            </a:r>
            <a:r>
              <a:rPr lang="tr-TR" sz="2000" dirty="0" smtClean="0"/>
              <a:t> ve Kırım’ın işgali </a:t>
            </a:r>
          </a:p>
          <a:p>
            <a:pPr lvl="1"/>
            <a:r>
              <a:rPr lang="tr-TR" sz="2000" dirty="0" smtClean="0"/>
              <a:t>1770 Çeşme Faciası </a:t>
            </a:r>
          </a:p>
          <a:p>
            <a:pPr lvl="1"/>
            <a:r>
              <a:rPr lang="tr-TR" sz="2000" dirty="0" smtClean="0"/>
              <a:t>21 Temmuz 1774 Küçük Kaynarca Antlaşması (I. Abdülhamid)</a:t>
            </a:r>
          </a:p>
          <a:p>
            <a:pPr lvl="2"/>
            <a:r>
              <a:rPr lang="tr-TR" sz="1800" dirty="0" smtClean="0"/>
              <a:t>Kırım’ın statüsü (siyaseten bağımsız, dinen Osmanlı)</a:t>
            </a:r>
          </a:p>
          <a:p>
            <a:pPr lvl="2"/>
            <a:r>
              <a:rPr lang="tr-TR" sz="1800" dirty="0" smtClean="0"/>
              <a:t>Azak Rusya’ya, Eflak – </a:t>
            </a:r>
            <a:r>
              <a:rPr lang="tr-TR" sz="1800" dirty="0" err="1" smtClean="0"/>
              <a:t>Boğdan</a:t>
            </a:r>
            <a:r>
              <a:rPr lang="tr-TR" sz="1800" dirty="0" smtClean="0"/>
              <a:t> Osmanlı’ya</a:t>
            </a:r>
          </a:p>
          <a:p>
            <a:pPr lvl="2"/>
            <a:r>
              <a:rPr lang="tr-TR" sz="1800" dirty="0" smtClean="0"/>
              <a:t>Rusya’ya elçilik – konsolosluk hakkı</a:t>
            </a:r>
          </a:p>
          <a:p>
            <a:pPr lvl="2"/>
            <a:r>
              <a:rPr lang="tr-TR" sz="1800" dirty="0" smtClean="0"/>
              <a:t>Savaş tazminatı, Karadeniz’de serbest ticaret hakkı ve kapitülasyon </a:t>
            </a:r>
          </a:p>
          <a:p>
            <a:pPr lvl="2"/>
            <a:r>
              <a:rPr lang="tr-TR" sz="1800" dirty="0" smtClean="0"/>
              <a:t>Ortodoks hamiliği</a:t>
            </a:r>
          </a:p>
        </p:txBody>
      </p:sp>
    </p:spTree>
    <p:extLst>
      <p:ext uri="{BB962C8B-B14F-4D97-AF65-F5344CB8AC3E}">
        <p14:creationId xmlns:p14="http://schemas.microsoft.com/office/powerpoint/2010/main" val="2854854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478971"/>
            <a:ext cx="8596668" cy="5562391"/>
          </a:xfrm>
        </p:spPr>
        <p:txBody>
          <a:bodyPr>
            <a:normAutofit/>
          </a:bodyPr>
          <a:lstStyle/>
          <a:p>
            <a:pPr lvl="2"/>
            <a:r>
              <a:rPr lang="tr-TR" sz="1600" dirty="0" smtClean="0"/>
              <a:t>Küçük </a:t>
            </a:r>
            <a:r>
              <a:rPr lang="tr-TR" sz="1600" dirty="0"/>
              <a:t>Kaynarca ile yaşanan ilkler</a:t>
            </a:r>
          </a:p>
          <a:p>
            <a:pPr lvl="3"/>
            <a:r>
              <a:rPr lang="tr-TR" sz="1400" dirty="0"/>
              <a:t>İlk defa Müslüman toprağının kaybedilmesi</a:t>
            </a:r>
          </a:p>
          <a:p>
            <a:pPr lvl="3"/>
            <a:r>
              <a:rPr lang="tr-TR" sz="1400" dirty="0"/>
              <a:t>Halifelik kozu</a:t>
            </a:r>
          </a:p>
          <a:p>
            <a:pPr lvl="3"/>
            <a:r>
              <a:rPr lang="tr-TR" sz="1400" dirty="0"/>
              <a:t>Türk gölü</a:t>
            </a:r>
          </a:p>
          <a:p>
            <a:pPr lvl="3"/>
            <a:r>
              <a:rPr lang="tr-TR" sz="1400" dirty="0"/>
              <a:t>İlk Rus tazminatı </a:t>
            </a:r>
          </a:p>
          <a:p>
            <a:pPr lvl="3"/>
            <a:r>
              <a:rPr lang="tr-TR" sz="1400" dirty="0"/>
              <a:t>İkircikli </a:t>
            </a:r>
            <a:r>
              <a:rPr lang="tr-TR" sz="1400" dirty="0" smtClean="0"/>
              <a:t>konular (kutsal topraklar, Ortodokslar, konsolosluklar)</a:t>
            </a:r>
            <a:endParaRPr lang="tr-TR" sz="1400" dirty="0"/>
          </a:p>
          <a:p>
            <a:r>
              <a:rPr lang="tr-TR" b="1" dirty="0" smtClean="0"/>
              <a:t>III</a:t>
            </a:r>
            <a:r>
              <a:rPr lang="tr-TR" b="1" dirty="0"/>
              <a:t>. Mustafa Dönemi </a:t>
            </a:r>
            <a:r>
              <a:rPr lang="tr-TR" b="1" dirty="0" smtClean="0"/>
              <a:t>Islahatları</a:t>
            </a:r>
          </a:p>
          <a:p>
            <a:pPr lvl="1"/>
            <a:r>
              <a:rPr lang="tr-TR" dirty="0" smtClean="0"/>
              <a:t>Ekonomide </a:t>
            </a:r>
            <a:r>
              <a:rPr lang="tr-TR" dirty="0"/>
              <a:t>kemer </a:t>
            </a:r>
            <a:r>
              <a:rPr lang="tr-TR" dirty="0" smtClean="0"/>
              <a:t>sıkma</a:t>
            </a:r>
          </a:p>
          <a:p>
            <a:pPr lvl="1"/>
            <a:r>
              <a:rPr lang="tr-TR" dirty="0" smtClean="0"/>
              <a:t>İlk iç borçlanma </a:t>
            </a:r>
            <a:endParaRPr lang="tr-TR" dirty="0"/>
          </a:p>
          <a:p>
            <a:pPr lvl="1"/>
            <a:r>
              <a:rPr lang="tr-TR" dirty="0"/>
              <a:t>Askeri ağırlıklı ıslahatlar </a:t>
            </a:r>
          </a:p>
          <a:p>
            <a:pPr lvl="1"/>
            <a:r>
              <a:rPr lang="tr-TR" dirty="0"/>
              <a:t>Sadrazam Koca Ragıp Paşa</a:t>
            </a:r>
          </a:p>
          <a:p>
            <a:pPr lvl="1"/>
            <a:r>
              <a:rPr lang="tr-TR" dirty="0"/>
              <a:t>Baron de </a:t>
            </a:r>
            <a:r>
              <a:rPr lang="tr-TR" dirty="0" err="1"/>
              <a:t>Tott</a:t>
            </a:r>
            <a:r>
              <a:rPr lang="tr-TR" dirty="0"/>
              <a:t> </a:t>
            </a:r>
            <a:endParaRPr lang="tr-TR" dirty="0" smtClean="0"/>
          </a:p>
          <a:p>
            <a:pPr lvl="1"/>
            <a:r>
              <a:rPr lang="tr-TR" dirty="0" smtClean="0"/>
              <a:t>1773 </a:t>
            </a:r>
            <a:r>
              <a:rPr lang="tr-TR" dirty="0"/>
              <a:t>Mühendishane-i Bahri-i </a:t>
            </a:r>
            <a:r>
              <a:rPr lang="tr-TR" dirty="0" smtClean="0"/>
              <a:t>Hümayun</a:t>
            </a:r>
            <a:endParaRPr lang="tr-TR" dirty="0"/>
          </a:p>
          <a:p>
            <a:pPr lvl="1"/>
            <a:r>
              <a:rPr lang="tr-TR" dirty="0"/>
              <a:t>1773 Sürat Topçuları</a:t>
            </a:r>
          </a:p>
          <a:p>
            <a:pPr lvl="1"/>
            <a:r>
              <a:rPr lang="tr-TR" dirty="0"/>
              <a:t>III. Selim ve II. </a:t>
            </a:r>
            <a:r>
              <a:rPr lang="tr-TR" dirty="0" err="1"/>
              <a:t>Mahmud’a</a:t>
            </a:r>
            <a:r>
              <a:rPr lang="tr-TR" dirty="0"/>
              <a:t> </a:t>
            </a:r>
            <a:r>
              <a:rPr lang="tr-TR" dirty="0" smtClean="0"/>
              <a:t>örnek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0245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272143"/>
            <a:ext cx="8596668" cy="925286"/>
          </a:xfrm>
        </p:spPr>
        <p:txBody>
          <a:bodyPr>
            <a:normAutofit/>
          </a:bodyPr>
          <a:lstStyle/>
          <a:p>
            <a:r>
              <a:rPr lang="tr-TR" dirty="0" smtClean="0"/>
              <a:t>I. ABDÜLHAMİD DÖNEMİ (1774-1789)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426028"/>
            <a:ext cx="8596668" cy="4898571"/>
          </a:xfrm>
        </p:spPr>
        <p:txBody>
          <a:bodyPr>
            <a:noAutofit/>
          </a:bodyPr>
          <a:lstStyle/>
          <a:p>
            <a:r>
              <a:rPr lang="tr-TR" dirty="0" smtClean="0"/>
              <a:t>İlk icraatı Küçük Kaynarca Antlaşması </a:t>
            </a:r>
          </a:p>
          <a:p>
            <a:r>
              <a:rPr lang="tr-TR" b="1" dirty="0" smtClean="0"/>
              <a:t>1779 Aynalıkavak </a:t>
            </a:r>
            <a:r>
              <a:rPr lang="tr-TR" b="1" dirty="0" err="1" smtClean="0"/>
              <a:t>Tenkihnamesi</a:t>
            </a:r>
            <a:r>
              <a:rPr lang="tr-TR" b="1" dirty="0" smtClean="0"/>
              <a:t> </a:t>
            </a:r>
          </a:p>
          <a:p>
            <a:pPr lvl="1"/>
            <a:r>
              <a:rPr lang="tr-TR" dirty="0" smtClean="0"/>
              <a:t>Kırım hanı Şahin Giray meselesi </a:t>
            </a:r>
            <a:endParaRPr lang="tr-TR" dirty="0"/>
          </a:p>
          <a:p>
            <a:pPr lvl="1"/>
            <a:r>
              <a:rPr lang="tr-TR" dirty="0" smtClean="0"/>
              <a:t>İngiltere </a:t>
            </a:r>
            <a:r>
              <a:rPr lang="tr-TR" dirty="0"/>
              <a:t>ve Fransa’nın </a:t>
            </a:r>
            <a:r>
              <a:rPr lang="tr-TR" dirty="0" smtClean="0"/>
              <a:t>arabuluculuğunda antlaşma</a:t>
            </a:r>
            <a:endParaRPr lang="tr-TR" dirty="0"/>
          </a:p>
          <a:p>
            <a:pPr lvl="2"/>
            <a:r>
              <a:rPr lang="tr-TR" dirty="0"/>
              <a:t>Rusya’nın Kırım’daki askerlerini geri çekmesi </a:t>
            </a:r>
            <a:endParaRPr lang="tr-TR" dirty="0" smtClean="0"/>
          </a:p>
          <a:p>
            <a:pPr lvl="2"/>
            <a:r>
              <a:rPr lang="tr-TR" dirty="0" smtClean="0"/>
              <a:t>Kırım’ın </a:t>
            </a:r>
            <a:r>
              <a:rPr lang="tr-TR" dirty="0"/>
              <a:t>bağımsız kalması </a:t>
            </a:r>
            <a:endParaRPr lang="tr-TR" dirty="0" smtClean="0"/>
          </a:p>
          <a:p>
            <a:pPr lvl="2"/>
            <a:r>
              <a:rPr lang="tr-TR" dirty="0" smtClean="0"/>
              <a:t>Şahin Giray’ın meşruiyeti </a:t>
            </a:r>
            <a:endParaRPr lang="tr-TR" dirty="0"/>
          </a:p>
          <a:p>
            <a:r>
              <a:rPr lang="tr-TR" b="1" dirty="0" smtClean="0"/>
              <a:t>1787-1792 Osmanlı - Avusturya + Rusya Savaşı </a:t>
            </a:r>
          </a:p>
          <a:p>
            <a:pPr lvl="1"/>
            <a:r>
              <a:rPr lang="tr-TR" dirty="0" smtClean="0"/>
              <a:t>Rusya’nın Kırım işgali</a:t>
            </a:r>
          </a:p>
          <a:p>
            <a:pPr lvl="1"/>
            <a:r>
              <a:rPr lang="tr-TR" dirty="0" smtClean="0"/>
              <a:t>Avusturya’nın Belgrad hedefi</a:t>
            </a:r>
          </a:p>
          <a:p>
            <a:pPr lvl="1"/>
            <a:r>
              <a:rPr lang="tr-TR" dirty="0" smtClean="0"/>
              <a:t>Grek Projesi</a:t>
            </a:r>
          </a:p>
          <a:p>
            <a:pPr lvl="1"/>
            <a:r>
              <a:rPr lang="tr-TR" dirty="0" smtClean="0"/>
              <a:t>Yaş, </a:t>
            </a:r>
            <a:r>
              <a:rPr lang="tr-TR" dirty="0" err="1" smtClean="0"/>
              <a:t>Hotin</a:t>
            </a:r>
            <a:r>
              <a:rPr lang="tr-TR" dirty="0" smtClean="0"/>
              <a:t>, </a:t>
            </a:r>
            <a:r>
              <a:rPr lang="tr-TR" dirty="0" err="1" smtClean="0"/>
              <a:t>Özi’nin</a:t>
            </a:r>
            <a:r>
              <a:rPr lang="tr-TR" dirty="0" smtClean="0"/>
              <a:t> kaybı, I. Abdülhamid’in vefatı</a:t>
            </a:r>
          </a:p>
          <a:p>
            <a:pPr lvl="1"/>
            <a:r>
              <a:rPr lang="tr-TR" dirty="0" smtClean="0"/>
              <a:t>Lehistan isyanı ve Fransız İhtilali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5225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511629"/>
            <a:ext cx="8596668" cy="5529733"/>
          </a:xfrm>
        </p:spPr>
        <p:txBody>
          <a:bodyPr>
            <a:normAutofit/>
          </a:bodyPr>
          <a:lstStyle/>
          <a:p>
            <a:r>
              <a:rPr lang="tr-TR" dirty="0" smtClean="0"/>
              <a:t>1791 </a:t>
            </a:r>
            <a:r>
              <a:rPr lang="tr-TR" b="1" dirty="0" smtClean="0"/>
              <a:t>Ziştovi Antlaşması </a:t>
            </a:r>
            <a:r>
              <a:rPr lang="tr-TR" dirty="0" smtClean="0"/>
              <a:t>(III. Selim)</a:t>
            </a:r>
          </a:p>
          <a:p>
            <a:pPr lvl="1"/>
            <a:r>
              <a:rPr lang="tr-TR" dirty="0" smtClean="0"/>
              <a:t>Savaş öncesi sınırlarına çekildi. Belgrad Osmanlı’da kaldı.  </a:t>
            </a:r>
          </a:p>
          <a:p>
            <a:pPr lvl="1"/>
            <a:r>
              <a:rPr lang="tr-TR" dirty="0" smtClean="0"/>
              <a:t>Son Osmanlı-Avusturya Savaşı </a:t>
            </a:r>
          </a:p>
          <a:p>
            <a:r>
              <a:rPr lang="tr-TR" dirty="0" smtClean="0"/>
              <a:t>1792 </a:t>
            </a:r>
            <a:r>
              <a:rPr lang="tr-TR" b="1" dirty="0" smtClean="0"/>
              <a:t>Yaş Antlaşması </a:t>
            </a:r>
            <a:r>
              <a:rPr lang="tr-TR" dirty="0" smtClean="0"/>
              <a:t>(III. Selim)</a:t>
            </a:r>
          </a:p>
          <a:p>
            <a:pPr lvl="1"/>
            <a:r>
              <a:rPr lang="tr-TR" dirty="0" smtClean="0"/>
              <a:t>Kırım Rusya’ya</a:t>
            </a:r>
          </a:p>
          <a:p>
            <a:pPr lvl="1"/>
            <a:r>
              <a:rPr lang="tr-TR" dirty="0" smtClean="0"/>
              <a:t>Sınır </a:t>
            </a:r>
            <a:r>
              <a:rPr lang="tr-TR" dirty="0" err="1" smtClean="0"/>
              <a:t>Dinyester</a:t>
            </a:r>
            <a:r>
              <a:rPr lang="tr-TR" dirty="0" smtClean="0"/>
              <a:t> Nehri </a:t>
            </a:r>
          </a:p>
          <a:p>
            <a:r>
              <a:rPr lang="tr-TR" b="1" dirty="0" smtClean="0"/>
              <a:t>I. Abdülhamid Dönemi Islahatları</a:t>
            </a:r>
          </a:p>
          <a:p>
            <a:pPr lvl="1"/>
            <a:r>
              <a:rPr lang="tr-TR" dirty="0" smtClean="0"/>
              <a:t>Gayrimüslim yabancı uzmanlar </a:t>
            </a:r>
          </a:p>
          <a:p>
            <a:pPr lvl="1"/>
            <a:r>
              <a:rPr lang="tr-TR" dirty="0" smtClean="0"/>
              <a:t>Tımar ve zeamet sistemi ıslahı </a:t>
            </a:r>
          </a:p>
          <a:p>
            <a:pPr lvl="1"/>
            <a:r>
              <a:rPr lang="tr-TR" dirty="0" smtClean="0"/>
              <a:t>Kara Vezir </a:t>
            </a:r>
            <a:r>
              <a:rPr lang="tr-TR" dirty="0" err="1" smtClean="0"/>
              <a:t>Seyyid</a:t>
            </a:r>
            <a:r>
              <a:rPr lang="tr-TR" dirty="0" smtClean="0"/>
              <a:t> </a:t>
            </a:r>
            <a:r>
              <a:rPr lang="tr-TR" dirty="0" err="1" smtClean="0"/>
              <a:t>Mehmed</a:t>
            </a:r>
            <a:r>
              <a:rPr lang="tr-TR" dirty="0" smtClean="0"/>
              <a:t> Paşa - idari</a:t>
            </a:r>
          </a:p>
          <a:p>
            <a:pPr lvl="1"/>
            <a:r>
              <a:rPr lang="tr-TR" dirty="0" smtClean="0"/>
              <a:t>Cezayirli Gazi Hasan Paşa - deniz</a:t>
            </a:r>
          </a:p>
          <a:p>
            <a:pPr lvl="1"/>
            <a:r>
              <a:rPr lang="tr-TR" dirty="0" smtClean="0"/>
              <a:t>Baron de </a:t>
            </a:r>
            <a:r>
              <a:rPr lang="tr-TR" dirty="0" err="1" smtClean="0"/>
              <a:t>Tott</a:t>
            </a:r>
            <a:r>
              <a:rPr lang="tr-TR" dirty="0" smtClean="0"/>
              <a:t> - topçu</a:t>
            </a:r>
          </a:p>
          <a:p>
            <a:pPr lvl="1"/>
            <a:r>
              <a:rPr lang="tr-TR" dirty="0" smtClean="0"/>
              <a:t>Halil Hamid Paşa - Yeniçeri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5618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2">
                    <a:lumMod val="75000"/>
                  </a:schemeClr>
                </a:solidFill>
              </a:rPr>
              <a:t>GERİLEME DÖNEMİ PADİŞAHLARI</a:t>
            </a:r>
            <a:endParaRPr lang="tr-TR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800" dirty="0" smtClean="0"/>
              <a:t>III. </a:t>
            </a:r>
            <a:r>
              <a:rPr lang="tr-TR" sz="2800" dirty="0" err="1" smtClean="0"/>
              <a:t>Ahmed</a:t>
            </a:r>
            <a:r>
              <a:rPr lang="tr-TR" sz="2800" dirty="0" smtClean="0"/>
              <a:t> (1703-1730)</a:t>
            </a:r>
          </a:p>
          <a:p>
            <a:r>
              <a:rPr lang="tr-TR" sz="2800" dirty="0" smtClean="0"/>
              <a:t>I. </a:t>
            </a:r>
            <a:r>
              <a:rPr lang="tr-TR" sz="2800" dirty="0" err="1" smtClean="0"/>
              <a:t>Mahmud</a:t>
            </a:r>
            <a:r>
              <a:rPr lang="tr-TR" sz="2800" dirty="0" smtClean="0"/>
              <a:t> (1730-1754)</a:t>
            </a:r>
          </a:p>
          <a:p>
            <a:r>
              <a:rPr lang="tr-TR" sz="2800" dirty="0" smtClean="0"/>
              <a:t>III. Osman (1754-1757)</a:t>
            </a:r>
          </a:p>
          <a:p>
            <a:r>
              <a:rPr lang="tr-TR" sz="2800" dirty="0" smtClean="0"/>
              <a:t>III. Mustafa (1757-1774)</a:t>
            </a:r>
          </a:p>
          <a:p>
            <a:r>
              <a:rPr lang="tr-TR" sz="2800" dirty="0" smtClean="0"/>
              <a:t>I. Abdülhamid (1774-1789)</a:t>
            </a:r>
          </a:p>
          <a:p>
            <a:r>
              <a:rPr lang="tr-TR" sz="2800" dirty="0" smtClean="0"/>
              <a:t>III. Selim (1789-1807)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71752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2">
                    <a:lumMod val="75000"/>
                  </a:schemeClr>
                </a:solidFill>
              </a:rPr>
              <a:t>Dönemin Sınırları ve Özellikleri</a:t>
            </a:r>
            <a:endParaRPr lang="tr-TR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1699 </a:t>
            </a:r>
            <a:r>
              <a:rPr lang="tr-TR" sz="2800" dirty="0" err="1" smtClean="0"/>
              <a:t>Karlofça</a:t>
            </a:r>
            <a:r>
              <a:rPr lang="tr-TR" sz="2800" dirty="0" smtClean="0"/>
              <a:t> Antlaşması</a:t>
            </a:r>
          </a:p>
          <a:p>
            <a:r>
              <a:rPr lang="tr-TR" sz="2800" dirty="0" smtClean="0"/>
              <a:t>1792 Yaş Antlaşması</a:t>
            </a:r>
          </a:p>
          <a:p>
            <a:r>
              <a:rPr lang="tr-TR" sz="2800" dirty="0" smtClean="0"/>
              <a:t>Dağınık ıslahat girişimleri  </a:t>
            </a:r>
          </a:p>
          <a:p>
            <a:r>
              <a:rPr lang="tr-TR" sz="2800" dirty="0" smtClean="0"/>
              <a:t>Askeri ıslahatlar</a:t>
            </a:r>
          </a:p>
          <a:p>
            <a:r>
              <a:rPr lang="tr-TR" sz="2800" dirty="0" smtClean="0"/>
              <a:t>Amaç: Toprak koruma</a:t>
            </a:r>
          </a:p>
          <a:p>
            <a:r>
              <a:rPr lang="tr-TR" sz="2800" dirty="0" smtClean="0"/>
              <a:t>Batı dünyasının üstünlüğü</a:t>
            </a:r>
          </a:p>
        </p:txBody>
      </p:sp>
    </p:spTree>
    <p:extLst>
      <p:ext uri="{BB962C8B-B14F-4D97-AF65-F5344CB8AC3E}">
        <p14:creationId xmlns:p14="http://schemas.microsoft.com/office/powerpoint/2010/main" val="130119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81743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2">
                    <a:lumMod val="75000"/>
                  </a:schemeClr>
                </a:solidFill>
              </a:rPr>
              <a:t>III. AHMED DÖNEMİ (1703-1730)</a:t>
            </a:r>
            <a:endParaRPr lang="tr-TR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491343"/>
            <a:ext cx="8596668" cy="4550019"/>
          </a:xfrm>
        </p:spPr>
        <p:txBody>
          <a:bodyPr>
            <a:normAutofit/>
          </a:bodyPr>
          <a:lstStyle/>
          <a:p>
            <a:r>
              <a:rPr lang="tr-TR" dirty="0" smtClean="0"/>
              <a:t>II. Mustafa’nın yerine </a:t>
            </a:r>
          </a:p>
          <a:p>
            <a:r>
              <a:rPr lang="tr-TR" b="1" dirty="0" smtClean="0"/>
              <a:t>1711 </a:t>
            </a:r>
            <a:r>
              <a:rPr lang="tr-TR" b="1" dirty="0" err="1" smtClean="0"/>
              <a:t>Prut</a:t>
            </a:r>
            <a:r>
              <a:rPr lang="tr-TR" b="1" dirty="0" smtClean="0"/>
              <a:t> Savaşı</a:t>
            </a:r>
          </a:p>
          <a:p>
            <a:pPr lvl="1"/>
            <a:r>
              <a:rPr lang="tr-TR" dirty="0" smtClean="0"/>
              <a:t>Deli Petro’nun hedefleri </a:t>
            </a:r>
          </a:p>
          <a:p>
            <a:pPr lvl="1"/>
            <a:r>
              <a:rPr lang="tr-TR" dirty="0" smtClean="0"/>
              <a:t>Ortodoksluk</a:t>
            </a:r>
          </a:p>
          <a:p>
            <a:pPr lvl="1"/>
            <a:r>
              <a:rPr lang="tr-TR" dirty="0" smtClean="0"/>
              <a:t>1709 </a:t>
            </a:r>
            <a:r>
              <a:rPr lang="tr-TR" dirty="0" err="1" smtClean="0"/>
              <a:t>Poltova</a:t>
            </a:r>
            <a:r>
              <a:rPr lang="tr-TR" dirty="0" smtClean="0"/>
              <a:t> Savaşı ve İsveç Kralı Demirbaş Şarl</a:t>
            </a:r>
          </a:p>
          <a:p>
            <a:pPr lvl="1"/>
            <a:r>
              <a:rPr lang="tr-TR" dirty="0" smtClean="0"/>
              <a:t>Baltacı </a:t>
            </a:r>
            <a:r>
              <a:rPr lang="tr-TR" dirty="0" err="1" smtClean="0"/>
              <a:t>Mehmed</a:t>
            </a:r>
            <a:r>
              <a:rPr lang="tr-TR" dirty="0" smtClean="0"/>
              <a:t> Paşa</a:t>
            </a:r>
          </a:p>
          <a:p>
            <a:pPr lvl="1"/>
            <a:r>
              <a:rPr lang="tr-TR" dirty="0" smtClean="0"/>
              <a:t>Rus Mareşali </a:t>
            </a:r>
            <a:r>
              <a:rPr lang="tr-TR" dirty="0" err="1" smtClean="0"/>
              <a:t>Şeremetiyev</a:t>
            </a:r>
            <a:endParaRPr lang="tr-TR" dirty="0" smtClean="0"/>
          </a:p>
          <a:p>
            <a:r>
              <a:rPr lang="tr-TR" b="1" dirty="0"/>
              <a:t>1711 </a:t>
            </a:r>
            <a:r>
              <a:rPr lang="tr-TR" b="1" dirty="0" err="1"/>
              <a:t>Prut</a:t>
            </a:r>
            <a:r>
              <a:rPr lang="tr-TR" b="1" dirty="0"/>
              <a:t> Antlaşması</a:t>
            </a:r>
          </a:p>
          <a:p>
            <a:pPr lvl="1"/>
            <a:r>
              <a:rPr lang="tr-TR" dirty="0"/>
              <a:t>Azak Kalesi </a:t>
            </a:r>
            <a:r>
              <a:rPr lang="tr-TR" dirty="0" smtClean="0"/>
              <a:t>Osmanlı’ya ve </a:t>
            </a:r>
            <a:r>
              <a:rPr lang="tr-TR" dirty="0"/>
              <a:t>sınırdaki Rus kaleleri </a:t>
            </a:r>
            <a:r>
              <a:rPr lang="tr-TR" dirty="0" smtClean="0"/>
              <a:t>yıkılacak</a:t>
            </a:r>
            <a:endParaRPr lang="tr-TR" dirty="0"/>
          </a:p>
          <a:p>
            <a:pPr lvl="1"/>
            <a:r>
              <a:rPr lang="tr-TR" dirty="0"/>
              <a:t>Demirbaş </a:t>
            </a:r>
            <a:r>
              <a:rPr lang="tr-TR" dirty="0" smtClean="0"/>
              <a:t>Şarl memleketine dönecek</a:t>
            </a:r>
            <a:endParaRPr lang="tr-TR" dirty="0"/>
          </a:p>
          <a:p>
            <a:pPr lvl="1"/>
            <a:r>
              <a:rPr lang="tr-TR" dirty="0"/>
              <a:t>Azla yetinildi mi??? Diplomatik hezimet mi???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650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49086" y="751114"/>
            <a:ext cx="10047511" cy="5124753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1715-1718 Osmanlı – Venedik + Avusturya Savaşı</a:t>
            </a:r>
          </a:p>
          <a:p>
            <a:pPr lvl="1"/>
            <a:r>
              <a:rPr lang="tr-TR" sz="1800" dirty="0" err="1" smtClean="0"/>
              <a:t>Prut</a:t>
            </a:r>
            <a:r>
              <a:rPr lang="tr-TR" sz="1800" dirty="0" smtClean="0"/>
              <a:t> Antlaşması</a:t>
            </a:r>
          </a:p>
          <a:p>
            <a:pPr lvl="1"/>
            <a:r>
              <a:rPr lang="tr-TR" sz="1800" dirty="0" smtClean="0"/>
              <a:t>Mora Hıristiyanları ve Karadağ üzerindeki Venedik baskısı</a:t>
            </a:r>
          </a:p>
          <a:p>
            <a:pPr lvl="1"/>
            <a:r>
              <a:rPr lang="tr-TR" sz="1800" dirty="0" smtClean="0"/>
              <a:t>Venedik’in Akdeniz’deki Osmanlı gemilerini tacizi</a:t>
            </a:r>
          </a:p>
          <a:p>
            <a:pPr lvl="1"/>
            <a:r>
              <a:rPr lang="tr-TR" sz="1800" dirty="0" smtClean="0"/>
              <a:t>Silahtar Ali Paşa 1716 Mora seferi ve Avusturya’nın savaşa girişi</a:t>
            </a:r>
          </a:p>
          <a:p>
            <a:pPr lvl="1"/>
            <a:r>
              <a:rPr lang="tr-TR" sz="1800" dirty="0" smtClean="0"/>
              <a:t>1716 </a:t>
            </a:r>
            <a:r>
              <a:rPr lang="tr-TR" sz="1800" dirty="0" err="1"/>
              <a:t>Petervaradin</a:t>
            </a:r>
            <a:r>
              <a:rPr lang="tr-TR" sz="1800" dirty="0"/>
              <a:t> Savaşı ve </a:t>
            </a:r>
            <a:r>
              <a:rPr lang="tr-TR" sz="1800" smtClean="0"/>
              <a:t>Belgrad’ın kaybı</a:t>
            </a:r>
            <a:endParaRPr lang="tr-TR" sz="1800" dirty="0" smtClean="0"/>
          </a:p>
          <a:p>
            <a:pPr lvl="1"/>
            <a:r>
              <a:rPr lang="tr-TR" sz="1800" dirty="0" smtClean="0"/>
              <a:t>21 </a:t>
            </a:r>
            <a:r>
              <a:rPr lang="tr-TR" sz="1800" dirty="0"/>
              <a:t>Temmuz 1718 Pasarofça Antlaşması</a:t>
            </a:r>
          </a:p>
          <a:p>
            <a:pPr lvl="2"/>
            <a:r>
              <a:rPr lang="tr-TR" sz="1600" dirty="0"/>
              <a:t>Mora’nın Osmanlı’ya iadesi</a:t>
            </a:r>
          </a:p>
          <a:p>
            <a:pPr lvl="2"/>
            <a:r>
              <a:rPr lang="tr-TR" sz="1600" dirty="0"/>
              <a:t>Belgrad, Temeşvar ve Eflak’ın bir kısmının Avusturya’ya verilmesi</a:t>
            </a:r>
          </a:p>
          <a:p>
            <a:pPr lvl="2"/>
            <a:r>
              <a:rPr lang="tr-TR" sz="1600" dirty="0" err="1"/>
              <a:t>Dalmaçya</a:t>
            </a:r>
            <a:r>
              <a:rPr lang="tr-TR" sz="1600" dirty="0"/>
              <a:t> kıyısındaki bazı kalelerin Venedik’e verilmesi</a:t>
            </a:r>
          </a:p>
          <a:p>
            <a:r>
              <a:rPr lang="tr-TR" sz="2000" dirty="0"/>
              <a:t>Pasarofça’dan Patrona Halil </a:t>
            </a:r>
            <a:r>
              <a:rPr lang="tr-TR" sz="2000" dirty="0" err="1"/>
              <a:t>İsyanı’na</a:t>
            </a:r>
            <a:r>
              <a:rPr lang="tr-TR" sz="2000" dirty="0"/>
              <a:t> sükunet dolu LALE </a:t>
            </a:r>
            <a:r>
              <a:rPr lang="tr-TR" sz="2000" dirty="0" smtClean="0"/>
              <a:t>DEVRİ</a:t>
            </a:r>
            <a:endParaRPr lang="tr-TR" sz="1800" dirty="0" smtClean="0"/>
          </a:p>
          <a:p>
            <a:pPr lvl="1"/>
            <a:endParaRPr lang="tr-TR" sz="1800" dirty="0" smtClean="0"/>
          </a:p>
        </p:txBody>
      </p:sp>
    </p:spTree>
    <p:extLst>
      <p:ext uri="{BB962C8B-B14F-4D97-AF65-F5344CB8AC3E}">
        <p14:creationId xmlns:p14="http://schemas.microsoft.com/office/powerpoint/2010/main" val="23663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9106" y="740230"/>
            <a:ext cx="8596668" cy="5126962"/>
          </a:xfrm>
        </p:spPr>
        <p:txBody>
          <a:bodyPr/>
          <a:lstStyle/>
          <a:p>
            <a:r>
              <a:rPr lang="tr-TR" b="1" dirty="0" smtClean="0"/>
              <a:t>1724 İstanbul Antlaşması </a:t>
            </a:r>
            <a:r>
              <a:rPr lang="tr-TR" dirty="0" smtClean="0"/>
              <a:t>(Osmanlı Devleti – Rusya)</a:t>
            </a:r>
          </a:p>
          <a:p>
            <a:pPr lvl="1"/>
            <a:r>
              <a:rPr lang="tr-TR" dirty="0" smtClean="0"/>
              <a:t>Rusya’nın Kafkaslar ve İran politikası </a:t>
            </a:r>
          </a:p>
          <a:p>
            <a:pPr lvl="1"/>
            <a:r>
              <a:rPr lang="tr-TR" dirty="0" smtClean="0"/>
              <a:t>Hazar Denizi kıyıları ve Dağıstan Rusya’ya</a:t>
            </a:r>
          </a:p>
          <a:p>
            <a:pPr lvl="1"/>
            <a:r>
              <a:rPr lang="tr-TR" dirty="0" smtClean="0"/>
              <a:t>Azerbaycan, Tebriz, Karabağ ve Revan Osmanlı’ya</a:t>
            </a:r>
          </a:p>
          <a:p>
            <a:pPr lvl="1"/>
            <a:r>
              <a:rPr lang="tr-TR" dirty="0" err="1" smtClean="0"/>
              <a:t>Safevi</a:t>
            </a:r>
            <a:r>
              <a:rPr lang="tr-TR" dirty="0" smtClean="0"/>
              <a:t> tepkisi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9193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250372"/>
            <a:ext cx="8596668" cy="914401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chemeClr val="bg2">
                    <a:lumMod val="75000"/>
                  </a:schemeClr>
                </a:solidFill>
              </a:rPr>
              <a:t>LALE DEVRİ</a:t>
            </a:r>
            <a:endParaRPr lang="tr-TR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524001"/>
            <a:ext cx="8596668" cy="4517362"/>
          </a:xfrm>
        </p:spPr>
        <p:txBody>
          <a:bodyPr>
            <a:noAutofit/>
          </a:bodyPr>
          <a:lstStyle/>
          <a:p>
            <a:r>
              <a:rPr lang="tr-TR" dirty="0" smtClean="0"/>
              <a:t>1718 Pasarofça’dan 1730 Patrona Halil </a:t>
            </a:r>
            <a:r>
              <a:rPr lang="tr-TR" dirty="0" err="1" smtClean="0"/>
              <a:t>İsyanı’na</a:t>
            </a:r>
            <a:r>
              <a:rPr lang="tr-TR" dirty="0" smtClean="0"/>
              <a:t> </a:t>
            </a:r>
          </a:p>
          <a:p>
            <a:r>
              <a:rPr lang="tr-TR" dirty="0" smtClean="0"/>
              <a:t>Nevşehirli Damat İbrahim Paşa</a:t>
            </a:r>
          </a:p>
          <a:p>
            <a:r>
              <a:rPr lang="tr-TR" dirty="0" smtClean="0"/>
              <a:t>Lale </a:t>
            </a:r>
          </a:p>
          <a:p>
            <a:r>
              <a:rPr lang="tr-TR" dirty="0" smtClean="0"/>
              <a:t>Mimari </a:t>
            </a:r>
          </a:p>
          <a:p>
            <a:r>
              <a:rPr lang="tr-TR" dirty="0" smtClean="0"/>
              <a:t>Entelektüel hayat  </a:t>
            </a:r>
          </a:p>
          <a:p>
            <a:pPr marL="228600" lvl="1">
              <a:spcBef>
                <a:spcPts val="1000"/>
              </a:spcBef>
            </a:pPr>
            <a:r>
              <a:rPr lang="tr-TR" sz="1800" dirty="0" err="1" smtClean="0"/>
              <a:t>Comte</a:t>
            </a:r>
            <a:r>
              <a:rPr lang="tr-TR" sz="1800" dirty="0" smtClean="0"/>
              <a:t> de </a:t>
            </a:r>
            <a:r>
              <a:rPr lang="tr-TR" sz="1800" dirty="0" err="1" smtClean="0"/>
              <a:t>Bonneval</a:t>
            </a:r>
            <a:r>
              <a:rPr lang="tr-TR" sz="1800" dirty="0" smtClean="0"/>
              <a:t>  </a:t>
            </a:r>
          </a:p>
          <a:p>
            <a:r>
              <a:rPr lang="tr-TR" dirty="0" smtClean="0"/>
              <a:t>Çini ve kumaş fabrikası</a:t>
            </a:r>
          </a:p>
          <a:p>
            <a:r>
              <a:rPr lang="tr-TR" dirty="0" smtClean="0"/>
              <a:t>Tulumbacı Ocağı </a:t>
            </a:r>
          </a:p>
          <a:p>
            <a:r>
              <a:rPr lang="tr-TR" dirty="0" smtClean="0"/>
              <a:t>1727 İlk Türk matbaası</a:t>
            </a:r>
          </a:p>
          <a:p>
            <a:r>
              <a:rPr lang="tr-TR" dirty="0" smtClean="0"/>
              <a:t>İlk çiçek aşısı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1253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055915"/>
            <a:ext cx="8596668" cy="4985448"/>
          </a:xfrm>
        </p:spPr>
        <p:txBody>
          <a:bodyPr>
            <a:normAutofit/>
          </a:bodyPr>
          <a:lstStyle/>
          <a:p>
            <a:r>
              <a:rPr lang="tr-TR" dirty="0"/>
              <a:t>Avrupa’ya geçici </a:t>
            </a:r>
            <a:r>
              <a:rPr lang="tr-TR" dirty="0" smtClean="0"/>
              <a:t>elçiler</a:t>
            </a:r>
          </a:p>
          <a:p>
            <a:pPr lvl="1"/>
            <a:r>
              <a:rPr lang="tr-TR" dirty="0" smtClean="0"/>
              <a:t>İbrahim Paşa 					Avusturya </a:t>
            </a:r>
          </a:p>
          <a:p>
            <a:pPr lvl="1"/>
            <a:r>
              <a:rPr lang="tr-TR" dirty="0" err="1" smtClean="0"/>
              <a:t>Yirmisekiz</a:t>
            </a:r>
            <a:r>
              <a:rPr lang="tr-TR" dirty="0" smtClean="0"/>
              <a:t> Çelebi </a:t>
            </a:r>
            <a:r>
              <a:rPr lang="tr-TR" dirty="0" err="1" smtClean="0"/>
              <a:t>Mehmed</a:t>
            </a:r>
            <a:r>
              <a:rPr lang="tr-TR" dirty="0" smtClean="0"/>
              <a:t> Efendi 	Fransa </a:t>
            </a:r>
          </a:p>
          <a:p>
            <a:pPr lvl="1"/>
            <a:r>
              <a:rPr lang="tr-TR" dirty="0" err="1" smtClean="0"/>
              <a:t>Ahmed</a:t>
            </a:r>
            <a:r>
              <a:rPr lang="tr-TR" dirty="0" smtClean="0"/>
              <a:t> </a:t>
            </a:r>
            <a:r>
              <a:rPr lang="tr-TR" dirty="0" err="1" smtClean="0"/>
              <a:t>Dürri</a:t>
            </a:r>
            <a:r>
              <a:rPr lang="tr-TR" dirty="0" smtClean="0"/>
              <a:t> Efendi				İran</a:t>
            </a:r>
          </a:p>
          <a:p>
            <a:pPr lvl="1"/>
            <a:r>
              <a:rPr lang="tr-TR" dirty="0" smtClean="0"/>
              <a:t>Nişli </a:t>
            </a:r>
            <a:r>
              <a:rPr lang="tr-TR" dirty="0" err="1" smtClean="0"/>
              <a:t>Mehmed</a:t>
            </a:r>
            <a:r>
              <a:rPr lang="tr-TR" dirty="0" smtClean="0"/>
              <a:t> Ağa 				Rusya</a:t>
            </a:r>
            <a:endParaRPr lang="tr-TR" dirty="0"/>
          </a:p>
          <a:p>
            <a:r>
              <a:rPr lang="tr-TR" dirty="0" smtClean="0"/>
              <a:t>Lüks </a:t>
            </a:r>
            <a:r>
              <a:rPr lang="tr-TR" dirty="0"/>
              <a:t>ve </a:t>
            </a:r>
            <a:r>
              <a:rPr lang="tr-TR" dirty="0" smtClean="0"/>
              <a:t>israf, </a:t>
            </a:r>
            <a:r>
              <a:rPr lang="tr-TR" dirty="0"/>
              <a:t>eğlence düşkünlüğü, </a:t>
            </a:r>
            <a:r>
              <a:rPr lang="tr-TR" dirty="0" smtClean="0"/>
              <a:t>artan </a:t>
            </a:r>
            <a:r>
              <a:rPr lang="tr-TR" dirty="0"/>
              <a:t>vergiler </a:t>
            </a:r>
            <a:endParaRPr lang="tr-TR" dirty="0" smtClean="0"/>
          </a:p>
          <a:p>
            <a:r>
              <a:rPr lang="tr-TR" dirty="0" smtClean="0"/>
              <a:t>Patrona </a:t>
            </a:r>
            <a:r>
              <a:rPr lang="tr-TR" dirty="0"/>
              <a:t>Halil </a:t>
            </a:r>
            <a:r>
              <a:rPr lang="tr-TR" dirty="0" smtClean="0"/>
              <a:t>İsyanı (Arnavut isyanı)</a:t>
            </a:r>
            <a:endParaRPr lang="tr-TR" dirty="0"/>
          </a:p>
          <a:p>
            <a:r>
              <a:rPr lang="tr-TR" dirty="0"/>
              <a:t>Lale Devri’nin sonuçları</a:t>
            </a:r>
          </a:p>
          <a:p>
            <a:pPr lvl="1"/>
            <a:r>
              <a:rPr lang="tr-TR" dirty="0"/>
              <a:t>Batı’nın üstünlüğü </a:t>
            </a:r>
            <a:endParaRPr lang="tr-TR" dirty="0" smtClean="0"/>
          </a:p>
          <a:p>
            <a:pPr lvl="1"/>
            <a:r>
              <a:rPr lang="tr-TR" dirty="0" smtClean="0"/>
              <a:t>Matbaa </a:t>
            </a:r>
            <a:r>
              <a:rPr lang="tr-TR" dirty="0"/>
              <a:t>ve kültürel </a:t>
            </a:r>
            <a:r>
              <a:rPr lang="tr-TR" dirty="0" smtClean="0"/>
              <a:t>gelişim, Avrupa ile yakınlaşma, mimari zenginlik</a:t>
            </a:r>
          </a:p>
          <a:p>
            <a:pPr lvl="1"/>
            <a:r>
              <a:rPr lang="tr-TR" dirty="0" smtClean="0"/>
              <a:t>Zevk ve safahat düşkünlüğü, halkın fakirleşmesi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5904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chemeClr val="bg2">
                    <a:lumMod val="75000"/>
                  </a:schemeClr>
                </a:solidFill>
              </a:rPr>
              <a:t>I. MAHMUD DÖNEMİ (1730-1754)</a:t>
            </a:r>
            <a:endParaRPr lang="tr-TR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545771"/>
            <a:ext cx="8596668" cy="4495591"/>
          </a:xfrm>
        </p:spPr>
        <p:txBody>
          <a:bodyPr>
            <a:normAutofit/>
          </a:bodyPr>
          <a:lstStyle/>
          <a:p>
            <a:r>
              <a:rPr lang="tr-TR" b="1" dirty="0" smtClean="0"/>
              <a:t>Osmanlı – İran Savaşları</a:t>
            </a:r>
          </a:p>
          <a:p>
            <a:pPr lvl="1"/>
            <a:r>
              <a:rPr lang="tr-TR" dirty="0" smtClean="0"/>
              <a:t>1724 İstanbul Antlaşması</a:t>
            </a:r>
          </a:p>
          <a:p>
            <a:pPr lvl="1"/>
            <a:r>
              <a:rPr lang="tr-TR" dirty="0" smtClean="0"/>
              <a:t>II. </a:t>
            </a:r>
            <a:r>
              <a:rPr lang="tr-TR" dirty="0" err="1" smtClean="0"/>
              <a:t>Tahmasb</a:t>
            </a:r>
            <a:endParaRPr lang="tr-TR" dirty="0" smtClean="0"/>
          </a:p>
          <a:p>
            <a:pPr lvl="1"/>
            <a:r>
              <a:rPr lang="tr-TR" dirty="0" smtClean="0"/>
              <a:t>1732 </a:t>
            </a:r>
            <a:r>
              <a:rPr lang="tr-TR" dirty="0" err="1" smtClean="0"/>
              <a:t>Ahmed</a:t>
            </a:r>
            <a:r>
              <a:rPr lang="tr-TR" dirty="0" smtClean="0"/>
              <a:t> Paşa Antlaşması </a:t>
            </a:r>
          </a:p>
          <a:p>
            <a:pPr lvl="2"/>
            <a:r>
              <a:rPr lang="tr-TR" dirty="0" smtClean="0"/>
              <a:t>Gence, Tiflis, Dağıstan Osmanlı’ya</a:t>
            </a:r>
          </a:p>
          <a:p>
            <a:pPr lvl="2"/>
            <a:r>
              <a:rPr lang="tr-TR" dirty="0" smtClean="0"/>
              <a:t>Tebriz, </a:t>
            </a:r>
            <a:r>
              <a:rPr lang="tr-TR" dirty="0" err="1" smtClean="0"/>
              <a:t>Hamedan</a:t>
            </a:r>
            <a:r>
              <a:rPr lang="tr-TR" dirty="0" smtClean="0"/>
              <a:t> İran’a</a:t>
            </a:r>
          </a:p>
          <a:p>
            <a:pPr lvl="1"/>
            <a:r>
              <a:rPr lang="tr-TR" dirty="0" smtClean="0"/>
              <a:t>Nadir Şah İsyanı ve Afşar Devleti</a:t>
            </a:r>
          </a:p>
          <a:p>
            <a:pPr lvl="1"/>
            <a:r>
              <a:rPr lang="tr-TR" dirty="0" smtClean="0"/>
              <a:t>1736 İstanbul Antlaşması</a:t>
            </a:r>
          </a:p>
          <a:p>
            <a:pPr lvl="1"/>
            <a:r>
              <a:rPr lang="tr-TR" dirty="0" smtClean="0"/>
              <a:t>1746 Kerden Antlaşması (II. </a:t>
            </a:r>
            <a:r>
              <a:rPr lang="tr-TR" dirty="0" err="1" smtClean="0"/>
              <a:t>Kasr</a:t>
            </a:r>
            <a:r>
              <a:rPr lang="tr-TR" dirty="0" smtClean="0"/>
              <a:t>-ı Şirin Ant.)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598569"/>
      </p:ext>
    </p:extLst>
  </p:cSld>
  <p:clrMapOvr>
    <a:masterClrMapping/>
  </p:clrMapOvr>
</p:sld>
</file>

<file path=ppt/theme/theme1.xml><?xml version="1.0" encoding="utf-8"?>
<a:theme xmlns:a="http://schemas.openxmlformats.org/drawingml/2006/main" name="Kristal">
  <a:themeElements>
    <a:clrScheme name="Özel 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Kristal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istal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392</TotalTime>
  <Words>635</Words>
  <Application>Microsoft Office PowerPoint</Application>
  <PresentationFormat>Geniş ekran</PresentationFormat>
  <Paragraphs>145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Kristal</vt:lpstr>
      <vt:lpstr>OSMANLI DEVLETİ’NİN GERİLEME DÖNEMİ</vt:lpstr>
      <vt:lpstr>GERİLEME DÖNEMİ PADİŞAHLARI</vt:lpstr>
      <vt:lpstr>Dönemin Sınırları ve Özellikleri</vt:lpstr>
      <vt:lpstr>III. AHMED DÖNEMİ (1703-1730)</vt:lpstr>
      <vt:lpstr>PowerPoint Sunusu</vt:lpstr>
      <vt:lpstr>PowerPoint Sunusu</vt:lpstr>
      <vt:lpstr>LALE DEVRİ</vt:lpstr>
      <vt:lpstr>PowerPoint Sunusu</vt:lpstr>
      <vt:lpstr>I. MAHMUD DÖNEMİ (1730-1754)</vt:lpstr>
      <vt:lpstr>PowerPoint Sunusu</vt:lpstr>
      <vt:lpstr>III. MUSTAFA DÖNEMİ (1757-1774)</vt:lpstr>
      <vt:lpstr>PowerPoint Sunusu</vt:lpstr>
      <vt:lpstr>I. ABDÜLHAMİD DÖNEMİ (1774-1789)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OSMANLI DEVLETİ’NİN GERİLEME DÖNEMİ</dc:title>
  <dc:creator>Togay Seçkin BİRBUDAK</dc:creator>
  <cp:lastModifiedBy>Togay Seçkin BİRBUDAK</cp:lastModifiedBy>
  <cp:revision>39</cp:revision>
  <dcterms:created xsi:type="dcterms:W3CDTF">2014-11-27T20:48:19Z</dcterms:created>
  <dcterms:modified xsi:type="dcterms:W3CDTF">2015-02-18T21:38:43Z</dcterms:modified>
</cp:coreProperties>
</file>