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  <p:sldId id="277" r:id="rId20"/>
    <p:sldId id="276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02.07.2018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ctr">
              <a:buNone/>
            </a:pPr>
            <a:endParaRPr lang="tr-TR" sz="72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7200" b="1" dirty="0" smtClean="0">
                <a:solidFill>
                  <a:srgbClr val="FF0000"/>
                </a:solidFill>
              </a:rPr>
              <a:t>HATIRLAYALIM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0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548680"/>
            <a:ext cx="8507288" cy="5577483"/>
          </a:xfrm>
        </p:spPr>
        <p:txBody>
          <a:bodyPr/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ÜNLEM  ( !  )</a:t>
            </a:r>
            <a:endParaRPr lang="tr-TR" sz="4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Duygu yoğunluğu </a:t>
            </a:r>
            <a:endParaRPr lang="tr-TR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tr-TR" dirty="0" smtClean="0"/>
              <a:t>anında söylenen kelimeleridir</a:t>
            </a:r>
            <a:r>
              <a:rPr lang="tr-TR" dirty="0"/>
              <a:t>. 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</a:p>
          <a:p>
            <a:pPr marL="0" indent="0">
              <a:buNone/>
            </a:pPr>
            <a:r>
              <a:rPr lang="tr-TR" sz="4000" b="1" dirty="0">
                <a:solidFill>
                  <a:srgbClr val="00B050"/>
                </a:solidFill>
              </a:rPr>
              <a:t> </a:t>
            </a:r>
            <a:r>
              <a:rPr lang="tr-TR" sz="4000" b="1" dirty="0" smtClean="0">
                <a:solidFill>
                  <a:srgbClr val="00B050"/>
                </a:solidFill>
              </a:rPr>
              <a:t>    «Ah</a:t>
            </a:r>
            <a:r>
              <a:rPr lang="tr-TR" sz="4000" b="1" dirty="0">
                <a:solidFill>
                  <a:srgbClr val="00B050"/>
                </a:solidFill>
              </a:rPr>
              <a:t>, oh, oy, ay, </a:t>
            </a:r>
            <a:endParaRPr lang="tr-TR" sz="40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sz="4000" b="1" dirty="0">
                <a:solidFill>
                  <a:srgbClr val="00B050"/>
                </a:solidFill>
              </a:rPr>
              <a:t> </a:t>
            </a:r>
            <a:r>
              <a:rPr lang="tr-TR" sz="4000" b="1" dirty="0" smtClean="0">
                <a:solidFill>
                  <a:srgbClr val="00B050"/>
                </a:solidFill>
              </a:rPr>
              <a:t>               </a:t>
            </a:r>
          </a:p>
          <a:p>
            <a:pPr marL="0" indent="0">
              <a:buNone/>
            </a:pPr>
            <a:r>
              <a:rPr lang="tr-TR" sz="4000" b="1" dirty="0">
                <a:solidFill>
                  <a:srgbClr val="00B050"/>
                </a:solidFill>
              </a:rPr>
              <a:t> </a:t>
            </a:r>
            <a:r>
              <a:rPr lang="tr-TR" sz="4000" b="1" dirty="0" smtClean="0">
                <a:solidFill>
                  <a:srgbClr val="00B050"/>
                </a:solidFill>
              </a:rPr>
              <a:t>             vah</a:t>
            </a:r>
            <a:r>
              <a:rPr lang="tr-TR" sz="4000" b="1" dirty="0">
                <a:solidFill>
                  <a:srgbClr val="00B050"/>
                </a:solidFill>
              </a:rPr>
              <a:t>, tüh, </a:t>
            </a:r>
            <a:r>
              <a:rPr lang="tr-TR" sz="4000" b="1" dirty="0" smtClean="0">
                <a:solidFill>
                  <a:srgbClr val="00B050"/>
                </a:solidFill>
              </a:rPr>
              <a:t>hey, </a:t>
            </a:r>
            <a:r>
              <a:rPr lang="tr-TR" sz="4000" b="1" dirty="0">
                <a:solidFill>
                  <a:srgbClr val="00B050"/>
                </a:solidFill>
              </a:rPr>
              <a:t>imdat </a:t>
            </a:r>
            <a:r>
              <a:rPr lang="tr-TR" sz="4000" b="1" dirty="0" err="1" smtClean="0">
                <a:solidFill>
                  <a:srgbClr val="00B050"/>
                </a:solidFill>
              </a:rPr>
              <a:t>vb</a:t>
            </a:r>
            <a:r>
              <a:rPr lang="tr-TR" sz="4000" b="1" dirty="0" smtClean="0">
                <a:solidFill>
                  <a:srgbClr val="00B050"/>
                </a:solidFill>
              </a:rPr>
              <a:t> »</a:t>
            </a:r>
            <a:endParaRPr lang="tr-TR" sz="4000" b="1" dirty="0">
              <a:solidFill>
                <a:srgbClr val="00B05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567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/>
          <a:lstStyle/>
          <a:p>
            <a:pPr marL="0" indent="0" algn="ctr">
              <a:buNone/>
            </a:pPr>
            <a:r>
              <a:rPr lang="tr-TR" sz="4800" b="1" dirty="0" smtClean="0">
                <a:solidFill>
                  <a:srgbClr val="FF0000"/>
                </a:solidFill>
              </a:rPr>
              <a:t>FİİLLER</a:t>
            </a:r>
            <a:endParaRPr lang="tr-TR" sz="4800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00B050"/>
                </a:solidFill>
              </a:rPr>
              <a:t>İş</a:t>
            </a:r>
            <a:r>
              <a:rPr lang="tr-TR" dirty="0"/>
              <a:t> </a:t>
            </a:r>
            <a:r>
              <a:rPr lang="tr-TR" dirty="0" smtClean="0"/>
              <a:t>- </a:t>
            </a:r>
            <a:r>
              <a:rPr lang="tr-TR" b="1" dirty="0" smtClean="0">
                <a:solidFill>
                  <a:srgbClr val="FFC000"/>
                </a:solidFill>
              </a:rPr>
              <a:t>Durum</a:t>
            </a:r>
            <a:r>
              <a:rPr lang="tr-TR" dirty="0" smtClean="0"/>
              <a:t> - </a:t>
            </a:r>
            <a:r>
              <a:rPr lang="tr-TR" b="1" dirty="0" smtClean="0">
                <a:solidFill>
                  <a:srgbClr val="7030A0"/>
                </a:solidFill>
              </a:rPr>
              <a:t>oluş</a:t>
            </a:r>
            <a:r>
              <a:rPr lang="tr-TR" dirty="0"/>
              <a:t>	</a:t>
            </a:r>
            <a:r>
              <a:rPr lang="tr-TR" dirty="0" smtClean="0"/>
              <a:t>  (   -</a:t>
            </a:r>
            <a:r>
              <a:rPr lang="tr-TR" b="1" dirty="0" smtClean="0">
                <a:solidFill>
                  <a:srgbClr val="00B050"/>
                </a:solidFill>
              </a:rPr>
              <a:t>İ </a:t>
            </a:r>
            <a:r>
              <a:rPr lang="tr-TR" b="1" dirty="0" smtClean="0">
                <a:solidFill>
                  <a:srgbClr val="FFC000"/>
                </a:solidFill>
              </a:rPr>
              <a:t> D  </a:t>
            </a:r>
            <a:r>
              <a:rPr lang="tr-TR" b="1" dirty="0" smtClean="0">
                <a:solidFill>
                  <a:srgbClr val="7030A0"/>
                </a:solidFill>
              </a:rPr>
              <a:t>0-</a:t>
            </a:r>
            <a:r>
              <a:rPr lang="tr-TR" b="1" dirty="0" smtClean="0">
                <a:solidFill>
                  <a:srgbClr val="FFC000"/>
                </a:solidFill>
              </a:rPr>
              <a:t> </a:t>
            </a:r>
            <a:r>
              <a:rPr lang="tr-TR" dirty="0" smtClean="0"/>
              <a:t>)</a:t>
            </a:r>
            <a:endParaRPr lang="tr-TR" dirty="0"/>
          </a:p>
          <a:p>
            <a:r>
              <a:rPr lang="tr-TR" dirty="0" smtClean="0"/>
              <a:t>İş Filleri </a:t>
            </a:r>
            <a:r>
              <a:rPr lang="tr-TR" dirty="0">
                <a:solidFill>
                  <a:srgbClr val="00B050"/>
                </a:solidFill>
              </a:rPr>
              <a:t>( Onu+)   </a:t>
            </a:r>
            <a:endParaRPr lang="tr-TR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Kitap </a:t>
            </a:r>
            <a:r>
              <a:rPr lang="tr-TR" dirty="0" smtClean="0">
                <a:solidFill>
                  <a:srgbClr val="00B050"/>
                </a:solidFill>
              </a:rPr>
              <a:t>okuyor.</a:t>
            </a:r>
            <a:endParaRPr lang="tr-TR" dirty="0">
              <a:solidFill>
                <a:srgbClr val="00B050"/>
              </a:solidFill>
            </a:endParaRPr>
          </a:p>
          <a:p>
            <a:r>
              <a:rPr lang="tr-TR" dirty="0"/>
              <a:t>Durum  </a:t>
            </a:r>
            <a:r>
              <a:rPr lang="tr-TR" b="1" dirty="0">
                <a:solidFill>
                  <a:srgbClr val="FFC000"/>
                </a:solidFill>
              </a:rPr>
              <a:t>(onu - </a:t>
            </a:r>
            <a:r>
              <a:rPr lang="tr-TR" b="1" dirty="0" smtClean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</a:t>
            </a:r>
            <a:r>
              <a:rPr lang="tr-TR" dirty="0"/>
              <a:t>Hasan, </a:t>
            </a:r>
            <a:r>
              <a:rPr lang="tr-TR" b="1" dirty="0">
                <a:solidFill>
                  <a:srgbClr val="FFC000"/>
                </a:solidFill>
              </a:rPr>
              <a:t>uyuyor.</a:t>
            </a:r>
          </a:p>
          <a:p>
            <a:r>
              <a:rPr lang="tr-TR" dirty="0"/>
              <a:t>Oluş </a:t>
            </a:r>
            <a:r>
              <a:rPr lang="tr-TR" b="1" dirty="0">
                <a:solidFill>
                  <a:srgbClr val="7030A0"/>
                </a:solidFill>
              </a:rPr>
              <a:t>(kendiliğinden)    </a:t>
            </a:r>
            <a:endParaRPr lang="tr-TR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Saçı </a:t>
            </a:r>
            <a:r>
              <a:rPr lang="tr-TR" b="1" dirty="0">
                <a:solidFill>
                  <a:srgbClr val="7030A0"/>
                </a:solidFill>
              </a:rPr>
              <a:t>uzadı. </a:t>
            </a:r>
          </a:p>
          <a:p>
            <a:pPr marL="0" indent="0">
              <a:buNone/>
            </a:pPr>
            <a:r>
              <a:rPr lang="tr-TR" dirty="0" smtClean="0"/>
              <a:t>              Yapraklar </a:t>
            </a:r>
            <a:r>
              <a:rPr lang="tr-TR" b="1" dirty="0">
                <a:solidFill>
                  <a:srgbClr val="7030A0"/>
                </a:solidFill>
              </a:rPr>
              <a:t>sarardı.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430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b="1" dirty="0"/>
              <a:t>Fiil </a:t>
            </a:r>
          </a:p>
          <a:p>
            <a:pPr marL="0" indent="0" algn="ctr">
              <a:buNone/>
            </a:pPr>
            <a:r>
              <a:rPr lang="tr-TR" sz="4800" dirty="0" smtClean="0">
                <a:solidFill>
                  <a:srgbClr val="FF0000"/>
                </a:solidFill>
              </a:rPr>
              <a:t> </a:t>
            </a:r>
            <a:r>
              <a:rPr lang="tr-TR" sz="4800" b="1" dirty="0">
                <a:solidFill>
                  <a:srgbClr val="FF0000"/>
                </a:solidFill>
              </a:rPr>
              <a:t>= </a:t>
            </a:r>
            <a:endParaRPr lang="tr-TR" sz="48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4800" b="1" dirty="0" smtClean="0"/>
              <a:t>Çekimli </a:t>
            </a:r>
            <a:r>
              <a:rPr lang="tr-TR" sz="4800" b="1" dirty="0"/>
              <a:t>F</a:t>
            </a:r>
            <a:r>
              <a:rPr lang="tr-TR" sz="4800" b="1" dirty="0" smtClean="0"/>
              <a:t>iil</a:t>
            </a:r>
            <a:endParaRPr lang="tr-TR" sz="4800" b="1" dirty="0"/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FF0000"/>
                </a:solidFill>
              </a:rPr>
              <a:t> 3 K   </a:t>
            </a:r>
            <a:endParaRPr lang="tr-TR" sz="4800" b="1" dirty="0">
              <a:solidFill>
                <a:srgbClr val="FF0000"/>
              </a:solidFill>
            </a:endParaRPr>
          </a:p>
          <a:p>
            <a:pPr algn="ctr"/>
            <a:r>
              <a:rPr lang="tr-TR" sz="4800" b="1" dirty="0">
                <a:solidFill>
                  <a:srgbClr val="C00000"/>
                </a:solidFill>
              </a:rPr>
              <a:t>KÖK </a:t>
            </a:r>
            <a:r>
              <a:rPr lang="tr-TR" sz="4800" b="1" dirty="0"/>
              <a:t>  +    </a:t>
            </a:r>
            <a:r>
              <a:rPr lang="tr-TR" sz="4800" b="1" dirty="0">
                <a:solidFill>
                  <a:srgbClr val="FFC000"/>
                </a:solidFill>
              </a:rPr>
              <a:t>KİP</a:t>
            </a:r>
            <a:r>
              <a:rPr lang="tr-TR" sz="4800" b="1" dirty="0"/>
              <a:t>     +</a:t>
            </a:r>
            <a:r>
              <a:rPr lang="tr-TR" sz="4800" b="1" dirty="0" smtClean="0">
                <a:solidFill>
                  <a:srgbClr val="0070C0"/>
                </a:solidFill>
              </a:rPr>
              <a:t>KİŞİ</a:t>
            </a:r>
          </a:p>
          <a:p>
            <a:pPr marL="0" indent="0" algn="ctr">
              <a:buNone/>
            </a:pPr>
            <a:r>
              <a:rPr lang="tr-TR" sz="4800" b="1" dirty="0" smtClean="0">
                <a:solidFill>
                  <a:srgbClr val="C00000"/>
                </a:solidFill>
              </a:rPr>
              <a:t>sev</a:t>
            </a:r>
            <a:r>
              <a:rPr lang="tr-TR" sz="4800" b="1" dirty="0" smtClean="0"/>
              <a:t>          </a:t>
            </a:r>
            <a:r>
              <a:rPr lang="tr-TR" sz="4800" b="1" dirty="0" err="1" smtClean="0">
                <a:solidFill>
                  <a:srgbClr val="FFC000"/>
                </a:solidFill>
              </a:rPr>
              <a:t>di</a:t>
            </a:r>
            <a:r>
              <a:rPr lang="tr-TR" sz="4800" b="1" dirty="0" smtClean="0">
                <a:solidFill>
                  <a:srgbClr val="FFC000"/>
                </a:solidFill>
              </a:rPr>
              <a:t>       </a:t>
            </a:r>
            <a:r>
              <a:rPr lang="tr-TR" sz="4800" b="1" dirty="0" smtClean="0"/>
              <a:t>   </a:t>
            </a:r>
            <a:r>
              <a:rPr lang="tr-TR" sz="4800" b="1" dirty="0" smtClean="0">
                <a:solidFill>
                  <a:srgbClr val="0070C0"/>
                </a:solidFill>
              </a:rPr>
              <a:t>k</a:t>
            </a:r>
          </a:p>
          <a:p>
            <a:pPr marL="0" indent="0" algn="ctr">
              <a:buNone/>
            </a:pPr>
            <a:endParaRPr lang="tr-TR" sz="4800" b="1" dirty="0"/>
          </a:p>
          <a:p>
            <a:pPr marL="0" indent="0" algn="ctr">
              <a:buNone/>
            </a:pPr>
            <a:endParaRPr lang="tr-TR" sz="48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136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KİPLER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*HABER KİPLERİ</a:t>
            </a:r>
          </a:p>
          <a:p>
            <a:pPr marL="0" indent="0" algn="ctr">
              <a:buNone/>
            </a:pPr>
            <a:r>
              <a:rPr lang="tr-TR" b="1" dirty="0">
                <a:solidFill>
                  <a:srgbClr val="0070C0"/>
                </a:solidFill>
              </a:rPr>
              <a:t> </a:t>
            </a:r>
            <a:r>
              <a:rPr lang="tr-TR" b="1" dirty="0" smtClean="0">
                <a:solidFill>
                  <a:srgbClr val="0070C0"/>
                </a:solidFill>
              </a:rPr>
              <a:t>     (ZAMAN)</a:t>
            </a:r>
          </a:p>
          <a:p>
            <a:pPr marL="0" indent="0" algn="ctr">
              <a:buNone/>
            </a:pPr>
            <a:endParaRPr lang="tr-TR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tr-T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*DİLEK KİPLERİ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56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Haber </a:t>
            </a:r>
            <a:r>
              <a:rPr lang="tr-TR" b="1" dirty="0">
                <a:solidFill>
                  <a:srgbClr val="FF0000"/>
                </a:solidFill>
              </a:rPr>
              <a:t>Kipleri  </a:t>
            </a:r>
            <a:r>
              <a:rPr lang="tr-TR" b="1" dirty="0" smtClean="0">
                <a:solidFill>
                  <a:srgbClr val="FF0000"/>
                </a:solidFill>
              </a:rPr>
              <a:t>(Zaman)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FF0000"/>
                </a:solidFill>
              </a:rPr>
              <a:t>Duyulan</a:t>
            </a:r>
            <a:r>
              <a:rPr lang="tr-TR" dirty="0"/>
              <a:t> geçmiş zaman :  gel   </a:t>
            </a:r>
            <a:r>
              <a:rPr lang="tr-TR" b="1" dirty="0" err="1">
                <a:solidFill>
                  <a:srgbClr val="FF0000"/>
                </a:solidFill>
              </a:rPr>
              <a:t>miş</a:t>
            </a:r>
            <a:r>
              <a:rPr lang="tr-TR" dirty="0"/>
              <a:t>   iz</a:t>
            </a:r>
          </a:p>
          <a:p>
            <a:r>
              <a:rPr lang="tr-TR" b="1" dirty="0">
                <a:solidFill>
                  <a:srgbClr val="C00000"/>
                </a:solidFill>
              </a:rPr>
              <a:t>Görülen</a:t>
            </a:r>
            <a:r>
              <a:rPr lang="tr-TR" dirty="0"/>
              <a:t> geçmiş  Zaman :  yaz  </a:t>
            </a:r>
            <a:r>
              <a:rPr lang="tr-TR" b="1" dirty="0" err="1">
                <a:solidFill>
                  <a:srgbClr val="C00000"/>
                </a:solidFill>
              </a:rPr>
              <a:t>dı</a:t>
            </a:r>
            <a:r>
              <a:rPr lang="tr-TR" dirty="0"/>
              <a:t>   m</a:t>
            </a:r>
          </a:p>
          <a:p>
            <a:r>
              <a:rPr lang="tr-TR" b="1" dirty="0">
                <a:solidFill>
                  <a:srgbClr val="00B050"/>
                </a:solidFill>
              </a:rPr>
              <a:t>Şimdiki</a:t>
            </a:r>
            <a:r>
              <a:rPr lang="tr-TR" dirty="0"/>
              <a:t> Zaman:   oku  </a:t>
            </a:r>
            <a:r>
              <a:rPr lang="tr-TR" b="1" dirty="0" smtClean="0">
                <a:solidFill>
                  <a:srgbClr val="00B050"/>
                </a:solidFill>
              </a:rPr>
              <a:t>yor     </a:t>
            </a:r>
            <a:r>
              <a:rPr lang="tr-TR" dirty="0"/>
              <a:t>uz</a:t>
            </a:r>
          </a:p>
          <a:p>
            <a:r>
              <a:rPr lang="tr-TR" b="1" dirty="0">
                <a:solidFill>
                  <a:srgbClr val="7030A0"/>
                </a:solidFill>
              </a:rPr>
              <a:t>Gelecek</a:t>
            </a:r>
            <a:r>
              <a:rPr lang="tr-TR" dirty="0"/>
              <a:t> Zaman:     koş   </a:t>
            </a:r>
            <a:r>
              <a:rPr lang="tr-TR" b="1" dirty="0" err="1">
                <a:solidFill>
                  <a:srgbClr val="7030A0"/>
                </a:solidFill>
              </a:rPr>
              <a:t>acak</a:t>
            </a:r>
            <a:r>
              <a:rPr lang="tr-TR" dirty="0"/>
              <a:t>    </a:t>
            </a:r>
            <a:r>
              <a:rPr lang="tr-TR" dirty="0" err="1"/>
              <a:t>lar</a:t>
            </a:r>
            <a:endParaRPr lang="tr-TR" dirty="0"/>
          </a:p>
          <a:p>
            <a:r>
              <a:rPr lang="tr-TR" b="1" dirty="0">
                <a:solidFill>
                  <a:srgbClr val="FFC000"/>
                </a:solidFill>
              </a:rPr>
              <a:t>Geniş</a:t>
            </a:r>
            <a:r>
              <a:rPr lang="tr-TR" dirty="0"/>
              <a:t> Zaman:    dinle    </a:t>
            </a:r>
            <a:r>
              <a:rPr lang="tr-TR" sz="3600" b="1" dirty="0">
                <a:solidFill>
                  <a:srgbClr val="FFC000"/>
                </a:solidFill>
              </a:rPr>
              <a:t>r</a:t>
            </a:r>
            <a:r>
              <a:rPr lang="tr-TR" dirty="0"/>
              <a:t>    im</a:t>
            </a:r>
          </a:p>
        </p:txBody>
      </p:sp>
    </p:spTree>
    <p:extLst>
      <p:ext uri="{BB962C8B-B14F-4D97-AF65-F5344CB8AC3E}">
        <p14:creationId xmlns:p14="http://schemas.microsoft.com/office/powerpoint/2010/main" val="408742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tr-TR" sz="4400" b="1" dirty="0">
                <a:solidFill>
                  <a:srgbClr val="FF0000"/>
                </a:solidFill>
              </a:rPr>
              <a:t>DİLEK </a:t>
            </a:r>
            <a:r>
              <a:rPr lang="tr-TR" sz="4400" b="1" dirty="0" smtClean="0">
                <a:solidFill>
                  <a:srgbClr val="FF0000"/>
                </a:solidFill>
              </a:rPr>
              <a:t>KİPLERİ</a:t>
            </a:r>
          </a:p>
          <a:p>
            <a:pPr marL="0" indent="0" algn="ctr">
              <a:buNone/>
            </a:pPr>
            <a:endParaRPr lang="tr-TR" sz="4400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FF0000"/>
                </a:solidFill>
              </a:rPr>
              <a:t>Gereklilik</a:t>
            </a:r>
            <a:r>
              <a:rPr lang="tr-TR" dirty="0"/>
              <a:t> kipi:  oku   </a:t>
            </a:r>
            <a:r>
              <a:rPr lang="tr-TR" b="1" dirty="0">
                <a:solidFill>
                  <a:srgbClr val="FF0000"/>
                </a:solidFill>
              </a:rPr>
              <a:t>malı </a:t>
            </a:r>
            <a:r>
              <a:rPr lang="tr-TR" dirty="0"/>
              <a:t>   sın</a:t>
            </a:r>
          </a:p>
          <a:p>
            <a:r>
              <a:rPr lang="tr-TR" b="1" dirty="0">
                <a:solidFill>
                  <a:srgbClr val="7030A0"/>
                </a:solidFill>
              </a:rPr>
              <a:t>Şart</a:t>
            </a:r>
            <a:r>
              <a:rPr lang="tr-TR" dirty="0"/>
              <a:t> kipi:     Gel    </a:t>
            </a:r>
            <a:r>
              <a:rPr lang="tr-TR" b="1" dirty="0">
                <a:solidFill>
                  <a:srgbClr val="7030A0"/>
                </a:solidFill>
              </a:rPr>
              <a:t>se</a:t>
            </a:r>
            <a:r>
              <a:rPr lang="tr-TR" dirty="0"/>
              <a:t>   n</a:t>
            </a:r>
          </a:p>
          <a:p>
            <a:r>
              <a:rPr lang="tr-TR" b="1" dirty="0">
                <a:solidFill>
                  <a:srgbClr val="00B050"/>
                </a:solidFill>
              </a:rPr>
              <a:t>İstek</a:t>
            </a:r>
            <a:r>
              <a:rPr lang="tr-TR" dirty="0"/>
              <a:t>  kipi:    koş   </a:t>
            </a:r>
            <a:r>
              <a:rPr lang="tr-TR" b="1" dirty="0">
                <a:solidFill>
                  <a:srgbClr val="00B050"/>
                </a:solidFill>
              </a:rPr>
              <a:t>a</a:t>
            </a:r>
            <a:r>
              <a:rPr lang="tr-TR" dirty="0"/>
              <a:t>    </a:t>
            </a:r>
            <a:r>
              <a:rPr lang="tr-TR" dirty="0" err="1"/>
              <a:t>lım</a:t>
            </a:r>
            <a:endParaRPr lang="tr-TR" dirty="0"/>
          </a:p>
          <a:p>
            <a:r>
              <a:rPr lang="tr-TR" b="1" dirty="0">
                <a:solidFill>
                  <a:srgbClr val="FFC000"/>
                </a:solidFill>
              </a:rPr>
              <a:t>Emir</a:t>
            </a:r>
            <a:r>
              <a:rPr lang="tr-TR" dirty="0"/>
              <a:t> kipi   :    oku </a:t>
            </a:r>
            <a:r>
              <a:rPr lang="tr-TR" sz="3600" b="1" dirty="0">
                <a:solidFill>
                  <a:srgbClr val="FFC000"/>
                </a:solidFill>
              </a:rPr>
              <a:t> </a:t>
            </a:r>
            <a:r>
              <a:rPr lang="tr-TR" sz="3600" b="1" dirty="0" smtClean="0">
                <a:solidFill>
                  <a:srgbClr val="FFC000"/>
                </a:solidFill>
              </a:rPr>
              <a:t>!  </a:t>
            </a:r>
            <a:endParaRPr lang="tr-TR" sz="3600" b="1" dirty="0">
              <a:solidFill>
                <a:srgbClr val="FFC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46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tr-TR" sz="4400" b="1" dirty="0">
                <a:solidFill>
                  <a:srgbClr val="FF0000"/>
                </a:solidFill>
              </a:rPr>
              <a:t>Kişi   Ekleri</a:t>
            </a:r>
            <a:r>
              <a:rPr lang="tr-TR" sz="4400" b="1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>
                <a:solidFill>
                  <a:srgbClr val="C00000"/>
                </a:solidFill>
              </a:rPr>
              <a:t>Ben</a:t>
            </a:r>
            <a:r>
              <a:rPr lang="tr-TR" dirty="0" smtClean="0"/>
              <a:t>                    geldi  </a:t>
            </a:r>
            <a:r>
              <a:rPr lang="tr-TR" b="1" dirty="0">
                <a:solidFill>
                  <a:srgbClr val="C00000"/>
                </a:solidFill>
              </a:rPr>
              <a:t>m</a:t>
            </a:r>
            <a:r>
              <a:rPr lang="tr-TR" dirty="0" smtClean="0"/>
              <a:t>     </a:t>
            </a:r>
            <a:endParaRPr lang="tr-TR" dirty="0"/>
          </a:p>
          <a:p>
            <a:r>
              <a:rPr lang="tr-TR" dirty="0" smtClean="0">
                <a:solidFill>
                  <a:srgbClr val="0070C0"/>
                </a:solidFill>
              </a:rPr>
              <a:t>Sen </a:t>
            </a:r>
            <a:r>
              <a:rPr lang="tr-TR" dirty="0" smtClean="0"/>
              <a:t>                   geldi  </a:t>
            </a:r>
            <a:r>
              <a:rPr lang="tr-TR" b="1" dirty="0">
                <a:solidFill>
                  <a:srgbClr val="0070C0"/>
                </a:solidFill>
              </a:rPr>
              <a:t>n</a:t>
            </a:r>
            <a:endParaRPr lang="tr-TR" b="1" dirty="0" smtClean="0">
              <a:solidFill>
                <a:srgbClr val="0070C0"/>
              </a:solidFill>
            </a:endParaRPr>
          </a:p>
          <a:p>
            <a:r>
              <a:rPr lang="tr-TR" dirty="0" smtClean="0"/>
              <a:t>O</a:t>
            </a:r>
            <a:r>
              <a:rPr lang="tr-TR" b="1" dirty="0" smtClean="0">
                <a:solidFill>
                  <a:srgbClr val="0070C0"/>
                </a:solidFill>
              </a:rPr>
              <a:t>                        </a:t>
            </a:r>
            <a:r>
              <a:rPr lang="tr-TR" dirty="0" smtClean="0"/>
              <a:t>geldi</a:t>
            </a:r>
            <a:endParaRPr lang="tr-TR" dirty="0"/>
          </a:p>
          <a:p>
            <a:r>
              <a:rPr lang="tr-TR" dirty="0" smtClean="0">
                <a:solidFill>
                  <a:srgbClr val="7030A0"/>
                </a:solidFill>
              </a:rPr>
              <a:t>Biz  </a:t>
            </a:r>
            <a:r>
              <a:rPr lang="tr-TR" dirty="0" smtClean="0"/>
              <a:t>                    geldi   </a:t>
            </a:r>
            <a:r>
              <a:rPr lang="tr-TR" b="1" dirty="0" smtClean="0">
                <a:solidFill>
                  <a:srgbClr val="7030A0"/>
                </a:solidFill>
              </a:rPr>
              <a:t>k</a:t>
            </a:r>
            <a:endParaRPr lang="tr-TR" b="1" dirty="0">
              <a:solidFill>
                <a:srgbClr val="7030A0"/>
              </a:solidFill>
            </a:endParaRPr>
          </a:p>
          <a:p>
            <a:r>
              <a:rPr lang="tr-TR" b="1" dirty="0" smtClean="0">
                <a:solidFill>
                  <a:srgbClr val="FFC000"/>
                </a:solidFill>
              </a:rPr>
              <a:t>Siz  </a:t>
            </a:r>
            <a:r>
              <a:rPr lang="tr-TR" dirty="0" smtClean="0"/>
              <a:t>                    geldi   </a:t>
            </a:r>
            <a:r>
              <a:rPr lang="tr-TR" b="1" dirty="0" err="1" smtClean="0">
                <a:solidFill>
                  <a:srgbClr val="FFC000"/>
                </a:solidFill>
              </a:rPr>
              <a:t>niz</a:t>
            </a:r>
            <a:endParaRPr lang="tr-TR" b="1" dirty="0">
              <a:solidFill>
                <a:srgbClr val="FFC000"/>
              </a:solidFill>
            </a:endParaRPr>
          </a:p>
          <a:p>
            <a:r>
              <a:rPr lang="tr-TR" dirty="0" smtClean="0">
                <a:solidFill>
                  <a:srgbClr val="00B050"/>
                </a:solidFill>
              </a:rPr>
              <a:t>Onlar </a:t>
            </a:r>
            <a:r>
              <a:rPr lang="tr-TR" dirty="0" smtClean="0"/>
              <a:t>                geldi   </a:t>
            </a:r>
            <a:r>
              <a:rPr lang="tr-TR" b="1" dirty="0" err="1" smtClean="0">
                <a:solidFill>
                  <a:srgbClr val="00B050"/>
                </a:solidFill>
              </a:rPr>
              <a:t>ler</a:t>
            </a:r>
            <a:endParaRPr lang="tr-TR" b="1" dirty="0">
              <a:solidFill>
                <a:srgbClr val="00B05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162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435280" cy="5721499"/>
          </a:xfrm>
        </p:spPr>
        <p:txBody>
          <a:bodyPr/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ZAMAN (ANLAM) KAYMASI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*---------------------------------------------. (CÜMLE)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*</a:t>
            </a:r>
            <a:r>
              <a:rPr lang="tr-TR" b="1" dirty="0" smtClean="0">
                <a:solidFill>
                  <a:srgbClr val="7030A0"/>
                </a:solidFill>
              </a:rPr>
              <a:t>Cümledeki anlam-</a:t>
            </a:r>
            <a:r>
              <a:rPr lang="tr-TR" dirty="0" smtClean="0"/>
              <a:t>-------///---------</a:t>
            </a:r>
            <a:r>
              <a:rPr lang="tr-TR" b="1" dirty="0" smtClean="0">
                <a:solidFill>
                  <a:srgbClr val="00B0F0"/>
                </a:solidFill>
              </a:rPr>
              <a:t>kip </a:t>
            </a:r>
            <a:r>
              <a:rPr lang="tr-TR" b="1" dirty="0">
                <a:solidFill>
                  <a:srgbClr val="00B0F0"/>
                </a:solidFill>
              </a:rPr>
              <a:t>eki </a:t>
            </a:r>
            <a:r>
              <a:rPr lang="tr-TR" dirty="0" smtClean="0"/>
              <a:t>.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</a:t>
            </a:r>
            <a:r>
              <a:rPr lang="tr-TR" dirty="0" smtClean="0"/>
              <a:t>Gelecek hafta                             gidiyor.             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                        ( uyuşmuyor !  )</a:t>
            </a:r>
            <a:endParaRPr lang="tr-TR" b="1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238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ctr">
              <a:buNone/>
            </a:pPr>
            <a:r>
              <a:rPr lang="tr-TR" sz="5400" b="1" dirty="0" smtClean="0">
                <a:solidFill>
                  <a:srgbClr val="00B0F0"/>
                </a:solidFill>
              </a:rPr>
              <a:t>Yarın, </a:t>
            </a:r>
            <a:r>
              <a:rPr lang="tr-TR" sz="5400" dirty="0" smtClean="0"/>
              <a:t>size</a:t>
            </a:r>
            <a:r>
              <a:rPr lang="tr-TR" sz="5400" b="1" dirty="0" smtClean="0">
                <a:solidFill>
                  <a:srgbClr val="00B0F0"/>
                </a:solidFill>
              </a:rPr>
              <a:t> </a:t>
            </a:r>
            <a:r>
              <a:rPr lang="tr-TR" sz="5400" b="1" dirty="0" smtClean="0">
                <a:solidFill>
                  <a:srgbClr val="FF0000"/>
                </a:solidFill>
              </a:rPr>
              <a:t>geliyoruz</a:t>
            </a:r>
            <a:r>
              <a:rPr lang="tr-TR" sz="5400" b="1" dirty="0" smtClean="0">
                <a:solidFill>
                  <a:srgbClr val="00B0F0"/>
                </a:solidFill>
              </a:rPr>
              <a:t>.</a:t>
            </a:r>
          </a:p>
          <a:p>
            <a:pPr marL="0" indent="0" algn="ctr">
              <a:buNone/>
            </a:pPr>
            <a:endParaRPr lang="tr-TR" dirty="0"/>
          </a:p>
          <a:p>
            <a:r>
              <a:rPr lang="tr-TR" b="1" dirty="0">
                <a:solidFill>
                  <a:srgbClr val="00B0F0"/>
                </a:solidFill>
              </a:rPr>
              <a:t>Yarın</a:t>
            </a:r>
            <a:r>
              <a:rPr lang="tr-TR" dirty="0"/>
              <a:t>: gelecek zaman</a:t>
            </a:r>
          </a:p>
          <a:p>
            <a:r>
              <a:rPr lang="tr-TR" b="1" dirty="0">
                <a:solidFill>
                  <a:srgbClr val="FF0000"/>
                </a:solidFill>
              </a:rPr>
              <a:t>Geliyoruz</a:t>
            </a:r>
            <a:r>
              <a:rPr lang="tr-TR" dirty="0"/>
              <a:t>: Şimdiki </a:t>
            </a:r>
            <a:r>
              <a:rPr lang="tr-TR" dirty="0" smtClean="0"/>
              <a:t>zaman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(Anlamlar </a:t>
            </a:r>
            <a:r>
              <a:rPr lang="tr-TR" b="1" dirty="0" smtClean="0">
                <a:solidFill>
                  <a:srgbClr val="7030A0"/>
                </a:solidFill>
              </a:rPr>
              <a:t>uyuşmuyor! 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02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YAPILARINA GÖRE FİİLLER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BASİT FİİLLER</a:t>
            </a:r>
          </a:p>
          <a:p>
            <a:r>
              <a:rPr lang="tr-TR" sz="4800" dirty="0" smtClean="0"/>
              <a:t>TÜREMİŞ FİİLLER</a:t>
            </a:r>
          </a:p>
          <a:p>
            <a:r>
              <a:rPr lang="tr-TR" sz="4800" dirty="0" smtClean="0"/>
              <a:t>BİRLEŞİK FİİLLER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70482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</a:rPr>
              <a:t>SES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4726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algn="ctr"/>
            <a:r>
              <a:rPr lang="tr-TR" dirty="0"/>
              <a:t>Bir ortam içinde </a:t>
            </a:r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hareketlenme  </a:t>
            </a:r>
            <a:r>
              <a:rPr lang="tr-TR" b="1" dirty="0">
                <a:solidFill>
                  <a:srgbClr val="FF0000"/>
                </a:solidFill>
              </a:rPr>
              <a:t>ve titreşimle </a:t>
            </a:r>
            <a:r>
              <a:rPr lang="tr-TR" dirty="0"/>
              <a:t>meydana </a:t>
            </a:r>
            <a:r>
              <a:rPr lang="tr-TR" dirty="0" smtClean="0"/>
              <a:t>gelen</a:t>
            </a:r>
          </a:p>
          <a:p>
            <a:pPr marL="0" indent="0" algn="ctr">
              <a:buNone/>
            </a:pPr>
            <a:r>
              <a:rPr lang="tr-TR" dirty="0" smtClean="0"/>
              <a:t> dalgalanmadır.</a:t>
            </a: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Ör</a:t>
            </a:r>
            <a:r>
              <a:rPr lang="tr-TR" dirty="0"/>
              <a:t>: kuş sesi </a:t>
            </a:r>
            <a:r>
              <a:rPr lang="tr-TR" dirty="0" smtClean="0"/>
              <a:t>,</a:t>
            </a:r>
          </a:p>
          <a:p>
            <a:pPr marL="0" indent="0" algn="ctr">
              <a:buNone/>
            </a:pPr>
            <a:r>
              <a:rPr lang="tr-TR" dirty="0" smtClean="0"/>
              <a:t>yaprak </a:t>
            </a:r>
            <a:r>
              <a:rPr lang="tr-TR" dirty="0"/>
              <a:t>hışırtısı</a:t>
            </a:r>
            <a:r>
              <a:rPr lang="tr-TR" dirty="0" smtClean="0"/>
              <a:t>,</a:t>
            </a:r>
          </a:p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dirty="0"/>
              <a:t>rüzgar uğultusu,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konuşma,</a:t>
            </a:r>
          </a:p>
          <a:p>
            <a:pPr marL="0" indent="0" algn="ctr">
              <a:buNone/>
            </a:pPr>
            <a:r>
              <a:rPr lang="tr-TR" dirty="0" smtClean="0"/>
              <a:t> </a:t>
            </a:r>
            <a:r>
              <a:rPr lang="tr-TR" dirty="0"/>
              <a:t>dokunma </a:t>
            </a:r>
            <a:r>
              <a:rPr lang="tr-TR" dirty="0" smtClean="0"/>
              <a:t>,</a:t>
            </a:r>
          </a:p>
          <a:p>
            <a:pPr marL="0" indent="0" algn="ctr">
              <a:buNone/>
            </a:pPr>
            <a:r>
              <a:rPr lang="tr-TR" dirty="0" smtClean="0"/>
              <a:t>yürüme </a:t>
            </a:r>
            <a:r>
              <a:rPr lang="tr-TR" dirty="0"/>
              <a:t>vb.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36912"/>
            <a:ext cx="1891643" cy="123465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r="6704"/>
          <a:stretch/>
        </p:blipFill>
        <p:spPr>
          <a:xfrm>
            <a:off x="7452320" y="2976762"/>
            <a:ext cx="1444776" cy="178960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788986"/>
            <a:ext cx="1774706" cy="121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5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tr-TR" sz="5400" b="1" dirty="0">
                <a:solidFill>
                  <a:srgbClr val="FF0000"/>
                </a:solidFill>
              </a:rPr>
              <a:t>Basit  Fiiller  </a:t>
            </a:r>
            <a:endParaRPr lang="tr-TR" sz="5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sz="5400" b="1" dirty="0">
              <a:solidFill>
                <a:srgbClr val="FF0000"/>
              </a:solidFill>
            </a:endParaRPr>
          </a:p>
          <a:p>
            <a:r>
              <a:rPr lang="tr-TR" sz="4000" b="1" dirty="0">
                <a:solidFill>
                  <a:srgbClr val="7030A0"/>
                </a:solidFill>
              </a:rPr>
              <a:t> </a:t>
            </a:r>
            <a:r>
              <a:rPr lang="tr-TR" sz="4000" b="1" dirty="0" smtClean="0">
                <a:solidFill>
                  <a:srgbClr val="7030A0"/>
                </a:solidFill>
              </a:rPr>
              <a:t>Yapım </a:t>
            </a:r>
            <a:r>
              <a:rPr lang="tr-TR" sz="4000" b="1" dirty="0">
                <a:solidFill>
                  <a:srgbClr val="7030A0"/>
                </a:solidFill>
              </a:rPr>
              <a:t>eki </a:t>
            </a:r>
            <a:r>
              <a:rPr lang="tr-TR" sz="4000" b="1" dirty="0" smtClean="0">
                <a:solidFill>
                  <a:srgbClr val="7030A0"/>
                </a:solidFill>
              </a:rPr>
              <a:t>yok!</a:t>
            </a:r>
          </a:p>
          <a:p>
            <a:pPr marL="0" indent="0">
              <a:buNone/>
            </a:pPr>
            <a:endParaRPr lang="tr-TR" sz="4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sz="3600" b="1" dirty="0">
                <a:solidFill>
                  <a:srgbClr val="00B0F0"/>
                </a:solidFill>
              </a:rPr>
              <a:t>gel-</a:t>
            </a:r>
          </a:p>
          <a:p>
            <a:pPr marL="0" indent="0">
              <a:buNone/>
            </a:pPr>
            <a:r>
              <a:rPr lang="tr-TR" sz="3600" b="1" dirty="0">
                <a:solidFill>
                  <a:srgbClr val="00B0F0"/>
                </a:solidFill>
              </a:rPr>
              <a:t>git- </a:t>
            </a:r>
          </a:p>
          <a:p>
            <a:pPr marL="0" indent="0">
              <a:buNone/>
            </a:pPr>
            <a:r>
              <a:rPr lang="tr-TR" sz="3600" b="1" dirty="0">
                <a:solidFill>
                  <a:srgbClr val="00B0F0"/>
                </a:solidFill>
              </a:rPr>
              <a:t>oku-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57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>
                <a:solidFill>
                  <a:srgbClr val="FF0000"/>
                </a:solidFill>
              </a:rPr>
              <a:t>T</a:t>
            </a:r>
            <a:r>
              <a:rPr lang="tr-TR" sz="4000" b="1" dirty="0" smtClean="0">
                <a:solidFill>
                  <a:srgbClr val="FF0000"/>
                </a:solidFill>
              </a:rPr>
              <a:t>üremiş </a:t>
            </a:r>
            <a:r>
              <a:rPr lang="tr-TR" sz="4000" b="1" dirty="0">
                <a:solidFill>
                  <a:srgbClr val="FF0000"/>
                </a:solidFill>
              </a:rPr>
              <a:t>Fiiller</a:t>
            </a:r>
          </a:p>
          <a:p>
            <a:r>
              <a:rPr lang="tr-TR" b="1" dirty="0">
                <a:solidFill>
                  <a:srgbClr val="0070C0"/>
                </a:solidFill>
              </a:rPr>
              <a:t>Y</a:t>
            </a:r>
            <a:r>
              <a:rPr lang="tr-TR" b="1" dirty="0" smtClean="0">
                <a:solidFill>
                  <a:srgbClr val="0070C0"/>
                </a:solidFill>
              </a:rPr>
              <a:t>apım </a:t>
            </a:r>
            <a:r>
              <a:rPr lang="tr-TR" b="1" dirty="0">
                <a:solidFill>
                  <a:srgbClr val="0070C0"/>
                </a:solidFill>
              </a:rPr>
              <a:t>eki alan </a:t>
            </a:r>
            <a:r>
              <a:rPr lang="tr-TR" b="1" dirty="0" smtClean="0">
                <a:solidFill>
                  <a:srgbClr val="0070C0"/>
                </a:solidFill>
              </a:rPr>
              <a:t>fiillerdir.</a:t>
            </a:r>
            <a:endParaRPr lang="tr-TR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r-TR" dirty="0" smtClean="0"/>
              <a:t>Gez + </a:t>
            </a:r>
            <a:r>
              <a:rPr lang="tr-TR" dirty="0" err="1" smtClean="0"/>
              <a:t>dir</a:t>
            </a:r>
            <a:r>
              <a:rPr lang="tr-TR" dirty="0" smtClean="0"/>
              <a:t> (</a:t>
            </a:r>
            <a:r>
              <a:rPr lang="tr-TR" dirty="0" err="1" smtClean="0"/>
              <a:t>mek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 smtClean="0"/>
              <a:t>Bak + </a:t>
            </a:r>
            <a:r>
              <a:rPr lang="tr-TR" dirty="0" err="1" smtClean="0"/>
              <a:t>ış</a:t>
            </a:r>
            <a:r>
              <a:rPr lang="tr-TR" dirty="0" smtClean="0"/>
              <a:t> (</a:t>
            </a:r>
            <a:r>
              <a:rPr lang="tr-TR" dirty="0" err="1" smtClean="0"/>
              <a:t>mak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 smtClean="0"/>
              <a:t>Sev + il (</a:t>
            </a:r>
            <a:r>
              <a:rPr lang="tr-TR" dirty="0" err="1" smtClean="0"/>
              <a:t>mek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 smtClean="0"/>
              <a:t>Oku +  t (</a:t>
            </a:r>
            <a:r>
              <a:rPr lang="tr-TR" dirty="0" err="1"/>
              <a:t>mak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C000"/>
                </a:solidFill>
              </a:rPr>
              <a:t>Su  +   la(</a:t>
            </a:r>
            <a:r>
              <a:rPr lang="tr-TR" b="1" dirty="0" err="1" smtClean="0">
                <a:solidFill>
                  <a:srgbClr val="FFC000"/>
                </a:solidFill>
              </a:rPr>
              <a:t>mak</a:t>
            </a:r>
            <a:r>
              <a:rPr lang="tr-TR" b="1" dirty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C000"/>
                </a:solidFill>
              </a:rPr>
              <a:t>Güzel  +  leş (</a:t>
            </a:r>
            <a:r>
              <a:rPr lang="tr-TR" b="1" dirty="0" err="1" smtClean="0">
                <a:solidFill>
                  <a:srgbClr val="FFC000"/>
                </a:solidFill>
              </a:rPr>
              <a:t>mek</a:t>
            </a:r>
            <a:r>
              <a:rPr lang="tr-TR" b="1" dirty="0">
                <a:solidFill>
                  <a:srgbClr val="FFC000"/>
                </a:solidFill>
              </a:rPr>
              <a:t>)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C000"/>
                </a:solidFill>
              </a:rPr>
              <a:t>Söz  + </a:t>
            </a:r>
            <a:r>
              <a:rPr lang="tr-TR" b="1" dirty="0" err="1" smtClean="0">
                <a:solidFill>
                  <a:srgbClr val="FFC000"/>
                </a:solidFill>
              </a:rPr>
              <a:t>len</a:t>
            </a:r>
            <a:r>
              <a:rPr lang="tr-TR" b="1" dirty="0" smtClean="0">
                <a:solidFill>
                  <a:srgbClr val="FFC000"/>
                </a:solidFill>
              </a:rPr>
              <a:t> (</a:t>
            </a:r>
            <a:r>
              <a:rPr lang="tr-TR" b="1" dirty="0" err="1" smtClean="0">
                <a:solidFill>
                  <a:srgbClr val="FFC000"/>
                </a:solidFill>
              </a:rPr>
              <a:t>mek</a:t>
            </a:r>
            <a:r>
              <a:rPr lang="tr-TR" b="1" dirty="0">
                <a:solidFill>
                  <a:srgbClr val="FFC000"/>
                </a:solidFill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59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BİRLEŞİK FİİLLER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7030A0"/>
                </a:solidFill>
              </a:rPr>
              <a:t>ANLAMCA KAYNAŞMIŞ 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7030A0"/>
                </a:solidFill>
              </a:rPr>
              <a:t>(DEYİMLEŞMİŞ) FİİLLER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algn="ctr"/>
            <a:r>
              <a:rPr lang="tr-TR" b="1" dirty="0" smtClean="0">
                <a:solidFill>
                  <a:srgbClr val="FFC000"/>
                </a:solidFill>
              </a:rPr>
              <a:t>YARDIMCI EYLEMLE OLUŞAN 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FFC000"/>
                </a:solidFill>
              </a:rPr>
              <a:t>BİRLEŞİK FİİLLER</a:t>
            </a:r>
          </a:p>
          <a:p>
            <a:pPr marL="0" indent="0" algn="ctr">
              <a:buNone/>
            </a:pPr>
            <a:endParaRPr lang="tr-TR" dirty="0" smtClean="0"/>
          </a:p>
          <a:p>
            <a:pPr algn="ctr"/>
            <a:r>
              <a:rPr lang="tr-TR" b="1" dirty="0" smtClean="0">
                <a:solidFill>
                  <a:srgbClr val="00B050"/>
                </a:solidFill>
              </a:rPr>
              <a:t>KURALLI BİRLEŞİK FİİLLER</a:t>
            </a:r>
            <a:endParaRPr lang="tr-TR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2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Anlamca Kaynaşmış</a:t>
            </a:r>
          </a:p>
          <a:p>
            <a:pPr marL="0" indent="0" algn="ctr">
              <a:buNone/>
            </a:pPr>
            <a:r>
              <a:rPr lang="tr-TR" sz="4000" b="1" dirty="0" err="1" smtClean="0">
                <a:solidFill>
                  <a:srgbClr val="FF0000"/>
                </a:solidFill>
              </a:rPr>
              <a:t>Deyimleşmiş</a:t>
            </a:r>
            <a:r>
              <a:rPr lang="tr-TR" sz="4000" b="1" dirty="0" smtClean="0">
                <a:solidFill>
                  <a:srgbClr val="FF0000"/>
                </a:solidFill>
              </a:rPr>
              <a:t> (Kalıplaşmış</a:t>
            </a:r>
            <a:r>
              <a:rPr lang="tr-TR" sz="4000" b="1" dirty="0">
                <a:solidFill>
                  <a:srgbClr val="FF0000"/>
                </a:solidFill>
              </a:rPr>
              <a:t>) </a:t>
            </a:r>
            <a:endParaRPr lang="tr-TR" sz="4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Birleşik Fiiller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*Gözden düşmek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Göze </a:t>
            </a:r>
            <a:r>
              <a:rPr lang="tr-TR" dirty="0" smtClean="0"/>
              <a:t>girmek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                                 *Dili </a:t>
            </a:r>
            <a:r>
              <a:rPr lang="tr-TR" dirty="0"/>
              <a:t>tutulmak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467544" y="3356992"/>
            <a:ext cx="1080120" cy="121513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580542"/>
            <a:ext cx="1369722" cy="102604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166152"/>
            <a:ext cx="1905000" cy="1385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74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3600" b="1" dirty="0" smtClean="0">
                <a:solidFill>
                  <a:srgbClr val="FF0000"/>
                </a:solidFill>
              </a:rPr>
              <a:t>Yardımcı </a:t>
            </a:r>
            <a:r>
              <a:rPr lang="tr-TR" sz="3600" b="1" dirty="0">
                <a:solidFill>
                  <a:srgbClr val="FF0000"/>
                </a:solidFill>
              </a:rPr>
              <a:t>Eylemle Oluşan Birleşik </a:t>
            </a:r>
            <a:r>
              <a:rPr lang="tr-TR" sz="3600" b="1" dirty="0" smtClean="0">
                <a:solidFill>
                  <a:srgbClr val="FF0000"/>
                </a:solidFill>
              </a:rPr>
              <a:t>Fiiller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İsim </a:t>
            </a:r>
            <a:r>
              <a:rPr lang="tr-TR" b="1" dirty="0" smtClean="0">
                <a:solidFill>
                  <a:srgbClr val="FF0000"/>
                </a:solidFill>
              </a:rPr>
              <a:t>+</a:t>
            </a:r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solidFill>
                  <a:srgbClr val="0070C0"/>
                </a:solidFill>
              </a:rPr>
              <a:t>« etmek, olmak, eylemek, kılmak »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r>
              <a:rPr lang="tr-TR" dirty="0"/>
              <a:t>Yardım etmek</a:t>
            </a:r>
          </a:p>
          <a:p>
            <a:r>
              <a:rPr lang="tr-TR" dirty="0"/>
              <a:t>Terk eylemek</a:t>
            </a:r>
          </a:p>
          <a:p>
            <a:r>
              <a:rPr lang="tr-TR" dirty="0"/>
              <a:t>Kutlu </a:t>
            </a:r>
            <a:r>
              <a:rPr lang="tr-TR" dirty="0" smtClean="0"/>
              <a:t>olmak</a:t>
            </a:r>
          </a:p>
          <a:p>
            <a:r>
              <a:rPr lang="tr-TR" dirty="0" smtClean="0"/>
              <a:t>Hissetmek</a:t>
            </a:r>
          </a:p>
          <a:p>
            <a:r>
              <a:rPr lang="tr-TR" dirty="0" smtClean="0"/>
              <a:t>sabretmek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310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dirty="0">
                <a:solidFill>
                  <a:srgbClr val="FF0000"/>
                </a:solidFill>
              </a:rPr>
              <a:t>Kurallı B</a:t>
            </a:r>
            <a:r>
              <a:rPr lang="tr-TR" b="1" dirty="0" smtClean="0">
                <a:solidFill>
                  <a:srgbClr val="FF0000"/>
                </a:solidFill>
              </a:rPr>
              <a:t>irleşik Fiiller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70C0"/>
                </a:solidFill>
              </a:rPr>
              <a:t>Yeterlik</a:t>
            </a:r>
            <a:r>
              <a:rPr lang="tr-TR" dirty="0"/>
              <a:t>:  </a:t>
            </a:r>
            <a:r>
              <a:rPr lang="tr-TR" dirty="0" smtClean="0"/>
              <a:t>Yaz</a:t>
            </a:r>
            <a:r>
              <a:rPr lang="tr-TR" dirty="0" smtClean="0">
                <a:solidFill>
                  <a:srgbClr val="0070C0"/>
                </a:solidFill>
              </a:rPr>
              <a:t>abil</a:t>
            </a:r>
            <a:r>
              <a:rPr lang="tr-TR" dirty="0" smtClean="0"/>
              <a:t>irim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err="1" smtClean="0">
                <a:solidFill>
                  <a:srgbClr val="FFC000"/>
                </a:solidFill>
              </a:rPr>
              <a:t>Tezlik</a:t>
            </a:r>
            <a:r>
              <a:rPr lang="tr-TR" dirty="0" smtClean="0"/>
              <a:t> :  Yaz</a:t>
            </a:r>
            <a:r>
              <a:rPr lang="tr-TR" b="1" dirty="0" smtClean="0">
                <a:solidFill>
                  <a:srgbClr val="FFC000"/>
                </a:solidFill>
              </a:rPr>
              <a:t>ıver</a:t>
            </a:r>
            <a:r>
              <a:rPr lang="tr-TR" dirty="0" smtClean="0"/>
              <a:t>dim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err="1" smtClean="0">
                <a:solidFill>
                  <a:srgbClr val="C00000"/>
                </a:solidFill>
              </a:rPr>
              <a:t>Sürerlik</a:t>
            </a:r>
            <a:r>
              <a:rPr lang="tr-TR" dirty="0" smtClean="0"/>
              <a:t> :  Bak</a:t>
            </a:r>
            <a:r>
              <a:rPr lang="tr-TR" b="1" dirty="0" smtClean="0">
                <a:solidFill>
                  <a:srgbClr val="C00000"/>
                </a:solidFill>
              </a:rPr>
              <a:t>adur</a:t>
            </a:r>
            <a:r>
              <a:rPr lang="tr-TR" b="1" dirty="0" smtClean="0"/>
              <a:t>muş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                </a:t>
            </a:r>
            <a:r>
              <a:rPr lang="tr-TR" dirty="0" smtClean="0"/>
              <a:t>    Sür</a:t>
            </a:r>
            <a:r>
              <a:rPr lang="tr-TR" b="1" dirty="0" smtClean="0">
                <a:solidFill>
                  <a:srgbClr val="C00000"/>
                </a:solidFill>
              </a:rPr>
              <a:t>egel</a:t>
            </a:r>
            <a:r>
              <a:rPr lang="tr-TR" b="1" dirty="0" smtClean="0"/>
              <a:t>miş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                </a:t>
            </a:r>
            <a:r>
              <a:rPr lang="tr-TR" dirty="0" smtClean="0"/>
              <a:t>     Bak</a:t>
            </a:r>
            <a:r>
              <a:rPr lang="tr-TR" b="1" dirty="0" smtClean="0">
                <a:solidFill>
                  <a:srgbClr val="C00000"/>
                </a:solidFill>
              </a:rPr>
              <a:t>akal</a:t>
            </a:r>
            <a:r>
              <a:rPr lang="tr-TR" b="1" dirty="0" smtClean="0"/>
              <a:t>mış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b="1" dirty="0">
                <a:solidFill>
                  <a:srgbClr val="00B050"/>
                </a:solidFill>
              </a:rPr>
              <a:t>Yaklaşma</a:t>
            </a:r>
            <a:r>
              <a:rPr lang="tr-TR" dirty="0"/>
              <a:t>:  </a:t>
            </a:r>
            <a:r>
              <a:rPr lang="tr-TR" dirty="0" smtClean="0"/>
              <a:t>Düş</a:t>
            </a:r>
            <a:r>
              <a:rPr lang="tr-TR" b="1" dirty="0" smtClean="0">
                <a:solidFill>
                  <a:srgbClr val="00B050"/>
                </a:solidFill>
              </a:rPr>
              <a:t>eyaz</a:t>
            </a:r>
            <a:r>
              <a:rPr lang="tr-TR" dirty="0" smtClean="0"/>
              <a:t>dı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83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ZARFLAR (BELİRTEÇ)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07342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sz="3500" b="1" dirty="0" smtClean="0">
                <a:solidFill>
                  <a:srgbClr val="00B050"/>
                </a:solidFill>
              </a:rPr>
              <a:t>Fiillerde ,   isim soylu sözcüklerde</a:t>
            </a:r>
          </a:p>
          <a:p>
            <a:pPr marL="0" indent="0" algn="ctr">
              <a:buNone/>
            </a:pPr>
            <a:r>
              <a:rPr lang="tr-TR" sz="4200" b="1" dirty="0">
                <a:solidFill>
                  <a:srgbClr val="0070C0"/>
                </a:solidFill>
              </a:rPr>
              <a:t>s</a:t>
            </a:r>
            <a:r>
              <a:rPr lang="tr-TR" sz="4200" b="1" dirty="0" smtClean="0">
                <a:solidFill>
                  <a:srgbClr val="0070C0"/>
                </a:solidFill>
              </a:rPr>
              <a:t>ebep, durum, miktar, yer-yön ,zaman </a:t>
            </a:r>
          </a:p>
          <a:p>
            <a:pPr marL="0" indent="0" algn="ctr">
              <a:buNone/>
            </a:pPr>
            <a:r>
              <a:rPr lang="tr-TR" sz="3500" dirty="0"/>
              <a:t>b</a:t>
            </a:r>
            <a:r>
              <a:rPr lang="tr-TR" sz="3500" dirty="0" smtClean="0"/>
              <a:t>ildiren sözcük türüdür.</a:t>
            </a:r>
          </a:p>
          <a:p>
            <a:endParaRPr lang="tr-TR" sz="8800" dirty="0"/>
          </a:p>
          <a:p>
            <a:pPr algn="ctr"/>
            <a:r>
              <a:rPr lang="tr-TR" sz="10400" b="1" dirty="0" smtClean="0">
                <a:solidFill>
                  <a:srgbClr val="FF0000"/>
                </a:solidFill>
              </a:rPr>
              <a:t>Z </a:t>
            </a:r>
            <a:r>
              <a:rPr lang="tr-TR" sz="6600" dirty="0" smtClean="0"/>
              <a:t>ar</a:t>
            </a:r>
            <a:r>
              <a:rPr lang="tr-TR" sz="10400" dirty="0" smtClean="0"/>
              <a:t> </a:t>
            </a:r>
            <a:r>
              <a:rPr lang="tr-TR" sz="10400" b="1" dirty="0" smtClean="0">
                <a:solidFill>
                  <a:srgbClr val="FF0000"/>
                </a:solidFill>
              </a:rPr>
              <a:t>F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                                   …………..              Fiil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                                       (Zarf )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4" t="18898" r="10489" b="16358"/>
          <a:stretch/>
        </p:blipFill>
        <p:spPr>
          <a:xfrm>
            <a:off x="6847367" y="2204864"/>
            <a:ext cx="1952522" cy="166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8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……………….</a:t>
            </a:r>
            <a:r>
              <a:rPr lang="tr-TR" dirty="0" smtClean="0"/>
              <a:t>   </a:t>
            </a:r>
            <a:r>
              <a:rPr lang="tr-TR" b="1" dirty="0" smtClean="0">
                <a:solidFill>
                  <a:srgbClr val="0070C0"/>
                </a:solidFill>
              </a:rPr>
              <a:t>koş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   (Zarf ) </a:t>
            </a:r>
            <a:r>
              <a:rPr lang="tr-TR" dirty="0" smtClean="0"/>
              <a:t>      </a:t>
            </a:r>
            <a:r>
              <a:rPr lang="tr-TR" b="1" dirty="0" smtClean="0">
                <a:solidFill>
                  <a:srgbClr val="0070C0"/>
                </a:solidFill>
              </a:rPr>
              <a:t>( fiil 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smtClean="0">
                <a:solidFill>
                  <a:srgbClr val="00B050"/>
                </a:solidFill>
              </a:rPr>
              <a:t>Hızlı  </a:t>
            </a:r>
            <a:r>
              <a:rPr lang="tr-TR" smtClean="0"/>
              <a:t>koş.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C000"/>
                </a:solidFill>
              </a:rPr>
              <a:t>Yukarı</a:t>
            </a:r>
            <a:r>
              <a:rPr lang="tr-TR" dirty="0" smtClean="0"/>
              <a:t> çık.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Her akşam </a:t>
            </a:r>
            <a:r>
              <a:rPr lang="tr-TR" dirty="0" smtClean="0"/>
              <a:t>yürü.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Nasıl </a:t>
            </a:r>
            <a:r>
              <a:rPr lang="tr-TR" dirty="0" smtClean="0"/>
              <a:t>yazayım ?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Ne kadar </a:t>
            </a:r>
            <a:r>
              <a:rPr lang="tr-TR" dirty="0" smtClean="0"/>
              <a:t>alayım?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Ne zaman </a:t>
            </a:r>
            <a:r>
              <a:rPr lang="tr-TR" dirty="0" smtClean="0"/>
              <a:t>gideyim?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988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96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sz="9600" dirty="0">
                <a:sym typeface="Wingdings" panose="05000000000000000000" pitchFamily="2" charset="2"/>
              </a:rPr>
              <a:t> </a:t>
            </a:r>
            <a:r>
              <a:rPr lang="tr-TR" sz="9600" dirty="0" smtClean="0">
                <a:sym typeface="Wingdings" panose="05000000000000000000" pitchFamily="2" charset="2"/>
              </a:rPr>
              <a:t>           </a:t>
            </a:r>
            <a:r>
              <a:rPr lang="tr-TR" sz="9600" dirty="0" smtClean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tr-TR" sz="9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8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404664"/>
            <a:ext cx="8568952" cy="612068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</a:t>
            </a:r>
            <a:r>
              <a:rPr lang="tr-TR" b="1" dirty="0" smtClean="0">
                <a:solidFill>
                  <a:srgbClr val="FF0000"/>
                </a:solidFill>
              </a:rPr>
              <a:t>Ses </a:t>
            </a:r>
            <a:r>
              <a:rPr lang="tr-TR" b="1" dirty="0">
                <a:solidFill>
                  <a:srgbClr val="FF0000"/>
                </a:solidFill>
              </a:rPr>
              <a:t>ile  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Fizik:  </a:t>
            </a:r>
            <a:r>
              <a:rPr lang="tr-TR" dirty="0" smtClean="0"/>
              <a:t>Sesin </a:t>
            </a:r>
            <a:r>
              <a:rPr lang="tr-TR" dirty="0" smtClean="0">
                <a:solidFill>
                  <a:srgbClr val="00B0F0"/>
                </a:solidFill>
              </a:rPr>
              <a:t>ölçümü, gücü, hızı </a:t>
            </a:r>
            <a:r>
              <a:rPr lang="tr-TR" dirty="0"/>
              <a:t>ile ilgilenir 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               Kaç desibel?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>
                <a:solidFill>
                  <a:srgbClr val="00B050"/>
                </a:solidFill>
              </a:rPr>
              <a:t>Müzik: </a:t>
            </a:r>
            <a:r>
              <a:rPr lang="tr-TR" dirty="0"/>
              <a:t> </a:t>
            </a:r>
            <a:r>
              <a:rPr lang="tr-TR" dirty="0" smtClean="0"/>
              <a:t>Nota</a:t>
            </a:r>
            <a:r>
              <a:rPr lang="tr-TR" dirty="0"/>
              <a:t>, güzel </a:t>
            </a:r>
            <a:r>
              <a:rPr lang="tr-TR" dirty="0" smtClean="0"/>
              <a:t>ses, diyafram,  </a:t>
            </a:r>
            <a:r>
              <a:rPr lang="tr-TR" dirty="0"/>
              <a:t>barok </a:t>
            </a:r>
            <a:r>
              <a:rPr lang="tr-TR" dirty="0" smtClean="0"/>
              <a:t>vb.</a:t>
            </a:r>
          </a:p>
          <a:p>
            <a:pPr marL="0" indent="0">
              <a:buNone/>
            </a:pPr>
            <a:endParaRPr lang="tr-TR" dirty="0"/>
          </a:p>
          <a:p>
            <a:endParaRPr lang="tr-TR" b="1" dirty="0" smtClean="0">
              <a:solidFill>
                <a:srgbClr val="0070C0"/>
              </a:solidFill>
            </a:endParaRPr>
          </a:p>
          <a:p>
            <a:r>
              <a:rPr lang="tr-TR" b="1" dirty="0" smtClean="0">
                <a:solidFill>
                  <a:srgbClr val="0070C0"/>
                </a:solidFill>
              </a:rPr>
              <a:t>Dilbilimi</a:t>
            </a:r>
            <a:r>
              <a:rPr lang="tr-TR" dirty="0" smtClean="0"/>
              <a:t>   </a:t>
            </a:r>
            <a:r>
              <a:rPr lang="tr-TR" dirty="0"/>
              <a:t>: D</a:t>
            </a:r>
            <a:r>
              <a:rPr lang="tr-TR" dirty="0" smtClean="0"/>
              <a:t>il ve anlatım , ses bilgisi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« Harf</a:t>
            </a:r>
            <a:r>
              <a:rPr lang="tr-TR" b="1" dirty="0">
                <a:solidFill>
                  <a:srgbClr val="7030A0"/>
                </a:solidFill>
              </a:rPr>
              <a:t>, heceler, kelimeler, cümleler, </a:t>
            </a:r>
            <a:r>
              <a:rPr lang="tr-TR" b="1" dirty="0" smtClean="0">
                <a:solidFill>
                  <a:srgbClr val="7030A0"/>
                </a:solidFill>
              </a:rPr>
              <a:t>metinler »</a:t>
            </a:r>
            <a:endParaRPr lang="tr-TR" b="1" dirty="0">
              <a:solidFill>
                <a:srgbClr val="7030A0"/>
              </a:solidFill>
            </a:endParaRP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864108"/>
            <a:ext cx="993183" cy="1757933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284984"/>
            <a:ext cx="1585198" cy="89167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284984"/>
            <a:ext cx="1137199" cy="113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80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 KELİMELER    (Sözcükler</a:t>
            </a:r>
            <a:r>
              <a:rPr lang="tr-TR" sz="4000" b="1" dirty="0">
                <a:solidFill>
                  <a:srgbClr val="FF0000"/>
                </a:solidFill>
              </a:rPr>
              <a:t>)</a:t>
            </a:r>
          </a:p>
          <a:p>
            <a:pPr algn="ctr"/>
            <a:r>
              <a:rPr lang="tr-TR" dirty="0"/>
              <a:t>Cümle kurabilmemiz </a:t>
            </a:r>
            <a:r>
              <a:rPr lang="tr-TR" dirty="0" smtClean="0"/>
              <a:t>için</a:t>
            </a:r>
          </a:p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sözcüklere </a:t>
            </a:r>
            <a:r>
              <a:rPr lang="tr-TR" dirty="0"/>
              <a:t>ihtiyaç duyarız.</a:t>
            </a:r>
          </a:p>
          <a:p>
            <a:pPr algn="ctr"/>
            <a:r>
              <a:rPr lang="tr-TR" dirty="0"/>
              <a:t> Türkçede </a:t>
            </a:r>
            <a:r>
              <a:rPr lang="tr-TR" sz="4400" b="1" dirty="0">
                <a:solidFill>
                  <a:srgbClr val="7030A0"/>
                </a:solidFill>
              </a:rPr>
              <a:t>8  sözcük türü </a:t>
            </a:r>
            <a:r>
              <a:rPr lang="tr-TR" dirty="0" smtClean="0"/>
              <a:t>vardır:</a:t>
            </a:r>
            <a:endParaRPr lang="tr-TR" dirty="0"/>
          </a:p>
          <a:p>
            <a:pPr marL="0" indent="0" algn="ctr">
              <a:buNone/>
            </a:pPr>
            <a:r>
              <a:rPr lang="tr-TR" sz="4000" b="1" dirty="0">
                <a:solidFill>
                  <a:srgbClr val="00B050"/>
                </a:solidFill>
              </a:rPr>
              <a:t>İsim, sıfat, zamir, </a:t>
            </a:r>
            <a:endParaRPr lang="tr-TR" sz="4000" b="1" dirty="0" smtClean="0">
              <a:solidFill>
                <a:srgbClr val="00B050"/>
              </a:solidFill>
            </a:endParaRPr>
          </a:p>
          <a:p>
            <a:pPr algn="ctr"/>
            <a:endParaRPr lang="tr-TR" sz="4000" dirty="0" smtClean="0"/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C00000"/>
                </a:solidFill>
              </a:rPr>
              <a:t>edat</a:t>
            </a:r>
            <a:r>
              <a:rPr lang="tr-TR" sz="4000" b="1" dirty="0">
                <a:solidFill>
                  <a:srgbClr val="C00000"/>
                </a:solidFill>
              </a:rPr>
              <a:t>, </a:t>
            </a:r>
            <a:r>
              <a:rPr lang="tr-TR" sz="4000" b="1" dirty="0" smtClean="0">
                <a:solidFill>
                  <a:srgbClr val="C00000"/>
                </a:solidFill>
              </a:rPr>
              <a:t>bağlaç, </a:t>
            </a:r>
            <a:r>
              <a:rPr lang="tr-TR" sz="4000" b="1" dirty="0">
                <a:solidFill>
                  <a:srgbClr val="C00000"/>
                </a:solidFill>
              </a:rPr>
              <a:t>ünlem</a:t>
            </a:r>
            <a:r>
              <a:rPr lang="tr-TR" sz="4000" b="1" dirty="0" smtClean="0">
                <a:solidFill>
                  <a:srgbClr val="C00000"/>
                </a:solidFill>
              </a:rPr>
              <a:t>,</a:t>
            </a:r>
          </a:p>
          <a:p>
            <a:pPr algn="ctr"/>
            <a:endParaRPr lang="tr-TR" sz="4000" dirty="0" smtClean="0"/>
          </a:p>
          <a:p>
            <a:pPr marL="0" indent="0" algn="ctr">
              <a:buNone/>
            </a:pPr>
            <a:r>
              <a:rPr lang="tr-TR" sz="4000" b="1" dirty="0" smtClean="0">
                <a:solidFill>
                  <a:srgbClr val="FFC000"/>
                </a:solidFill>
              </a:rPr>
              <a:t> </a:t>
            </a:r>
            <a:r>
              <a:rPr lang="tr-TR" sz="4000" b="1" dirty="0">
                <a:solidFill>
                  <a:srgbClr val="FFC000"/>
                </a:solidFill>
              </a:rPr>
              <a:t>fiil, </a:t>
            </a:r>
            <a:r>
              <a:rPr lang="tr-TR" sz="4000" b="1" dirty="0" smtClean="0">
                <a:solidFill>
                  <a:srgbClr val="FFC000"/>
                </a:solidFill>
              </a:rPr>
              <a:t>zarf.</a:t>
            </a:r>
            <a:endParaRPr lang="tr-TR" sz="4000" b="1" dirty="0">
              <a:solidFill>
                <a:srgbClr val="FFC000"/>
              </a:solidFill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719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İSİMLER</a:t>
            </a:r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00B050"/>
                </a:solidFill>
              </a:rPr>
              <a:t>Somut  (madde) </a:t>
            </a:r>
            <a:r>
              <a:rPr lang="tr-TR" b="1" dirty="0" smtClean="0">
                <a:solidFill>
                  <a:srgbClr val="00B050"/>
                </a:solidFill>
              </a:rPr>
              <a:t>: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tr-TR" dirty="0"/>
              <a:t>dağ, kalem, hava</a:t>
            </a:r>
          </a:p>
          <a:p>
            <a:r>
              <a:rPr lang="tr-TR" dirty="0">
                <a:solidFill>
                  <a:srgbClr val="0070C0"/>
                </a:solidFill>
              </a:rPr>
              <a:t>*Beş duyu organı ile ispatlanabilir. </a:t>
            </a:r>
            <a:r>
              <a:rPr lang="tr-TR" b="1" dirty="0">
                <a:solidFill>
                  <a:srgbClr val="00B050"/>
                </a:solidFill>
              </a:rPr>
              <a:t>“somu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n</a:t>
            </a:r>
            <a:r>
              <a:rPr lang="tr-TR" b="1" dirty="0">
                <a:solidFill>
                  <a:srgbClr val="00B050"/>
                </a:solidFill>
              </a:rPr>
              <a:t>” </a:t>
            </a:r>
            <a:endParaRPr lang="tr-TR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 smtClean="0">
                <a:solidFill>
                  <a:srgbClr val="0070C0"/>
                </a:solidFill>
              </a:rPr>
              <a:t>              « </a:t>
            </a: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Gör</a:t>
            </a: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kokla, duy, tat, </a:t>
            </a:r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dokun»</a:t>
            </a:r>
          </a:p>
          <a:p>
            <a:pPr marL="0" indent="0">
              <a:buNone/>
            </a:pPr>
            <a:endParaRPr lang="tr-TR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tr-TR" b="1" dirty="0">
                <a:solidFill>
                  <a:srgbClr val="00B050"/>
                </a:solidFill>
              </a:rPr>
              <a:t>Soyut: </a:t>
            </a:r>
            <a:r>
              <a:rPr lang="tr-TR" dirty="0"/>
              <a:t>aşk, sevgi, umut, </a:t>
            </a:r>
          </a:p>
          <a:p>
            <a:r>
              <a:rPr lang="tr-TR" b="1" dirty="0">
                <a:solidFill>
                  <a:srgbClr val="00B050"/>
                </a:solidFill>
              </a:rPr>
              <a:t>Yansıma: </a:t>
            </a:r>
            <a:r>
              <a:rPr lang="tr-TR" dirty="0"/>
              <a:t>miyav, t</a:t>
            </a:r>
            <a:r>
              <a:rPr lang="tr-TR" dirty="0" smtClean="0"/>
              <a:t>akırtı</a:t>
            </a:r>
            <a:r>
              <a:rPr lang="tr-TR" dirty="0"/>
              <a:t>, </a:t>
            </a:r>
            <a:r>
              <a:rPr lang="tr-TR" dirty="0" smtClean="0"/>
              <a:t>mırıltı</a:t>
            </a:r>
          </a:p>
          <a:p>
            <a:endParaRPr lang="tr-TR" dirty="0"/>
          </a:p>
          <a:p>
            <a:r>
              <a:rPr lang="tr-TR" b="1" dirty="0" smtClean="0">
                <a:solidFill>
                  <a:srgbClr val="C00000"/>
                </a:solidFill>
              </a:rPr>
              <a:t>Teklik: </a:t>
            </a:r>
            <a:r>
              <a:rPr lang="tr-TR" dirty="0"/>
              <a:t>ağaç, koyun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Çokluk: </a:t>
            </a:r>
            <a:r>
              <a:rPr lang="tr-TR" dirty="0"/>
              <a:t>ağaçlar, koyunlar</a:t>
            </a:r>
          </a:p>
          <a:p>
            <a:r>
              <a:rPr lang="tr-TR" b="1" dirty="0">
                <a:solidFill>
                  <a:srgbClr val="C00000"/>
                </a:solidFill>
              </a:rPr>
              <a:t>Topluluk:  </a:t>
            </a:r>
            <a:r>
              <a:rPr lang="tr-TR" dirty="0"/>
              <a:t>orman, </a:t>
            </a:r>
            <a:r>
              <a:rPr lang="tr-TR" dirty="0" smtClean="0"/>
              <a:t>sürü</a:t>
            </a:r>
          </a:p>
          <a:p>
            <a:endParaRPr lang="tr-TR" dirty="0"/>
          </a:p>
          <a:p>
            <a:r>
              <a:rPr lang="tr-TR" b="1" dirty="0">
                <a:solidFill>
                  <a:srgbClr val="FFC000"/>
                </a:solidFill>
              </a:rPr>
              <a:t>Özel : </a:t>
            </a:r>
            <a:r>
              <a:rPr lang="tr-TR" dirty="0"/>
              <a:t>Ayşe, İstanbul, Çalıkuşu</a:t>
            </a:r>
          </a:p>
          <a:p>
            <a:r>
              <a:rPr lang="tr-TR" b="1" dirty="0">
                <a:solidFill>
                  <a:srgbClr val="FFC000"/>
                </a:solidFill>
              </a:rPr>
              <a:t>Cins: </a:t>
            </a:r>
            <a:r>
              <a:rPr lang="tr-TR" dirty="0"/>
              <a:t>kalem, balık</a:t>
            </a:r>
          </a:p>
          <a:p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0466">
            <a:off x="7461573" y="1561498"/>
            <a:ext cx="1147763" cy="860822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216677"/>
            <a:ext cx="649974" cy="64997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3" y="3554608"/>
            <a:ext cx="748039" cy="74803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16"/>
          <a:stretch/>
        </p:blipFill>
        <p:spPr>
          <a:xfrm>
            <a:off x="5184338" y="3928627"/>
            <a:ext cx="603832" cy="724509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101" y="4811358"/>
            <a:ext cx="1341837" cy="75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73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2646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0070C0"/>
                </a:solidFill>
              </a:rPr>
              <a:t>SIFAT  (ÖN AD)</a:t>
            </a:r>
          </a:p>
          <a:p>
            <a:pPr marL="0" indent="0" algn="ctr">
              <a:buNone/>
            </a:pPr>
            <a:r>
              <a:rPr lang="tr-TR" dirty="0" smtClean="0"/>
              <a:t>*İsmin </a:t>
            </a:r>
            <a:r>
              <a:rPr lang="tr-TR" dirty="0"/>
              <a:t>özelliklerini </a:t>
            </a:r>
            <a:r>
              <a:rPr lang="tr-TR" dirty="0" smtClean="0"/>
              <a:t>belirtir.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Renk</a:t>
            </a:r>
            <a:r>
              <a:rPr lang="tr-TR" dirty="0"/>
              <a:t>:   </a:t>
            </a:r>
            <a:r>
              <a:rPr lang="tr-TR" sz="3500" b="1" dirty="0">
                <a:solidFill>
                  <a:srgbClr val="FF0000"/>
                </a:solidFill>
              </a:rPr>
              <a:t>kırmızı</a:t>
            </a:r>
            <a:r>
              <a:rPr lang="tr-TR" dirty="0"/>
              <a:t> araba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Sayı</a:t>
            </a:r>
            <a:r>
              <a:rPr lang="tr-TR" dirty="0"/>
              <a:t>:   </a:t>
            </a:r>
            <a:r>
              <a:rPr lang="tr-TR" b="1" dirty="0">
                <a:solidFill>
                  <a:srgbClr val="7030A0"/>
                </a:solidFill>
              </a:rPr>
              <a:t> iki </a:t>
            </a:r>
            <a:r>
              <a:rPr lang="tr-TR" dirty="0" smtClean="0"/>
              <a:t>kuş,       </a:t>
            </a:r>
            <a:r>
              <a:rPr lang="tr-TR" b="1" dirty="0" smtClean="0">
                <a:solidFill>
                  <a:srgbClr val="00B050"/>
                </a:solidFill>
              </a:rPr>
              <a:t> </a:t>
            </a:r>
            <a:r>
              <a:rPr lang="tr-TR" b="1" dirty="0">
                <a:solidFill>
                  <a:srgbClr val="00B050"/>
                </a:solidFill>
              </a:rPr>
              <a:t>ikişer </a:t>
            </a:r>
            <a:r>
              <a:rPr lang="tr-TR" dirty="0"/>
              <a:t>ceviz,  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İşaret:  </a:t>
            </a:r>
            <a:r>
              <a:rPr lang="tr-TR" sz="3500" b="1" dirty="0">
                <a:solidFill>
                  <a:srgbClr val="FFC000"/>
                </a:solidFill>
              </a:rPr>
              <a:t>şu </a:t>
            </a:r>
            <a:r>
              <a:rPr lang="tr-TR" dirty="0"/>
              <a:t>ev,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Soru </a:t>
            </a:r>
            <a:r>
              <a:rPr lang="tr-TR" dirty="0"/>
              <a:t>:</a:t>
            </a:r>
            <a:r>
              <a:rPr lang="tr-TR" b="1" dirty="0">
                <a:solidFill>
                  <a:srgbClr val="C00000"/>
                </a:solidFill>
              </a:rPr>
              <a:t>hangi</a:t>
            </a:r>
            <a:r>
              <a:rPr lang="tr-TR" dirty="0"/>
              <a:t> </a:t>
            </a:r>
            <a:r>
              <a:rPr lang="tr-TR" dirty="0" smtClean="0"/>
              <a:t>ev ?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Belgisizlik</a:t>
            </a:r>
            <a:r>
              <a:rPr lang="tr-TR" dirty="0"/>
              <a:t>: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birkaç</a:t>
            </a:r>
            <a:r>
              <a:rPr lang="tr-TR" dirty="0"/>
              <a:t> </a:t>
            </a:r>
            <a:r>
              <a:rPr lang="tr-TR" dirty="0" smtClean="0"/>
              <a:t>soru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00808"/>
            <a:ext cx="1627673" cy="720080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204" y="3137247"/>
            <a:ext cx="1309687" cy="871537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 rot="20058051">
            <a:off x="5877175" y="4446426"/>
            <a:ext cx="32773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000" b="1" dirty="0" smtClean="0">
                <a:solidFill>
                  <a:srgbClr val="FF0000"/>
                </a:solidFill>
              </a:rPr>
              <a:t>S   İ  </a:t>
            </a:r>
            <a:r>
              <a:rPr lang="tr-TR" sz="6000" b="1" dirty="0" smtClean="0">
                <a:solidFill>
                  <a:srgbClr val="FFC000"/>
                </a:solidFill>
              </a:rPr>
              <a:t>f a t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........ isim</a:t>
            </a:r>
          </a:p>
          <a:p>
            <a:r>
              <a:rPr lang="tr-TR" sz="2400" b="1" dirty="0" smtClean="0">
                <a:solidFill>
                  <a:srgbClr val="FF0000"/>
                </a:solidFill>
              </a:rPr>
              <a:t>sıfat</a:t>
            </a:r>
            <a:endParaRPr lang="tr-T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01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pPr marL="0" indent="0" algn="ctr">
              <a:buNone/>
            </a:pPr>
            <a:r>
              <a:rPr lang="tr-TR" sz="4000" b="1" dirty="0" smtClean="0">
                <a:solidFill>
                  <a:srgbClr val="FF0000"/>
                </a:solidFill>
              </a:rPr>
              <a:t>ZAMİR ( ADIL)</a:t>
            </a:r>
            <a:endParaRPr lang="tr-TR" sz="4000" b="1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0070C0"/>
                </a:solidFill>
              </a:rPr>
              <a:t>İsmin yerine geçen </a:t>
            </a:r>
            <a:r>
              <a:rPr lang="tr-TR" dirty="0" smtClean="0"/>
              <a:t>sözcüklerdir.</a:t>
            </a: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Ali, </a:t>
            </a:r>
            <a:r>
              <a:rPr lang="tr-TR" dirty="0"/>
              <a:t>kitap </a:t>
            </a:r>
            <a:r>
              <a:rPr lang="tr-TR" dirty="0" smtClean="0"/>
              <a:t>okuyor.</a:t>
            </a: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7030A0"/>
                </a:solidFill>
              </a:rPr>
              <a:t>O</a:t>
            </a:r>
            <a:r>
              <a:rPr lang="tr-TR" dirty="0" smtClean="0"/>
              <a:t>, </a:t>
            </a:r>
            <a:r>
              <a:rPr lang="tr-TR" dirty="0"/>
              <a:t>kitap </a:t>
            </a:r>
            <a:r>
              <a:rPr lang="tr-TR" dirty="0" smtClean="0"/>
              <a:t>okuyor.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>
                <a:solidFill>
                  <a:srgbClr val="FFC000"/>
                </a:solidFill>
              </a:rPr>
              <a:t>Kalem ve silgiyi </a:t>
            </a:r>
            <a:r>
              <a:rPr lang="tr-TR" dirty="0"/>
              <a:t>çantana koy.</a:t>
            </a:r>
          </a:p>
          <a:p>
            <a:pPr marL="0" indent="0">
              <a:buNone/>
            </a:pPr>
            <a:r>
              <a:rPr lang="tr-TR" b="1" dirty="0">
                <a:solidFill>
                  <a:srgbClr val="FFC000"/>
                </a:solidFill>
              </a:rPr>
              <a:t>Bunları</a:t>
            </a:r>
            <a:r>
              <a:rPr lang="tr-TR" dirty="0"/>
              <a:t> çantana koy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«Bizi</a:t>
            </a:r>
            <a:r>
              <a:rPr lang="tr-TR" dirty="0"/>
              <a:t>, </a:t>
            </a:r>
            <a:r>
              <a:rPr lang="tr-TR" dirty="0">
                <a:solidFill>
                  <a:srgbClr val="0070C0"/>
                </a:solidFill>
              </a:rPr>
              <a:t>buraya,</a:t>
            </a:r>
            <a:r>
              <a:rPr lang="tr-TR" dirty="0"/>
              <a:t> </a:t>
            </a:r>
            <a:r>
              <a:rPr lang="tr-TR" b="1" dirty="0"/>
              <a:t>şuna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                   kimileri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b="1" dirty="0">
                <a:solidFill>
                  <a:srgbClr val="FFC000"/>
                </a:solidFill>
              </a:rPr>
              <a:t>kim</a:t>
            </a:r>
            <a:r>
              <a:rPr lang="tr-TR" dirty="0"/>
              <a:t>, </a:t>
            </a:r>
            <a:r>
              <a:rPr lang="tr-TR" b="1" dirty="0" smtClean="0">
                <a:solidFill>
                  <a:srgbClr val="7030A0"/>
                </a:solidFill>
              </a:rPr>
              <a:t>hangisi</a:t>
            </a:r>
            <a:r>
              <a:rPr lang="tr-TR" dirty="0" smtClean="0"/>
              <a:t>»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410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EDAT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Tek </a:t>
            </a:r>
            <a:r>
              <a:rPr lang="tr-TR" dirty="0"/>
              <a:t>başına anlamı olmayan, </a:t>
            </a:r>
            <a:endParaRPr lang="tr-TR" dirty="0" smtClean="0"/>
          </a:p>
          <a:p>
            <a:pPr marL="0" indent="0" algn="ctr">
              <a:buNone/>
            </a:pPr>
            <a:r>
              <a:rPr lang="tr-TR" b="1" dirty="0" smtClean="0"/>
              <a:t>cümle </a:t>
            </a:r>
            <a:r>
              <a:rPr lang="tr-TR" b="1" dirty="0"/>
              <a:t>içinde anlam </a:t>
            </a:r>
            <a:r>
              <a:rPr lang="tr-TR" dirty="0" smtClean="0"/>
              <a:t>kazanan sözcüklerdir.</a:t>
            </a:r>
            <a:endParaRPr lang="tr-TR" dirty="0"/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solidFill>
                  <a:srgbClr val="7030A0"/>
                </a:solidFill>
              </a:rPr>
              <a:t>*</a:t>
            </a:r>
            <a:r>
              <a:rPr lang="tr-TR" b="1" dirty="0">
                <a:solidFill>
                  <a:srgbClr val="7030A0"/>
                </a:solidFill>
              </a:rPr>
              <a:t>benzetme, karşılaştırma, araç, </a:t>
            </a:r>
            <a:r>
              <a:rPr lang="tr-TR" b="1" dirty="0" smtClean="0">
                <a:solidFill>
                  <a:srgbClr val="7030A0"/>
                </a:solidFill>
              </a:rPr>
              <a:t>birlikte» </a:t>
            </a:r>
          </a:p>
          <a:p>
            <a:pPr marL="0" indent="0" algn="ctr">
              <a:buNone/>
            </a:pPr>
            <a:r>
              <a:rPr lang="tr-TR" dirty="0" smtClean="0"/>
              <a:t>gibi </a:t>
            </a:r>
            <a:r>
              <a:rPr lang="tr-TR" dirty="0"/>
              <a:t>anlamlar </a:t>
            </a:r>
            <a:r>
              <a:rPr lang="tr-TR" dirty="0" smtClean="0"/>
              <a:t>katar.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 Gibi</a:t>
            </a:r>
            <a:r>
              <a:rPr lang="tr-TR" b="1" dirty="0">
                <a:solidFill>
                  <a:srgbClr val="FF0000"/>
                </a:solidFill>
              </a:rPr>
              <a:t>, kadar, </a:t>
            </a:r>
            <a:r>
              <a:rPr lang="tr-TR" b="1" dirty="0" smtClean="0">
                <a:solidFill>
                  <a:srgbClr val="00B050"/>
                </a:solidFill>
              </a:rPr>
              <a:t>karşın, 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            yalnız, </a:t>
            </a:r>
            <a:r>
              <a:rPr lang="tr-TR" b="1" dirty="0" smtClean="0">
                <a:solidFill>
                  <a:srgbClr val="FFC000"/>
                </a:solidFill>
              </a:rPr>
              <a:t>ancak</a:t>
            </a:r>
            <a:r>
              <a:rPr lang="tr-TR" b="1" dirty="0" smtClean="0"/>
              <a:t>, </a:t>
            </a:r>
            <a:r>
              <a:rPr lang="tr-TR" b="1" dirty="0" smtClean="0">
                <a:solidFill>
                  <a:srgbClr val="0070C0"/>
                </a:solidFill>
              </a:rPr>
              <a:t>ile </a:t>
            </a:r>
            <a:r>
              <a:rPr lang="tr-TR" b="1" dirty="0" smtClean="0"/>
              <a:t>»</a:t>
            </a: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38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BAĞLAÇ</a:t>
            </a:r>
          </a:p>
          <a:p>
            <a:pPr marL="0" indent="0" algn="ctr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pPr algn="ctr"/>
            <a:r>
              <a:rPr lang="tr-TR" b="1" dirty="0"/>
              <a:t>Sözcükleri, </a:t>
            </a:r>
            <a:r>
              <a:rPr lang="tr-TR" b="1" dirty="0" smtClean="0"/>
              <a:t>cümleleri </a:t>
            </a:r>
            <a:r>
              <a:rPr lang="tr-TR" dirty="0"/>
              <a:t>birleştirir</a:t>
            </a:r>
            <a:r>
              <a:rPr lang="tr-TR" dirty="0" smtClean="0"/>
              <a:t>.</a:t>
            </a:r>
          </a:p>
          <a:p>
            <a:pPr marL="0" indent="0" algn="ctr">
              <a:buNone/>
            </a:pPr>
            <a:r>
              <a:rPr lang="tr-TR" b="1" dirty="0" smtClean="0">
                <a:solidFill>
                  <a:srgbClr val="C00000"/>
                </a:solidFill>
              </a:rPr>
              <a:t>«  Ve, veya, ama, fakat, lakin, çünkü, ki»</a:t>
            </a:r>
            <a:endParaRPr lang="tr-TR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Ali </a:t>
            </a:r>
            <a:r>
              <a:rPr lang="tr-TR" b="1" dirty="0">
                <a:solidFill>
                  <a:srgbClr val="00B0F0"/>
                </a:solidFill>
              </a:rPr>
              <a:t>ve</a:t>
            </a:r>
            <a:r>
              <a:rPr lang="tr-TR" dirty="0"/>
              <a:t> Ahmet</a:t>
            </a:r>
          </a:p>
          <a:p>
            <a:pPr marL="0" indent="0" algn="ctr">
              <a:buNone/>
            </a:pPr>
            <a:r>
              <a:rPr lang="tr-TR" dirty="0"/>
              <a:t>Ali </a:t>
            </a:r>
            <a:r>
              <a:rPr lang="tr-TR" b="1" dirty="0">
                <a:solidFill>
                  <a:srgbClr val="FF0000"/>
                </a:solidFill>
              </a:rPr>
              <a:t>veya</a:t>
            </a:r>
            <a:r>
              <a:rPr lang="tr-TR" dirty="0"/>
              <a:t> Ahmet</a:t>
            </a:r>
          </a:p>
          <a:p>
            <a:pPr marL="0" indent="0" algn="ctr">
              <a:buNone/>
            </a:pPr>
            <a:r>
              <a:rPr lang="tr-TR" b="1" dirty="0">
                <a:solidFill>
                  <a:srgbClr val="00B050"/>
                </a:solidFill>
              </a:rPr>
              <a:t>Hem</a:t>
            </a:r>
            <a:r>
              <a:rPr lang="tr-TR" dirty="0"/>
              <a:t> Ali </a:t>
            </a:r>
            <a:r>
              <a:rPr lang="tr-TR" b="1" dirty="0">
                <a:solidFill>
                  <a:srgbClr val="00B050"/>
                </a:solidFill>
              </a:rPr>
              <a:t>hem</a:t>
            </a:r>
            <a:r>
              <a:rPr lang="tr-TR" dirty="0"/>
              <a:t> Ahmet</a:t>
            </a:r>
          </a:p>
          <a:p>
            <a:pPr marL="0" indent="0" algn="ctr">
              <a:buNone/>
            </a:pPr>
            <a:r>
              <a:rPr lang="tr-TR" b="1" dirty="0">
                <a:solidFill>
                  <a:srgbClr val="FFC000"/>
                </a:solidFill>
              </a:rPr>
              <a:t>Ne</a:t>
            </a:r>
            <a:r>
              <a:rPr lang="tr-TR" dirty="0"/>
              <a:t> Ali </a:t>
            </a:r>
            <a:r>
              <a:rPr lang="tr-TR" b="1" dirty="0">
                <a:solidFill>
                  <a:srgbClr val="FFC000"/>
                </a:solidFill>
              </a:rPr>
              <a:t>n</a:t>
            </a:r>
            <a:r>
              <a:rPr lang="tr-TR" b="1" dirty="0" smtClean="0">
                <a:solidFill>
                  <a:srgbClr val="FFC000"/>
                </a:solidFill>
              </a:rPr>
              <a:t>e</a:t>
            </a:r>
            <a:r>
              <a:rPr lang="tr-TR" dirty="0" smtClean="0"/>
              <a:t> Ahmet</a:t>
            </a:r>
          </a:p>
          <a:p>
            <a:pPr marL="0" indent="0" algn="ctr">
              <a:buNone/>
            </a:pPr>
            <a:r>
              <a:rPr lang="tr-TR" dirty="0" smtClean="0"/>
              <a:t>Okula gittim </a:t>
            </a:r>
            <a:r>
              <a:rPr lang="tr-TR" b="1" dirty="0" smtClean="0">
                <a:solidFill>
                  <a:srgbClr val="7030A0"/>
                </a:solidFill>
              </a:rPr>
              <a:t>ama</a:t>
            </a:r>
            <a:r>
              <a:rPr lang="tr-TR" dirty="0" smtClean="0"/>
              <a:t> kimseyi göremedim.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640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746</Words>
  <Application>Microsoft Office PowerPoint</Application>
  <PresentationFormat>Ekran Gösterisi (4:3)</PresentationFormat>
  <Paragraphs>238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PowerPoint Sunusu</vt:lpstr>
      <vt:lpstr>SES</vt:lpstr>
      <vt:lpstr>PowerPoint Sunusu</vt:lpstr>
      <vt:lpstr>PowerPoint Sunusu</vt:lpstr>
      <vt:lpstr>PowerPoint Sunusu</vt:lpstr>
      <vt:lpstr>PowerPoint Sunusu</vt:lpstr>
      <vt:lpstr>PowerPoint Sunusu</vt:lpstr>
      <vt:lpstr>EDAT</vt:lpstr>
      <vt:lpstr>PowerPoint Sunusu</vt:lpstr>
      <vt:lpstr>PowerPoint Sunusu</vt:lpstr>
      <vt:lpstr>PowerPoint Sunusu</vt:lpstr>
      <vt:lpstr>PowerPoint Sunusu</vt:lpstr>
      <vt:lpstr>KİPLER</vt:lpstr>
      <vt:lpstr>PowerPoint Sunusu</vt:lpstr>
      <vt:lpstr>PowerPoint Sunusu</vt:lpstr>
      <vt:lpstr>PowerPoint Sunusu</vt:lpstr>
      <vt:lpstr>PowerPoint Sunusu</vt:lpstr>
      <vt:lpstr>PowerPoint Sunusu</vt:lpstr>
      <vt:lpstr>YAPILARINA GÖRE FİİLLER</vt:lpstr>
      <vt:lpstr>PowerPoint Sunusu</vt:lpstr>
      <vt:lpstr>PowerPoint Sunusu</vt:lpstr>
      <vt:lpstr>BİRLEŞİK FİİLLER</vt:lpstr>
      <vt:lpstr>PowerPoint Sunusu</vt:lpstr>
      <vt:lpstr>PowerPoint Sunusu</vt:lpstr>
      <vt:lpstr>PowerPoint Sunusu</vt:lpstr>
      <vt:lpstr>ZARFLAR (BELİRTEÇ)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kamuran kaya</dc:creator>
  <cp:lastModifiedBy>kamuran kaya</cp:lastModifiedBy>
  <cp:revision>26</cp:revision>
  <dcterms:created xsi:type="dcterms:W3CDTF">2018-07-02T09:39:51Z</dcterms:created>
  <dcterms:modified xsi:type="dcterms:W3CDTF">2018-07-02T15:37:07Z</dcterms:modified>
</cp:coreProperties>
</file>