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64" r:id="rId11"/>
    <p:sldId id="265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8000" b="1" dirty="0" smtClean="0">
                <a:solidFill>
                  <a:srgbClr val="FF0000"/>
                </a:solidFill>
              </a:rPr>
              <a:t>FİİLİMSİ</a:t>
            </a:r>
            <a:endParaRPr lang="tr-TR" sz="8000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632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               </a:t>
            </a:r>
            <a:r>
              <a:rPr lang="tr-TR" b="1" dirty="0" smtClean="0">
                <a:solidFill>
                  <a:srgbClr val="0070C0"/>
                </a:solidFill>
              </a:rPr>
              <a:t>Bahçede </a:t>
            </a:r>
            <a:r>
              <a:rPr lang="tr-TR" b="1" dirty="0">
                <a:solidFill>
                  <a:srgbClr val="0070C0"/>
                </a:solidFill>
              </a:rPr>
              <a:t>top </a:t>
            </a:r>
            <a:r>
              <a:rPr lang="tr-TR" b="1" dirty="0">
                <a:solidFill>
                  <a:srgbClr val="FF0000"/>
                </a:solidFill>
              </a:rPr>
              <a:t>oynarken</a:t>
            </a:r>
            <a:r>
              <a:rPr lang="tr-TR" b="1" dirty="0">
                <a:solidFill>
                  <a:srgbClr val="0070C0"/>
                </a:solidFill>
              </a:rPr>
              <a:t>  yere </a:t>
            </a:r>
            <a:r>
              <a:rPr lang="tr-TR" b="1" dirty="0" smtClean="0">
                <a:solidFill>
                  <a:srgbClr val="00B050"/>
                </a:solidFill>
              </a:rPr>
              <a:t>düştü</a:t>
            </a:r>
            <a:r>
              <a:rPr lang="tr-TR" dirty="0" smtClean="0">
                <a:solidFill>
                  <a:srgbClr val="00B050"/>
                </a:solidFill>
              </a:rPr>
              <a:t>.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>
                <a:solidFill>
                  <a:srgbClr val="00B050"/>
                </a:solidFill>
              </a:rPr>
              <a:t>Yargı</a:t>
            </a:r>
            <a:r>
              <a:rPr lang="tr-TR" dirty="0">
                <a:solidFill>
                  <a:srgbClr val="00B050"/>
                </a:solidFill>
              </a:rPr>
              <a:t>:   Düştü</a:t>
            </a:r>
          </a:p>
          <a:p>
            <a:pPr marL="0" indent="0" algn="ctr">
              <a:buNone/>
            </a:pPr>
            <a:endParaRPr lang="tr-TR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“-</a:t>
            </a:r>
            <a:r>
              <a:rPr lang="tr-TR" b="1" dirty="0" err="1">
                <a:solidFill>
                  <a:srgbClr val="FF0000"/>
                </a:solidFill>
              </a:rPr>
              <a:t>mek</a:t>
            </a:r>
            <a:r>
              <a:rPr lang="tr-TR" b="1" dirty="0">
                <a:solidFill>
                  <a:srgbClr val="FF0000"/>
                </a:solidFill>
              </a:rPr>
              <a:t>,-</a:t>
            </a:r>
            <a:r>
              <a:rPr lang="tr-TR" b="1" dirty="0" err="1">
                <a:solidFill>
                  <a:srgbClr val="FF0000"/>
                </a:solidFill>
              </a:rPr>
              <a:t>mak</a:t>
            </a:r>
            <a:r>
              <a:rPr lang="tr-TR" b="1" dirty="0">
                <a:solidFill>
                  <a:srgbClr val="FF0000"/>
                </a:solidFill>
              </a:rPr>
              <a:t>” alabilen kelime : </a:t>
            </a:r>
          </a:p>
          <a:p>
            <a:pPr marL="0" indent="0" algn="ctr">
              <a:buNone/>
            </a:pPr>
            <a:endParaRPr lang="tr-TR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tr-TR" b="1" dirty="0" smtClean="0">
                <a:solidFill>
                  <a:srgbClr val="C00000"/>
                </a:solidFill>
              </a:rPr>
              <a:t>Oynarken  </a:t>
            </a:r>
            <a:endParaRPr lang="tr-TR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</a:rPr>
              <a:t>oyna(</a:t>
            </a:r>
            <a:r>
              <a:rPr lang="tr-TR" dirty="0" err="1">
                <a:solidFill>
                  <a:srgbClr val="FF0000"/>
                </a:solidFill>
              </a:rPr>
              <a:t>mak</a:t>
            </a:r>
            <a:r>
              <a:rPr lang="tr-TR" dirty="0">
                <a:solidFill>
                  <a:srgbClr val="FF0000"/>
                </a:solidFill>
              </a:rPr>
              <a:t>) </a:t>
            </a:r>
            <a:endParaRPr lang="tr-TR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FİİLİMSİdir</a:t>
            </a:r>
            <a:r>
              <a:rPr lang="tr-TR" b="1" dirty="0" smtClean="0">
                <a:solidFill>
                  <a:srgbClr val="C00000"/>
                </a:solidFill>
              </a:rPr>
              <a:t>  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004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435280" cy="864096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Fiilimsiler  </a:t>
            </a:r>
            <a:r>
              <a:rPr lang="tr-TR" b="1" dirty="0">
                <a:solidFill>
                  <a:srgbClr val="C00000"/>
                </a:solidFill>
              </a:rPr>
              <a:t>3’e </a:t>
            </a:r>
            <a:r>
              <a:rPr lang="tr-TR" b="1" dirty="0" smtClean="0">
                <a:solidFill>
                  <a:srgbClr val="C00000"/>
                </a:solidFill>
              </a:rPr>
              <a:t>  ayrılır 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741242"/>
              </p:ext>
            </p:extLst>
          </p:nvPr>
        </p:nvGraphicFramePr>
        <p:xfrm>
          <a:off x="323527" y="620688"/>
          <a:ext cx="8568952" cy="61369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5698"/>
                <a:gridCol w="2856627"/>
                <a:gridCol w="2856627"/>
              </a:tblGrid>
              <a:tr h="12479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</a:rPr>
                        <a:t>İSİM </a:t>
                      </a:r>
                      <a:r>
                        <a:rPr lang="tr-TR" sz="2000" dirty="0">
                          <a:effectLst/>
                        </a:rPr>
                        <a:t>FİİL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(MASTAR)</a:t>
                      </a:r>
                      <a:endParaRPr lang="tr-T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</a:rPr>
                        <a:t>SIFAT </a:t>
                      </a:r>
                      <a:r>
                        <a:rPr lang="tr-TR" sz="2000" dirty="0">
                          <a:effectLst/>
                        </a:rPr>
                        <a:t>FİİL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(ORTAÇ)</a:t>
                      </a:r>
                      <a:endParaRPr lang="tr-T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</a:rPr>
                        <a:t>ZARF </a:t>
                      </a:r>
                      <a:r>
                        <a:rPr lang="tr-TR" sz="2000" dirty="0">
                          <a:effectLst/>
                        </a:rPr>
                        <a:t>FİİL   “BAĞ FİİL”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        (ULAÇ)</a:t>
                      </a:r>
                      <a:endParaRPr lang="tr-T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88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 err="1" smtClean="0">
                          <a:solidFill>
                            <a:schemeClr val="bg1"/>
                          </a:solidFill>
                          <a:effectLst/>
                        </a:rPr>
                        <a:t>Ma</a:t>
                      </a:r>
                      <a:endParaRPr lang="tr-TR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32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 err="1" smtClean="0">
                          <a:solidFill>
                            <a:schemeClr val="bg1"/>
                          </a:solidFill>
                          <a:effectLst/>
                        </a:rPr>
                        <a:t>Iş</a:t>
                      </a:r>
                      <a:endParaRPr lang="tr-TR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32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 err="1" smtClean="0">
                          <a:solidFill>
                            <a:schemeClr val="bg1"/>
                          </a:solidFill>
                          <a:effectLst/>
                        </a:rPr>
                        <a:t>mak</a:t>
                      </a:r>
                      <a:endParaRPr lang="tr-TR" sz="32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>
                          <a:solidFill>
                            <a:srgbClr val="FF0000"/>
                          </a:solidFill>
                          <a:effectLst/>
                        </a:rPr>
                        <a:t>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>
                          <a:solidFill>
                            <a:srgbClr val="FF0000"/>
                          </a:solidFill>
                          <a:effectLst/>
                        </a:rPr>
                        <a:t>Ası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 err="1">
                          <a:solidFill>
                            <a:srgbClr val="FF0000"/>
                          </a:solidFill>
                          <a:effectLst/>
                        </a:rPr>
                        <a:t>Mez</a:t>
                      </a:r>
                      <a:endParaRPr lang="tr-TR" sz="32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>
                          <a:solidFill>
                            <a:srgbClr val="FF0000"/>
                          </a:solidFill>
                          <a:effectLst/>
                        </a:rPr>
                        <a:t>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>
                          <a:solidFill>
                            <a:srgbClr val="FF0000"/>
                          </a:solidFill>
                          <a:effectLst/>
                        </a:rPr>
                        <a:t>Dik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 err="1">
                          <a:solidFill>
                            <a:srgbClr val="FF0000"/>
                          </a:solidFill>
                          <a:effectLst/>
                        </a:rPr>
                        <a:t>Ecek</a:t>
                      </a:r>
                      <a:endParaRPr lang="tr-TR" sz="32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 err="1">
                          <a:solidFill>
                            <a:srgbClr val="FF0000"/>
                          </a:solidFill>
                          <a:effectLst/>
                        </a:rPr>
                        <a:t>Miş</a:t>
                      </a:r>
                      <a:endParaRPr lang="tr-TR" sz="32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 err="1">
                          <a:solidFill>
                            <a:srgbClr val="7030A0"/>
                          </a:solidFill>
                          <a:effectLst/>
                        </a:rPr>
                        <a:t>Ip</a:t>
                      </a:r>
                      <a:endParaRPr lang="tr-TR" sz="2400" b="1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rgbClr val="7030A0"/>
                          </a:solidFill>
                          <a:effectLst/>
                        </a:rPr>
                        <a:t>Arak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 err="1">
                          <a:solidFill>
                            <a:srgbClr val="7030A0"/>
                          </a:solidFill>
                          <a:effectLst/>
                        </a:rPr>
                        <a:t>Dıkça</a:t>
                      </a:r>
                      <a:endParaRPr lang="tr-TR" sz="2400" b="1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 err="1">
                          <a:solidFill>
                            <a:srgbClr val="7030A0"/>
                          </a:solidFill>
                          <a:effectLst/>
                        </a:rPr>
                        <a:t>Dığında</a:t>
                      </a:r>
                      <a:endParaRPr lang="tr-TR" sz="2400" b="1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 err="1">
                          <a:solidFill>
                            <a:srgbClr val="7030A0"/>
                          </a:solidFill>
                          <a:effectLst/>
                        </a:rPr>
                        <a:t>Madan</a:t>
                      </a:r>
                      <a:endParaRPr lang="tr-TR" sz="2400" b="1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 err="1">
                          <a:solidFill>
                            <a:srgbClr val="7030A0"/>
                          </a:solidFill>
                          <a:effectLst/>
                        </a:rPr>
                        <a:t>Inca</a:t>
                      </a:r>
                      <a:endParaRPr lang="tr-TR" sz="2400" b="1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rgbClr val="7030A0"/>
                          </a:solidFill>
                          <a:effectLst/>
                        </a:rPr>
                        <a:t>Eli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 err="1">
                          <a:solidFill>
                            <a:srgbClr val="7030A0"/>
                          </a:solidFill>
                          <a:effectLst/>
                        </a:rPr>
                        <a:t>Rken</a:t>
                      </a:r>
                      <a:endParaRPr lang="tr-TR" sz="2400" b="1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 err="1">
                          <a:solidFill>
                            <a:srgbClr val="7030A0"/>
                          </a:solidFill>
                          <a:effectLst/>
                        </a:rPr>
                        <a:t>Esiye</a:t>
                      </a:r>
                      <a:endParaRPr lang="tr-TR" sz="2400" b="1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rgbClr val="7030A0"/>
                          </a:solidFill>
                          <a:effectLst/>
                        </a:rPr>
                        <a:t>“r         </a:t>
                      </a:r>
                      <a:r>
                        <a:rPr lang="tr-TR" sz="2400" b="1" dirty="0" err="1">
                          <a:solidFill>
                            <a:srgbClr val="7030A0"/>
                          </a:solidFill>
                          <a:effectLst/>
                        </a:rPr>
                        <a:t>maz</a:t>
                      </a:r>
                      <a:r>
                        <a:rPr lang="tr-TR" sz="2400" b="1" dirty="0">
                          <a:solidFill>
                            <a:srgbClr val="7030A0"/>
                          </a:solidFill>
                          <a:effectLst/>
                        </a:rPr>
                        <a:t>”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rgbClr val="7030A0"/>
                          </a:solidFill>
                          <a:effectLst/>
                        </a:rPr>
                        <a:t>“a          </a:t>
                      </a:r>
                      <a:r>
                        <a:rPr lang="tr-TR" sz="2400" b="1" dirty="0" err="1">
                          <a:solidFill>
                            <a:srgbClr val="7030A0"/>
                          </a:solidFill>
                          <a:effectLst/>
                        </a:rPr>
                        <a:t>a</a:t>
                      </a:r>
                      <a:r>
                        <a:rPr lang="tr-TR" sz="2400" b="1" dirty="0">
                          <a:solidFill>
                            <a:srgbClr val="7030A0"/>
                          </a:solidFill>
                          <a:effectLst/>
                        </a:rPr>
                        <a:t>”</a:t>
                      </a:r>
                      <a:endParaRPr lang="tr-TR" sz="2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89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83264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   </a:t>
            </a:r>
            <a:r>
              <a:rPr lang="tr-TR" sz="4000" b="1" dirty="0" smtClean="0">
                <a:solidFill>
                  <a:srgbClr val="FF0000"/>
                </a:solidFill>
              </a:rPr>
              <a:t>   İSİM FİİL</a:t>
            </a:r>
          </a:p>
          <a:p>
            <a:pPr marL="0" indent="0" algn="ctr">
              <a:buNone/>
            </a:pPr>
            <a:r>
              <a:rPr lang="tr-TR" b="1" dirty="0" smtClean="0">
                <a:solidFill>
                  <a:srgbClr val="0070C0"/>
                </a:solidFill>
              </a:rPr>
              <a:t>İsim görevindeki fiilimsidir.</a:t>
            </a:r>
            <a:endParaRPr lang="tr-TR" b="1" dirty="0">
              <a:solidFill>
                <a:srgbClr val="0070C0"/>
              </a:solidFill>
            </a:endParaRPr>
          </a:p>
          <a:p>
            <a:pPr algn="ctr"/>
            <a:r>
              <a:rPr lang="tr-TR" b="1" dirty="0">
                <a:solidFill>
                  <a:srgbClr val="00B0F0"/>
                </a:solidFill>
              </a:rPr>
              <a:t>Ekleri: </a:t>
            </a:r>
            <a:r>
              <a:rPr lang="tr-TR" b="1" dirty="0">
                <a:solidFill>
                  <a:srgbClr val="C00000"/>
                </a:solidFill>
              </a:rPr>
              <a:t>MA   </a:t>
            </a:r>
            <a:r>
              <a:rPr lang="tr-TR" b="1" dirty="0" err="1">
                <a:solidFill>
                  <a:srgbClr val="C00000"/>
                </a:solidFill>
              </a:rPr>
              <a:t>Iş</a:t>
            </a:r>
            <a:r>
              <a:rPr lang="tr-TR" b="1" dirty="0">
                <a:solidFill>
                  <a:srgbClr val="C00000"/>
                </a:solidFill>
              </a:rPr>
              <a:t>       MAK</a:t>
            </a:r>
          </a:p>
          <a:p>
            <a:pPr marL="0" indent="0" algn="ctr">
              <a:buNone/>
            </a:pPr>
            <a:r>
              <a:rPr lang="tr-TR" dirty="0" smtClean="0"/>
              <a:t>    Fiil  + </a:t>
            </a:r>
            <a:r>
              <a:rPr lang="tr-TR" b="1" dirty="0" err="1" smtClean="0">
                <a:solidFill>
                  <a:srgbClr val="FF0000"/>
                </a:solidFill>
              </a:rPr>
              <a:t>ma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           + </a:t>
            </a:r>
            <a:r>
              <a:rPr lang="tr-TR" b="1" dirty="0" err="1" smtClean="0">
                <a:solidFill>
                  <a:srgbClr val="FF0000"/>
                </a:solidFill>
              </a:rPr>
              <a:t>ış</a:t>
            </a:r>
            <a:endParaRPr lang="tr-TR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          + </a:t>
            </a:r>
            <a:r>
              <a:rPr lang="tr-TR" b="1" dirty="0" err="1" smtClean="0">
                <a:solidFill>
                  <a:srgbClr val="FF0000"/>
                </a:solidFill>
              </a:rPr>
              <a:t>mak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tr-TR" dirty="0"/>
          </a:p>
          <a:p>
            <a:pPr algn="ctr"/>
            <a:r>
              <a:rPr lang="tr-TR" b="1" dirty="0">
                <a:solidFill>
                  <a:srgbClr val="0070C0"/>
                </a:solidFill>
              </a:rPr>
              <a:t>“</a:t>
            </a:r>
            <a:r>
              <a:rPr lang="tr-TR" b="1" dirty="0" smtClean="0">
                <a:solidFill>
                  <a:srgbClr val="0070C0"/>
                </a:solidFill>
              </a:rPr>
              <a:t>oyna</a:t>
            </a:r>
            <a:r>
              <a:rPr lang="tr-TR" b="1" dirty="0" smtClean="0">
                <a:solidFill>
                  <a:srgbClr val="C00000"/>
                </a:solidFill>
              </a:rPr>
              <a:t>ma</a:t>
            </a:r>
            <a:endParaRPr lang="tr-TR" b="1" dirty="0">
              <a:solidFill>
                <a:srgbClr val="C00000"/>
              </a:solidFill>
            </a:endParaRPr>
          </a:p>
          <a:p>
            <a:pPr algn="ctr"/>
            <a:r>
              <a:rPr lang="tr-TR" b="1" dirty="0">
                <a:solidFill>
                  <a:srgbClr val="0070C0"/>
                </a:solidFill>
              </a:rPr>
              <a:t>Oynay</a:t>
            </a:r>
            <a:r>
              <a:rPr lang="tr-TR" b="1" dirty="0">
                <a:solidFill>
                  <a:srgbClr val="C00000"/>
                </a:solidFill>
              </a:rPr>
              <a:t>ış</a:t>
            </a:r>
          </a:p>
          <a:p>
            <a:pPr algn="ctr"/>
            <a:r>
              <a:rPr lang="tr-TR" b="1" dirty="0">
                <a:solidFill>
                  <a:srgbClr val="0070C0"/>
                </a:solidFill>
              </a:rPr>
              <a:t>Oyna</a:t>
            </a:r>
            <a:r>
              <a:rPr lang="tr-TR" b="1" dirty="0">
                <a:solidFill>
                  <a:srgbClr val="C00000"/>
                </a:solidFill>
              </a:rPr>
              <a:t>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780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sz="3900" b="1" dirty="0">
                <a:solidFill>
                  <a:srgbClr val="FF0000"/>
                </a:solidFill>
              </a:rPr>
              <a:t>SIFAT FİİL  </a:t>
            </a:r>
            <a:endParaRPr lang="tr-TR" sz="39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dirty="0" smtClean="0"/>
              <a:t> </a:t>
            </a:r>
            <a:r>
              <a:rPr lang="tr-TR" dirty="0"/>
              <a:t>Fiile gelen ekle </a:t>
            </a:r>
            <a:r>
              <a:rPr lang="tr-TR" b="1" dirty="0">
                <a:solidFill>
                  <a:srgbClr val="FF0000"/>
                </a:solidFill>
              </a:rPr>
              <a:t>sıfat</a:t>
            </a:r>
            <a:r>
              <a:rPr lang="tr-TR" dirty="0"/>
              <a:t> görevini üstlenirler. 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İsimden önce gelerek, </a:t>
            </a:r>
            <a:r>
              <a:rPr lang="tr-TR" b="1" i="1" u="sng" dirty="0" smtClean="0">
                <a:solidFill>
                  <a:srgbClr val="0070C0"/>
                </a:solidFill>
              </a:rPr>
              <a:t>ismin </a:t>
            </a:r>
            <a:r>
              <a:rPr lang="tr-TR" b="1" i="1" u="sng" dirty="0">
                <a:solidFill>
                  <a:srgbClr val="0070C0"/>
                </a:solidFill>
              </a:rPr>
              <a:t>özelliklerini </a:t>
            </a:r>
            <a:r>
              <a:rPr lang="tr-TR" dirty="0" smtClean="0"/>
              <a:t>belirtirler.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          </a:t>
            </a:r>
            <a:r>
              <a:rPr lang="tr-TR" dirty="0" smtClean="0">
                <a:solidFill>
                  <a:srgbClr val="FF0000"/>
                </a:solidFill>
              </a:rPr>
              <a:t>*Kırmızı </a:t>
            </a:r>
            <a:r>
              <a:rPr lang="tr-TR" dirty="0" smtClean="0"/>
              <a:t>araba</a:t>
            </a:r>
          </a:p>
          <a:p>
            <a:pPr marL="0" indent="0"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sıfat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     *Uç</a:t>
            </a:r>
            <a:r>
              <a:rPr lang="tr-TR" dirty="0" smtClean="0">
                <a:solidFill>
                  <a:srgbClr val="FF0000"/>
                </a:solidFill>
              </a:rPr>
              <a:t>an</a:t>
            </a:r>
            <a:r>
              <a:rPr lang="tr-TR" dirty="0" smtClean="0"/>
              <a:t> araba</a:t>
            </a:r>
          </a:p>
          <a:p>
            <a:pPr marL="0" indent="0"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Sıfat fiil</a:t>
            </a:r>
            <a:endParaRPr lang="tr-TR" dirty="0">
              <a:solidFill>
                <a:srgbClr val="FF0000"/>
              </a:solidFill>
            </a:endParaRPr>
          </a:p>
          <a:p>
            <a:pPr algn="ctr"/>
            <a:endParaRPr lang="tr-TR" dirty="0" smtClean="0"/>
          </a:p>
          <a:p>
            <a:pPr algn="ctr"/>
            <a:r>
              <a:rPr lang="tr-TR" dirty="0" smtClean="0"/>
              <a:t>EKLERİ</a:t>
            </a:r>
            <a:r>
              <a:rPr lang="tr-TR" dirty="0"/>
              <a:t>:  an  -ası   </a:t>
            </a:r>
            <a:r>
              <a:rPr lang="tr-TR" dirty="0" err="1"/>
              <a:t>mez</a:t>
            </a:r>
            <a:r>
              <a:rPr lang="tr-TR" dirty="0"/>
              <a:t>    ar    dik   </a:t>
            </a:r>
            <a:r>
              <a:rPr lang="tr-TR" dirty="0" err="1"/>
              <a:t>ecek</a:t>
            </a:r>
            <a:r>
              <a:rPr lang="tr-TR" dirty="0"/>
              <a:t>   </a:t>
            </a:r>
            <a:r>
              <a:rPr lang="tr-TR" dirty="0" err="1"/>
              <a:t>miş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57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048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 smtClean="0"/>
              <a:t>  </a:t>
            </a:r>
            <a:r>
              <a:rPr lang="tr-TR" sz="3600" b="1" dirty="0" smtClean="0">
                <a:solidFill>
                  <a:srgbClr val="FF0000"/>
                </a:solidFill>
              </a:rPr>
              <a:t>ZARF FİİL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Fiile </a:t>
            </a:r>
            <a:r>
              <a:rPr lang="tr-TR" dirty="0"/>
              <a:t>gelerek </a:t>
            </a:r>
            <a:endParaRPr lang="tr-TR" dirty="0" smtClean="0"/>
          </a:p>
          <a:p>
            <a:pPr marL="0" indent="0" algn="ctr">
              <a:buNone/>
            </a:pPr>
            <a:r>
              <a:rPr lang="tr-TR" b="1" i="1" u="sng" dirty="0" smtClean="0">
                <a:solidFill>
                  <a:srgbClr val="0070C0"/>
                </a:solidFill>
              </a:rPr>
              <a:t>sebep</a:t>
            </a:r>
            <a:r>
              <a:rPr lang="tr-TR" b="1" i="1" u="sng" dirty="0">
                <a:solidFill>
                  <a:srgbClr val="0070C0"/>
                </a:solidFill>
              </a:rPr>
              <a:t>, miktar, durum, zaman </a:t>
            </a:r>
            <a:endParaRPr lang="tr-TR" b="1" i="1" u="sng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tr-TR" dirty="0" smtClean="0"/>
              <a:t>belirtirler</a:t>
            </a:r>
            <a:r>
              <a:rPr lang="tr-TR" dirty="0"/>
              <a:t>. </a:t>
            </a:r>
            <a:endParaRPr lang="tr-TR" dirty="0" smtClean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Zarf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/>
              <a:t>görevini üstlenirler</a:t>
            </a:r>
          </a:p>
          <a:p>
            <a:pPr algn="ctr"/>
            <a:r>
              <a:rPr lang="tr-TR" b="1" dirty="0" smtClean="0">
                <a:solidFill>
                  <a:srgbClr val="00B050"/>
                </a:solidFill>
              </a:rPr>
              <a:t>Nasıl</a:t>
            </a:r>
            <a:endParaRPr lang="tr-TR" b="1" dirty="0">
              <a:solidFill>
                <a:srgbClr val="00B050"/>
              </a:solidFill>
            </a:endParaRPr>
          </a:p>
          <a:p>
            <a:pPr algn="ctr"/>
            <a:r>
              <a:rPr lang="tr-TR" b="1" dirty="0">
                <a:solidFill>
                  <a:srgbClr val="00B050"/>
                </a:solidFill>
              </a:rPr>
              <a:t>Ne zaman </a:t>
            </a:r>
          </a:p>
          <a:p>
            <a:pPr algn="ctr"/>
            <a:r>
              <a:rPr lang="tr-TR" b="1" dirty="0">
                <a:solidFill>
                  <a:srgbClr val="00B050"/>
                </a:solidFill>
              </a:rPr>
              <a:t>Ne </a:t>
            </a:r>
            <a:r>
              <a:rPr lang="tr-TR" b="1" dirty="0" smtClean="0">
                <a:solidFill>
                  <a:srgbClr val="00B050"/>
                </a:solidFill>
              </a:rPr>
              <a:t>kadar</a:t>
            </a:r>
          </a:p>
          <a:p>
            <a:pPr marL="0" indent="0" algn="ctr">
              <a:buNone/>
            </a:pPr>
            <a:r>
              <a:rPr lang="tr-TR" b="1" dirty="0" smtClean="0">
                <a:solidFill>
                  <a:srgbClr val="7030A0"/>
                </a:solidFill>
              </a:rPr>
              <a:t>Bu sorulara cevap verirler  !</a:t>
            </a:r>
            <a:endParaRPr lang="tr-TR" b="1" dirty="0">
              <a:solidFill>
                <a:srgbClr val="7030A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618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                      </a:t>
            </a:r>
            <a:r>
              <a:rPr lang="tr-TR" b="1" dirty="0" smtClean="0">
                <a:solidFill>
                  <a:srgbClr val="FF0000"/>
                </a:solidFill>
              </a:rPr>
              <a:t>Zarf Fiil Ekleri </a:t>
            </a:r>
            <a:r>
              <a:rPr lang="tr-TR" b="1" dirty="0">
                <a:solidFill>
                  <a:srgbClr val="FF0000"/>
                </a:solidFill>
              </a:rPr>
              <a:t>: 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smtClean="0"/>
              <a:t>                           </a:t>
            </a:r>
            <a:r>
              <a:rPr lang="tr-TR" sz="4800" b="1" dirty="0" smtClean="0">
                <a:solidFill>
                  <a:srgbClr val="00B0F0"/>
                </a:solidFill>
              </a:rPr>
              <a:t>Çoktur  </a:t>
            </a:r>
            <a:r>
              <a:rPr lang="tr-TR" sz="6600" b="1" dirty="0" smtClean="0">
                <a:solidFill>
                  <a:srgbClr val="00B0F0"/>
                </a:solidFill>
                <a:sym typeface="Wingdings"/>
              </a:rPr>
              <a:t>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 smtClean="0">
                <a:solidFill>
                  <a:srgbClr val="00B050"/>
                </a:solidFill>
              </a:rPr>
              <a:t>-</a:t>
            </a:r>
            <a:r>
              <a:rPr lang="tr-TR" b="1" dirty="0" err="1">
                <a:solidFill>
                  <a:srgbClr val="00B050"/>
                </a:solidFill>
              </a:rPr>
              <a:t>ı</a:t>
            </a:r>
            <a:r>
              <a:rPr lang="tr-TR" b="1" dirty="0" err="1" smtClean="0">
                <a:solidFill>
                  <a:srgbClr val="00B050"/>
                </a:solidFill>
              </a:rPr>
              <a:t>p</a:t>
            </a:r>
            <a:r>
              <a:rPr lang="tr-TR" b="1" dirty="0" smtClean="0">
                <a:solidFill>
                  <a:srgbClr val="00B050"/>
                </a:solidFill>
              </a:rPr>
              <a:t>                  -arak   </a:t>
            </a:r>
          </a:p>
          <a:p>
            <a:r>
              <a:rPr lang="tr-TR" b="1" dirty="0" smtClean="0">
                <a:solidFill>
                  <a:srgbClr val="00B050"/>
                </a:solidFill>
              </a:rPr>
              <a:t>-</a:t>
            </a:r>
            <a:r>
              <a:rPr lang="tr-TR" b="1" dirty="0" err="1" smtClean="0">
                <a:solidFill>
                  <a:srgbClr val="00B050"/>
                </a:solidFill>
              </a:rPr>
              <a:t>dıkça</a:t>
            </a:r>
            <a:r>
              <a:rPr lang="tr-TR" b="1" dirty="0" smtClean="0">
                <a:solidFill>
                  <a:srgbClr val="00B050"/>
                </a:solidFill>
              </a:rPr>
              <a:t>              -</a:t>
            </a:r>
            <a:r>
              <a:rPr lang="tr-TR" b="1" dirty="0" err="1" smtClean="0">
                <a:solidFill>
                  <a:srgbClr val="00B050"/>
                </a:solidFill>
              </a:rPr>
              <a:t>dığında</a:t>
            </a:r>
            <a:r>
              <a:rPr lang="tr-TR" b="1" dirty="0" smtClean="0">
                <a:solidFill>
                  <a:srgbClr val="00B050"/>
                </a:solidFill>
              </a:rPr>
              <a:t> </a:t>
            </a:r>
          </a:p>
          <a:p>
            <a:r>
              <a:rPr lang="tr-TR" b="1" dirty="0" smtClean="0">
                <a:solidFill>
                  <a:srgbClr val="FFC000"/>
                </a:solidFill>
              </a:rPr>
              <a:t>-eli                       -</a:t>
            </a:r>
            <a:r>
              <a:rPr lang="tr-TR" b="1" dirty="0" err="1" smtClean="0">
                <a:solidFill>
                  <a:srgbClr val="FFC000"/>
                </a:solidFill>
              </a:rPr>
              <a:t>esiye</a:t>
            </a:r>
            <a:r>
              <a:rPr lang="tr-TR" b="1" dirty="0" smtClean="0">
                <a:solidFill>
                  <a:srgbClr val="FFC000"/>
                </a:solidFill>
              </a:rPr>
              <a:t>  </a:t>
            </a:r>
          </a:p>
          <a:p>
            <a:r>
              <a:rPr lang="tr-TR" b="1" dirty="0" smtClean="0">
                <a:solidFill>
                  <a:srgbClr val="FFC000"/>
                </a:solidFill>
              </a:rPr>
              <a:t> -</a:t>
            </a:r>
            <a:r>
              <a:rPr lang="tr-TR" b="1" dirty="0" err="1" smtClean="0">
                <a:solidFill>
                  <a:srgbClr val="FFC000"/>
                </a:solidFill>
              </a:rPr>
              <a:t>madan</a:t>
            </a:r>
            <a:r>
              <a:rPr lang="tr-TR" b="1" dirty="0" smtClean="0">
                <a:solidFill>
                  <a:srgbClr val="FFC000"/>
                </a:solidFill>
              </a:rPr>
              <a:t>                   -</a:t>
            </a:r>
            <a:r>
              <a:rPr lang="tr-TR" b="1" dirty="0" err="1" smtClean="0">
                <a:solidFill>
                  <a:srgbClr val="FFC000"/>
                </a:solidFill>
              </a:rPr>
              <a:t>ınca</a:t>
            </a:r>
            <a:endParaRPr lang="tr-TR" b="1" dirty="0" smtClean="0">
              <a:solidFill>
                <a:srgbClr val="FFC000"/>
              </a:solidFill>
            </a:endParaRPr>
          </a:p>
          <a:p>
            <a:r>
              <a:rPr lang="tr-TR" b="1" dirty="0" smtClean="0">
                <a:solidFill>
                  <a:srgbClr val="7030A0"/>
                </a:solidFill>
              </a:rPr>
              <a:t>   “-a       -a”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7030A0"/>
                </a:solidFill>
              </a:rPr>
              <a:t>       </a:t>
            </a:r>
            <a:r>
              <a:rPr lang="tr-TR" b="1" dirty="0">
                <a:solidFill>
                  <a:srgbClr val="7030A0"/>
                </a:solidFill>
              </a:rPr>
              <a:t>“-</a:t>
            </a:r>
            <a:r>
              <a:rPr lang="tr-TR" b="1" dirty="0" err="1">
                <a:solidFill>
                  <a:srgbClr val="7030A0"/>
                </a:solidFill>
              </a:rPr>
              <a:t>ır</a:t>
            </a:r>
            <a:r>
              <a:rPr lang="tr-TR" b="1" dirty="0">
                <a:solidFill>
                  <a:srgbClr val="7030A0"/>
                </a:solidFill>
              </a:rPr>
              <a:t>    -</a:t>
            </a:r>
            <a:r>
              <a:rPr lang="tr-TR" b="1" dirty="0" err="1">
                <a:solidFill>
                  <a:srgbClr val="7030A0"/>
                </a:solidFill>
              </a:rPr>
              <a:t>maz</a:t>
            </a:r>
            <a:r>
              <a:rPr lang="tr-TR" b="1" dirty="0">
                <a:solidFill>
                  <a:srgbClr val="7030A0"/>
                </a:solidFill>
              </a:rPr>
              <a:t>”   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887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07342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dirty="0" smtClean="0"/>
              <a:t>FİİLİMSİ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5400" dirty="0" smtClean="0"/>
              <a:t>FİİL</a:t>
            </a:r>
            <a:r>
              <a:rPr lang="tr-TR" sz="5400" dirty="0" smtClean="0">
                <a:solidFill>
                  <a:srgbClr val="00B050"/>
                </a:solidFill>
              </a:rPr>
              <a:t>+</a:t>
            </a:r>
            <a:r>
              <a:rPr lang="tr-TR" sz="5400" dirty="0" smtClean="0">
                <a:solidFill>
                  <a:srgbClr val="FF0000"/>
                </a:solidFill>
              </a:rPr>
              <a:t>  İMSİ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YEŞİLİMSİ</a:t>
            </a:r>
          </a:p>
          <a:p>
            <a:pPr marL="0" indent="0" algn="ctr">
              <a:buNone/>
            </a:pPr>
            <a:endParaRPr lang="tr-TR" sz="4000" dirty="0" smtClean="0"/>
          </a:p>
          <a:p>
            <a:pPr marL="0" indent="0" algn="ctr">
              <a:buNone/>
            </a:pPr>
            <a:r>
              <a:rPr lang="tr-TR" sz="4000" dirty="0" smtClean="0"/>
              <a:t> </a:t>
            </a:r>
            <a:r>
              <a:rPr lang="tr-TR" sz="40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MAVİMSİ</a:t>
            </a:r>
            <a:endParaRPr lang="tr-TR" sz="40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867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36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Mavimsi:</a:t>
            </a:r>
          </a:p>
          <a:p>
            <a:pPr marL="0" indent="0">
              <a:buNone/>
            </a:pPr>
            <a:r>
              <a:rPr lang="tr-TR" dirty="0" smtClean="0"/>
              <a:t>    </a:t>
            </a:r>
            <a:r>
              <a:rPr lang="tr-TR" dirty="0"/>
              <a:t>mavi </a:t>
            </a:r>
            <a:r>
              <a:rPr lang="tr-TR" dirty="0" smtClean="0"/>
              <a:t>gibi, ama </a:t>
            </a:r>
            <a:r>
              <a:rPr lang="tr-TR" dirty="0"/>
              <a:t>mavi değil!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Yeşilimsi:</a:t>
            </a:r>
          </a:p>
          <a:p>
            <a:pPr marL="0" indent="0">
              <a:buNone/>
            </a:pPr>
            <a:r>
              <a:rPr lang="tr-TR" dirty="0" smtClean="0"/>
              <a:t>  yeşil gibi, </a:t>
            </a:r>
            <a:r>
              <a:rPr lang="tr-TR" dirty="0"/>
              <a:t>ama yeşil değil !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4400" b="1" dirty="0" smtClean="0">
                <a:solidFill>
                  <a:srgbClr val="FF0000"/>
                </a:solidFill>
              </a:rPr>
              <a:t>Fiilimsi :</a:t>
            </a:r>
          </a:p>
          <a:p>
            <a:pPr marL="0" indent="0">
              <a:buNone/>
            </a:pPr>
            <a:r>
              <a:rPr lang="tr-TR" dirty="0" smtClean="0"/>
              <a:t>fiil gibi, </a:t>
            </a:r>
            <a:r>
              <a:rPr lang="tr-TR" dirty="0"/>
              <a:t>ama FİİL  değil 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01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dirty="0" smtClean="0">
                <a:ea typeface="Calibri"/>
                <a:cs typeface="Times New Roman"/>
              </a:rPr>
              <a:t>                          PEKİ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dirty="0" smtClean="0">
                <a:ea typeface="Calibri"/>
                <a:cs typeface="Times New Roman"/>
              </a:rPr>
              <a:t>               Fiil </a:t>
            </a:r>
            <a:r>
              <a:rPr lang="tr-TR" dirty="0">
                <a:ea typeface="Calibri"/>
                <a:cs typeface="Times New Roman"/>
              </a:rPr>
              <a:t>değilse </a:t>
            </a:r>
            <a:r>
              <a:rPr lang="tr-TR" dirty="0">
                <a:solidFill>
                  <a:srgbClr val="FF0000"/>
                </a:solidFill>
                <a:ea typeface="Calibri"/>
                <a:cs typeface="Times New Roman"/>
              </a:rPr>
              <a:t>nedir?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dirty="0">
                <a:ea typeface="Calibri"/>
                <a:cs typeface="Times New Roman"/>
              </a:rPr>
              <a:t>Doğan görünümlü Şahin gibi  </a:t>
            </a:r>
            <a:r>
              <a:rPr lang="tr-TR" dirty="0">
                <a:ea typeface="Calibri"/>
                <a:cs typeface="Times New Roman"/>
                <a:sym typeface="Wingdings"/>
              </a:rPr>
              <a:t></a:t>
            </a:r>
            <a:endParaRPr lang="tr-TR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tr-TR" dirty="0">
              <a:ea typeface="Calibri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823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                                        Fiil değil,</a:t>
            </a:r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          İsim </a:t>
            </a:r>
            <a:r>
              <a:rPr lang="tr-TR" dirty="0" smtClean="0"/>
              <a:t>                         </a:t>
            </a:r>
            <a:r>
              <a:rPr lang="tr-TR" dirty="0">
                <a:solidFill>
                  <a:srgbClr val="FF0000"/>
                </a:solidFill>
              </a:rPr>
              <a:t>S</a:t>
            </a:r>
            <a:r>
              <a:rPr lang="tr-TR" dirty="0" smtClean="0">
                <a:solidFill>
                  <a:srgbClr val="FF0000"/>
                </a:solidFill>
              </a:rPr>
              <a:t>ıfat  </a:t>
            </a:r>
            <a:r>
              <a:rPr lang="tr-TR" dirty="0" smtClean="0"/>
              <a:t>                    </a:t>
            </a:r>
            <a:r>
              <a:rPr lang="tr-TR" dirty="0" smtClean="0">
                <a:solidFill>
                  <a:srgbClr val="002060"/>
                </a:solidFill>
              </a:rPr>
              <a:t>Zarf</a:t>
            </a:r>
            <a:endParaRPr lang="tr-TR" dirty="0">
              <a:solidFill>
                <a:srgbClr val="002060"/>
              </a:solidFill>
            </a:endParaRPr>
          </a:p>
          <a:p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                                Yani</a:t>
            </a:r>
            <a:r>
              <a:rPr lang="tr-TR" dirty="0"/>
              <a:t>,</a:t>
            </a:r>
          </a:p>
          <a:p>
            <a:pPr marL="0" indent="0" algn="ctr">
              <a:buNone/>
            </a:pPr>
            <a:r>
              <a:rPr lang="tr-TR" dirty="0"/>
              <a:t>Şekil olarak fiil gibi; 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Fakat</a:t>
            </a:r>
          </a:p>
          <a:p>
            <a:pPr marL="0" indent="0" algn="ctr">
              <a:buNone/>
            </a:pPr>
            <a:r>
              <a:rPr lang="tr-TR" dirty="0" smtClean="0"/>
              <a:t> anlam  ve görev olarak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>
                <a:solidFill>
                  <a:srgbClr val="0070C0"/>
                </a:solidFill>
              </a:rPr>
              <a:t>İsim </a:t>
            </a:r>
            <a:r>
              <a:rPr lang="tr-TR" dirty="0"/>
              <a:t>                         </a:t>
            </a:r>
            <a:r>
              <a:rPr lang="tr-TR" dirty="0">
                <a:solidFill>
                  <a:srgbClr val="FF0000"/>
                </a:solidFill>
              </a:rPr>
              <a:t>Sıfat  </a:t>
            </a:r>
            <a:r>
              <a:rPr lang="tr-TR" dirty="0"/>
              <a:t>                    </a:t>
            </a:r>
            <a:r>
              <a:rPr lang="tr-TR" dirty="0">
                <a:solidFill>
                  <a:srgbClr val="002060"/>
                </a:solidFill>
              </a:rPr>
              <a:t>Zarf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görevindedir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4232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ctr">
              <a:buNone/>
            </a:pPr>
            <a:r>
              <a:rPr lang="tr-TR" sz="4000" b="1" dirty="0" smtClean="0">
                <a:solidFill>
                  <a:srgbClr val="FF0000"/>
                </a:solidFill>
              </a:rPr>
              <a:t>FİİL</a:t>
            </a:r>
          </a:p>
          <a:p>
            <a:pPr marL="0" indent="0" algn="ctr">
              <a:buNone/>
            </a:pPr>
            <a:r>
              <a:rPr lang="tr-TR" b="1" dirty="0" smtClean="0">
                <a:solidFill>
                  <a:srgbClr val="0070C0"/>
                </a:solidFill>
              </a:rPr>
              <a:t>=</a:t>
            </a:r>
          </a:p>
          <a:p>
            <a:pPr marL="0" indent="0" algn="ctr">
              <a:buNone/>
            </a:pPr>
            <a:r>
              <a:rPr lang="tr-TR" dirty="0" smtClean="0"/>
              <a:t> </a:t>
            </a:r>
            <a:r>
              <a:rPr lang="tr-TR" b="1" dirty="0" smtClean="0">
                <a:solidFill>
                  <a:srgbClr val="FF0000"/>
                </a:solidFill>
              </a:rPr>
              <a:t>Çekimli Fiil   </a:t>
            </a:r>
          </a:p>
          <a:p>
            <a:pPr marL="0" indent="0" algn="ctr">
              <a:buNone/>
            </a:pPr>
            <a:r>
              <a:rPr lang="tr-TR" dirty="0" smtClean="0"/>
              <a:t> </a:t>
            </a:r>
          </a:p>
          <a:p>
            <a:pPr marL="0" indent="0" algn="ctr">
              <a:buNone/>
            </a:pPr>
            <a:r>
              <a:rPr lang="tr-TR" sz="4800" b="1" dirty="0" smtClean="0">
                <a:solidFill>
                  <a:srgbClr val="C00000"/>
                </a:solidFill>
              </a:rPr>
              <a:t> 3 K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sz="4800" b="1" dirty="0" smtClean="0">
                <a:solidFill>
                  <a:srgbClr val="C00000"/>
                </a:solidFill>
              </a:rPr>
              <a:t> KÖK   </a:t>
            </a:r>
            <a:r>
              <a:rPr lang="tr-TR" sz="4800" dirty="0" smtClean="0"/>
              <a:t>+  </a:t>
            </a:r>
            <a:r>
              <a:rPr lang="tr-TR" sz="4800" b="1" dirty="0" smtClean="0">
                <a:solidFill>
                  <a:srgbClr val="00B050"/>
                </a:solidFill>
              </a:rPr>
              <a:t>  KİP   </a:t>
            </a:r>
            <a:r>
              <a:rPr lang="tr-TR" sz="4800" dirty="0" smtClean="0"/>
              <a:t>+ </a:t>
            </a:r>
            <a:r>
              <a:rPr lang="tr-TR" sz="4800" b="1" dirty="0" smtClean="0">
                <a:solidFill>
                  <a:srgbClr val="FFC000"/>
                </a:solidFill>
              </a:rPr>
              <a:t>KİŞİ</a:t>
            </a:r>
          </a:p>
          <a:p>
            <a:pPr marL="0" indent="0" algn="ctr">
              <a:buNone/>
            </a:pPr>
            <a:r>
              <a:rPr lang="tr-TR" sz="4800" dirty="0" smtClean="0"/>
              <a:t>  </a:t>
            </a:r>
            <a:r>
              <a:rPr lang="tr-TR" sz="4800" b="1" dirty="0" smtClean="0">
                <a:solidFill>
                  <a:srgbClr val="C00000"/>
                </a:solidFill>
              </a:rPr>
              <a:t>Gel</a:t>
            </a:r>
            <a:r>
              <a:rPr lang="tr-TR" sz="4800" dirty="0" smtClean="0"/>
              <a:t>         </a:t>
            </a:r>
            <a:r>
              <a:rPr lang="tr-TR" sz="4800" b="1" dirty="0" err="1">
                <a:solidFill>
                  <a:srgbClr val="00B050"/>
                </a:solidFill>
              </a:rPr>
              <a:t>di</a:t>
            </a:r>
            <a:r>
              <a:rPr lang="tr-TR" sz="4800" dirty="0"/>
              <a:t>   </a:t>
            </a:r>
            <a:r>
              <a:rPr lang="tr-TR" sz="4800" dirty="0" smtClean="0"/>
              <a:t>       </a:t>
            </a:r>
            <a:r>
              <a:rPr lang="tr-TR" sz="4800" b="1" dirty="0">
                <a:solidFill>
                  <a:srgbClr val="FFC000"/>
                </a:solidFill>
              </a:rPr>
              <a:t>m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664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tr-TR" dirty="0" smtClean="0"/>
              <a:t>                          </a:t>
            </a:r>
          </a:p>
          <a:p>
            <a:pPr marL="0" indent="0" algn="ctr">
              <a:buNone/>
            </a:pPr>
            <a:r>
              <a:rPr lang="tr-TR" sz="4300" b="1" dirty="0" smtClean="0">
                <a:solidFill>
                  <a:srgbClr val="FF0000"/>
                </a:solidFill>
              </a:rPr>
              <a:t>FİİLİMSİ:  </a:t>
            </a:r>
          </a:p>
          <a:p>
            <a:pPr marL="0" indent="0" algn="ctr">
              <a:buNone/>
            </a:pPr>
            <a:r>
              <a:rPr lang="tr-TR" sz="4000" dirty="0"/>
              <a:t> </a:t>
            </a:r>
            <a:r>
              <a:rPr lang="tr-TR" sz="4000" dirty="0" smtClean="0"/>
              <a:t>           </a:t>
            </a:r>
          </a:p>
          <a:p>
            <a:pPr marL="0" indent="0" algn="ctr">
              <a:buNone/>
            </a:pPr>
            <a:endParaRPr lang="tr-TR" sz="40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tr-TR" sz="4000" b="1" dirty="0" smtClean="0">
                <a:solidFill>
                  <a:srgbClr val="0070C0"/>
                </a:solidFill>
              </a:rPr>
              <a:t>Fiil Kökü  </a:t>
            </a:r>
          </a:p>
          <a:p>
            <a:pPr marL="0" indent="0" algn="ctr">
              <a:buNone/>
            </a:pPr>
            <a:endParaRPr lang="tr-TR" sz="4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sz="4000" b="1" dirty="0" smtClean="0">
                <a:solidFill>
                  <a:srgbClr val="FF0000"/>
                </a:solidFill>
              </a:rPr>
              <a:t>+ </a:t>
            </a:r>
          </a:p>
          <a:p>
            <a:pPr marL="0" indent="0" algn="ctr">
              <a:buNone/>
            </a:pPr>
            <a:endParaRPr lang="tr-TR" sz="4000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tr-TR" sz="4000" b="1" dirty="0" smtClean="0">
                <a:solidFill>
                  <a:srgbClr val="7030A0"/>
                </a:solidFill>
              </a:rPr>
              <a:t>Fiilimsi Eki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24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</a:t>
            </a:r>
            <a:r>
              <a:rPr lang="tr-TR" b="1" dirty="0" smtClean="0">
                <a:solidFill>
                  <a:srgbClr val="FF0000"/>
                </a:solidFill>
              </a:rPr>
              <a:t> Fiilimsi</a:t>
            </a:r>
            <a:r>
              <a:rPr lang="tr-TR" b="1" dirty="0">
                <a:solidFill>
                  <a:srgbClr val="FF0000"/>
                </a:solidFill>
              </a:rPr>
              <a:t>, pratik olarak nasıl bulur?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*</a:t>
            </a:r>
            <a:r>
              <a:rPr lang="tr-TR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Önce cümlenin yargısını (</a:t>
            </a:r>
            <a:r>
              <a:rPr lang="tr-TR" sz="3600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çekimli fiili) </a:t>
            </a:r>
            <a:r>
              <a:rPr lang="tr-TR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bul.</a:t>
            </a:r>
          </a:p>
          <a:p>
            <a:pPr marL="0" indent="0">
              <a:buNone/>
            </a:pPr>
            <a:endParaRPr lang="tr-TR" sz="3600" dirty="0" smtClean="0"/>
          </a:p>
          <a:p>
            <a:pPr marL="0" indent="0">
              <a:buNone/>
            </a:pPr>
            <a:r>
              <a:rPr lang="tr-TR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*Sonra </a:t>
            </a:r>
            <a:r>
              <a:rPr lang="tr-TR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cümle içinde  mastar eki  </a:t>
            </a:r>
            <a:endParaRPr lang="tr-TR" sz="3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tr-TR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“-</a:t>
            </a:r>
            <a:r>
              <a:rPr lang="tr-TR" sz="36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mek</a:t>
            </a:r>
            <a:r>
              <a:rPr lang="tr-TR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-</a:t>
            </a:r>
            <a:r>
              <a:rPr lang="tr-TR" sz="36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mak</a:t>
            </a:r>
            <a:r>
              <a:rPr lang="tr-TR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” alabilen kelimeyi bul.</a:t>
            </a:r>
          </a:p>
          <a:p>
            <a:pPr marL="0" indent="0">
              <a:buNone/>
            </a:pPr>
            <a:endParaRPr lang="tr-TR" sz="3600" dirty="0" smtClean="0"/>
          </a:p>
          <a:p>
            <a:pPr marL="0" indent="0">
              <a:buNone/>
            </a:pPr>
            <a:r>
              <a:rPr lang="tr-TR" sz="3600" dirty="0" smtClean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tr-TR" sz="3600" dirty="0">
                <a:solidFill>
                  <a:schemeClr val="accent1">
                    <a:lumMod val="75000"/>
                  </a:schemeClr>
                </a:solidFill>
              </a:rPr>
              <a:t>Bulduğun kelime </a:t>
            </a:r>
            <a:r>
              <a:rPr lang="tr-TR" sz="3600" dirty="0">
                <a:solidFill>
                  <a:srgbClr val="C00000"/>
                </a:solidFill>
              </a:rPr>
              <a:t>fiilimsidir </a:t>
            </a:r>
            <a:r>
              <a:rPr lang="tr-TR" sz="3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3600" dirty="0">
                <a:solidFill>
                  <a:srgbClr val="FFC000"/>
                </a:solidFill>
                <a:sym typeface="Wingdings"/>
              </a:rPr>
              <a:t></a:t>
            </a:r>
            <a:endParaRPr lang="tr-TR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57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---------------------------------------------</a:t>
            </a:r>
            <a:r>
              <a:rPr lang="tr-TR" sz="5400" dirty="0" smtClean="0"/>
              <a:t>.</a:t>
            </a:r>
            <a:r>
              <a:rPr lang="tr-TR" dirty="0" smtClean="0"/>
              <a:t>  (cümle)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…………………………………………….</a:t>
            </a:r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.yargı </a:t>
            </a:r>
            <a:r>
              <a:rPr lang="tr-TR" sz="1800" dirty="0" smtClean="0"/>
              <a:t>«çekimli fiil»   </a:t>
            </a:r>
            <a:r>
              <a:rPr lang="tr-TR" sz="6000" dirty="0" smtClean="0"/>
              <a:t>.</a:t>
            </a:r>
            <a:endParaRPr lang="tr-TR" sz="6000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-----------</a:t>
            </a:r>
            <a:r>
              <a:rPr lang="tr-TR" b="1" dirty="0" smtClean="0">
                <a:solidFill>
                  <a:srgbClr val="FF0000"/>
                </a:solidFill>
              </a:rPr>
              <a:t>fiil </a:t>
            </a:r>
            <a:r>
              <a:rPr lang="tr-TR" b="1" dirty="0">
                <a:solidFill>
                  <a:srgbClr val="FF0000"/>
                </a:solidFill>
              </a:rPr>
              <a:t>kökü+ “-</a:t>
            </a:r>
            <a:r>
              <a:rPr lang="tr-TR" b="1" dirty="0" err="1">
                <a:solidFill>
                  <a:srgbClr val="FF0000"/>
                </a:solidFill>
              </a:rPr>
              <a:t>mek</a:t>
            </a:r>
            <a:r>
              <a:rPr lang="tr-TR" b="1" dirty="0">
                <a:solidFill>
                  <a:srgbClr val="FF0000"/>
                </a:solidFill>
              </a:rPr>
              <a:t>”  </a:t>
            </a:r>
            <a:r>
              <a:rPr lang="tr-TR" dirty="0" smtClean="0"/>
              <a:t>---------------</a:t>
            </a:r>
            <a:r>
              <a:rPr lang="tr-T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yargı</a:t>
            </a:r>
            <a:r>
              <a:rPr lang="tr-TR" sz="4000" dirty="0" smtClean="0"/>
              <a:t>.</a:t>
            </a:r>
            <a:endParaRPr lang="tr-TR" sz="4000" dirty="0"/>
          </a:p>
          <a:p>
            <a:pPr marL="0" indent="0">
              <a:buNone/>
            </a:pPr>
            <a:r>
              <a:rPr lang="tr-TR" dirty="0"/>
              <a:t>                     </a:t>
            </a:r>
            <a:r>
              <a:rPr lang="tr-TR" b="1" dirty="0" smtClean="0">
                <a:solidFill>
                  <a:srgbClr val="C00000"/>
                </a:solidFill>
              </a:rPr>
              <a:t>( FİİLİMSİ )</a:t>
            </a:r>
            <a:endParaRPr lang="tr-TR" b="1" dirty="0">
              <a:solidFill>
                <a:srgbClr val="C0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488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374</Words>
  <Application>Microsoft Office PowerPoint</Application>
  <PresentationFormat>Ekran Gösterisi (4:3)</PresentationFormat>
  <Paragraphs>154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FİİLİMSİ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Fiilimsiler  3’e   ayrılır : 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FİİLİMSİ</dc:title>
  <dc:creator>kamuran kaya</dc:creator>
  <cp:lastModifiedBy>kamuran kaya</cp:lastModifiedBy>
  <cp:revision>11</cp:revision>
  <dcterms:created xsi:type="dcterms:W3CDTF">2018-07-02T07:57:43Z</dcterms:created>
  <dcterms:modified xsi:type="dcterms:W3CDTF">2018-07-02T13:41:44Z</dcterms:modified>
</cp:coreProperties>
</file>