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ebiyat&#246;gretmeni.net/atasozleri.htm" TargetMode="External"/><Relationship Id="rId2" Type="http://schemas.openxmlformats.org/officeDocument/2006/relationships/hyperlink" Target="http://www.edebiyat&#246;gretmeni.net/deyimler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94F328C1-C98C-4393-A9D3-801147BB79D8}"/>
              </a:ext>
            </a:extLst>
          </p:cNvPr>
          <p:cNvSpPr/>
          <p:nvPr/>
        </p:nvSpPr>
        <p:spPr>
          <a:xfrm>
            <a:off x="387927" y="360218"/>
            <a:ext cx="11263746" cy="59020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7.SINIF</a:t>
            </a:r>
          </a:p>
          <a:p>
            <a:pPr algn="ctr"/>
            <a:r>
              <a:rPr lang="tr-TR" dirty="0"/>
              <a:t>ANLATIM BOZUKLUĞU</a:t>
            </a:r>
          </a:p>
        </p:txBody>
      </p:sp>
    </p:spTree>
    <p:extLst>
      <p:ext uri="{BB962C8B-B14F-4D97-AF65-F5344CB8AC3E}">
        <p14:creationId xmlns:p14="http://schemas.microsoft.com/office/powerpoint/2010/main" val="1531641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7DE887-1CD9-4F18-A4A1-853E3B8A7C72}"/>
              </a:ext>
            </a:extLst>
          </p:cNvPr>
          <p:cNvSpPr/>
          <p:nvPr/>
        </p:nvSpPr>
        <p:spPr>
          <a:xfrm>
            <a:off x="346363" y="805981"/>
            <a:ext cx="1070956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Müfettişlerin geleceğini öğrenen müdürün </a:t>
            </a:r>
            <a:r>
              <a:rPr lang="tr-TR" sz="2800" b="1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etekleri zil çalıyordu</a:t>
            </a:r>
            <a:r>
              <a:rPr lang="tr-TR" sz="28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tr-TR" sz="2800" dirty="0"/>
          </a:p>
        </p:txBody>
      </p:sp>
      <p:sp>
        <p:nvSpPr>
          <p:cNvPr id="3" name="Ok: Aşağı 2">
            <a:extLst>
              <a:ext uri="{FF2B5EF4-FFF2-40B4-BE49-F238E27FC236}">
                <a16:creationId xmlns:a16="http://schemas.microsoft.com/office/drawing/2014/main" id="{E3D116F4-89E9-4FBD-817C-EFAB6335BFC6}"/>
              </a:ext>
            </a:extLst>
          </p:cNvPr>
          <p:cNvSpPr/>
          <p:nvPr/>
        </p:nvSpPr>
        <p:spPr>
          <a:xfrm>
            <a:off x="8354291" y="1329201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C1A94464-5E11-495F-9D9F-8B94AB4BA93D}"/>
              </a:ext>
            </a:extLst>
          </p:cNvPr>
          <p:cNvSpPr/>
          <p:nvPr/>
        </p:nvSpPr>
        <p:spPr>
          <a:xfrm>
            <a:off x="7703127" y="2507673"/>
            <a:ext cx="2646218" cy="9213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SEVİNMEK</a:t>
            </a:r>
          </a:p>
        </p:txBody>
      </p:sp>
      <p:sp>
        <p:nvSpPr>
          <p:cNvPr id="5" name="Ok: Aşağı 4">
            <a:extLst>
              <a:ext uri="{FF2B5EF4-FFF2-40B4-BE49-F238E27FC236}">
                <a16:creationId xmlns:a16="http://schemas.microsoft.com/office/drawing/2014/main" id="{B8103771-7B9E-43CE-B7E1-3D436CA2C87A}"/>
              </a:ext>
            </a:extLst>
          </p:cNvPr>
          <p:cNvSpPr/>
          <p:nvPr/>
        </p:nvSpPr>
        <p:spPr>
          <a:xfrm>
            <a:off x="8354291" y="3480330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76E5EFC2-39F3-486F-99C3-9341B506B0C4}"/>
              </a:ext>
            </a:extLst>
          </p:cNvPr>
          <p:cNvSpPr/>
          <p:nvPr/>
        </p:nvSpPr>
        <p:spPr>
          <a:xfrm>
            <a:off x="7703127" y="4658802"/>
            <a:ext cx="2784764" cy="9213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ETEKLERİ TUTUŞTU</a:t>
            </a:r>
          </a:p>
        </p:txBody>
      </p:sp>
    </p:spTree>
    <p:extLst>
      <p:ext uri="{BB962C8B-B14F-4D97-AF65-F5344CB8AC3E}">
        <p14:creationId xmlns:p14="http://schemas.microsoft.com/office/powerpoint/2010/main" val="328435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DAC881-B3CB-4531-BB1B-DBE2432CCB8A}"/>
              </a:ext>
            </a:extLst>
          </p:cNvPr>
          <p:cNvSpPr/>
          <p:nvPr/>
        </p:nvSpPr>
        <p:spPr>
          <a:xfrm>
            <a:off x="138545" y="736707"/>
            <a:ext cx="1161011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DD0055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»</a:t>
            </a:r>
            <a:r>
              <a:rPr lang="tr-TR" sz="28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Şoför hatalı sollama yapmış, bütün yolcuların </a:t>
            </a:r>
            <a:r>
              <a:rPr lang="tr-TR" sz="2800" b="1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canı burnuna gelmişti</a:t>
            </a:r>
            <a:endParaRPr lang="tr-TR" sz="2800" dirty="0"/>
          </a:p>
        </p:txBody>
      </p:sp>
      <p:sp>
        <p:nvSpPr>
          <p:cNvPr id="3" name="Ok: Aşağı 2">
            <a:extLst>
              <a:ext uri="{FF2B5EF4-FFF2-40B4-BE49-F238E27FC236}">
                <a16:creationId xmlns:a16="http://schemas.microsoft.com/office/drawing/2014/main" id="{EC363757-7962-4E33-BEB8-7BA26E135D7F}"/>
              </a:ext>
            </a:extLst>
          </p:cNvPr>
          <p:cNvSpPr/>
          <p:nvPr/>
        </p:nvSpPr>
        <p:spPr>
          <a:xfrm>
            <a:off x="8354291" y="1329201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k: Aşağı 3">
            <a:extLst>
              <a:ext uri="{FF2B5EF4-FFF2-40B4-BE49-F238E27FC236}">
                <a16:creationId xmlns:a16="http://schemas.microsoft.com/office/drawing/2014/main" id="{D7F913EE-DCAE-4983-A287-78B2C2BE95E7}"/>
              </a:ext>
            </a:extLst>
          </p:cNvPr>
          <p:cNvSpPr/>
          <p:nvPr/>
        </p:nvSpPr>
        <p:spPr>
          <a:xfrm>
            <a:off x="8409709" y="3659331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0E24FB6D-66E2-4FB4-8A07-CABE73EC6E0B}"/>
              </a:ext>
            </a:extLst>
          </p:cNvPr>
          <p:cNvSpPr/>
          <p:nvPr/>
        </p:nvSpPr>
        <p:spPr>
          <a:xfrm>
            <a:off x="7509164" y="2507673"/>
            <a:ext cx="2673927" cy="9213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BUNALMAK,SIKILMAK</a:t>
            </a:r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1B017B0C-6329-4B86-8687-37683EBECBE1}"/>
              </a:ext>
            </a:extLst>
          </p:cNvPr>
          <p:cNvSpPr/>
          <p:nvPr/>
        </p:nvSpPr>
        <p:spPr>
          <a:xfrm>
            <a:off x="7509164" y="5068135"/>
            <a:ext cx="2673927" cy="9213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YÜREĞİ AĞZINA GELMEK</a:t>
            </a:r>
          </a:p>
        </p:txBody>
      </p:sp>
    </p:spTree>
    <p:extLst>
      <p:ext uri="{BB962C8B-B14F-4D97-AF65-F5344CB8AC3E}">
        <p14:creationId xmlns:p14="http://schemas.microsoft.com/office/powerpoint/2010/main" val="354413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C39B511-3C71-4A14-BCC1-1017850AB756}"/>
              </a:ext>
            </a:extLst>
          </p:cNvPr>
          <p:cNvSpPr/>
          <p:nvPr/>
        </p:nvSpPr>
        <p:spPr>
          <a:xfrm>
            <a:off x="637308" y="750562"/>
            <a:ext cx="10183091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Okulda sürekli sorun çıkarmasının sonucunda </a:t>
            </a:r>
            <a:r>
              <a:rPr lang="tr-TR" sz="2800" b="1" i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göze girmişti.</a:t>
            </a:r>
            <a:endParaRPr lang="tr-TR" sz="2800" dirty="0"/>
          </a:p>
        </p:txBody>
      </p:sp>
      <p:sp>
        <p:nvSpPr>
          <p:cNvPr id="3" name="Ok: Aşağı 2">
            <a:extLst>
              <a:ext uri="{FF2B5EF4-FFF2-40B4-BE49-F238E27FC236}">
                <a16:creationId xmlns:a16="http://schemas.microsoft.com/office/drawing/2014/main" id="{CA11BC39-22B8-403E-A697-2DA83DBBB9E4}"/>
              </a:ext>
            </a:extLst>
          </p:cNvPr>
          <p:cNvSpPr/>
          <p:nvPr/>
        </p:nvSpPr>
        <p:spPr>
          <a:xfrm>
            <a:off x="8354291" y="1329201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k: Aşağı 3">
            <a:extLst>
              <a:ext uri="{FF2B5EF4-FFF2-40B4-BE49-F238E27FC236}">
                <a16:creationId xmlns:a16="http://schemas.microsoft.com/office/drawing/2014/main" id="{086E2085-F6D8-4D25-A4DB-D05C8E249A3B}"/>
              </a:ext>
            </a:extLst>
          </p:cNvPr>
          <p:cNvSpPr/>
          <p:nvPr/>
        </p:nvSpPr>
        <p:spPr>
          <a:xfrm>
            <a:off x="8354291" y="4100110"/>
            <a:ext cx="872836" cy="11784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2676B230-8CE5-4CB9-923C-7DDD7113078B}"/>
              </a:ext>
            </a:extLst>
          </p:cNvPr>
          <p:cNvSpPr/>
          <p:nvPr/>
        </p:nvSpPr>
        <p:spPr>
          <a:xfrm>
            <a:off x="7564582" y="2604655"/>
            <a:ext cx="2673927" cy="9836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İLGİ VE DEĞER KAZANMAK</a:t>
            </a:r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103B49D3-849A-4A3E-90F3-304E7A1634A3}"/>
              </a:ext>
            </a:extLst>
          </p:cNvPr>
          <p:cNvSpPr/>
          <p:nvPr/>
        </p:nvSpPr>
        <p:spPr>
          <a:xfrm>
            <a:off x="7564582" y="5545906"/>
            <a:ext cx="2673927" cy="9836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GÖZE BATMAK</a:t>
            </a:r>
          </a:p>
        </p:txBody>
      </p:sp>
    </p:spTree>
    <p:extLst>
      <p:ext uri="{BB962C8B-B14F-4D97-AF65-F5344CB8AC3E}">
        <p14:creationId xmlns:p14="http://schemas.microsoft.com/office/powerpoint/2010/main" val="1041785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C2CAE9CB-56F2-49A5-965F-7FE3D2EC8BC4}"/>
              </a:ext>
            </a:extLst>
          </p:cNvPr>
          <p:cNvSpPr/>
          <p:nvPr/>
        </p:nvSpPr>
        <p:spPr>
          <a:xfrm>
            <a:off x="1246909" y="221673"/>
            <a:ext cx="9171709" cy="8451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ATASÖZLERİN YANLIŞ KULLANILMASI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82FE571-D595-4A57-9543-F99CCB03BAC1}"/>
              </a:ext>
            </a:extLst>
          </p:cNvPr>
          <p:cNvSpPr/>
          <p:nvPr/>
        </p:nvSpPr>
        <p:spPr>
          <a:xfrm>
            <a:off x="692727" y="1955907"/>
            <a:ext cx="9171708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Damlaya damlaya deniz olur. </a:t>
            </a:r>
            <a:endParaRPr lang="tr-T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75B83B4-B9C7-4AC8-928B-6AE87781E409}"/>
              </a:ext>
            </a:extLst>
          </p:cNvPr>
          <p:cNvSpPr/>
          <p:nvPr/>
        </p:nvSpPr>
        <p:spPr>
          <a:xfrm>
            <a:off x="692727" y="3552900"/>
            <a:ext cx="9171708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Damlaya damlaya </a:t>
            </a:r>
            <a:r>
              <a:rPr lang="tr-TR" sz="4000" dirty="0">
                <a:solidFill>
                  <a:srgbClr val="C00000"/>
                </a:solidFill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göl </a:t>
            </a: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olur. </a:t>
            </a:r>
            <a:endParaRPr lang="tr-T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49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EB01005-63A7-4C7D-9944-178F160D88E4}"/>
              </a:ext>
            </a:extLst>
          </p:cNvPr>
          <p:cNvSpPr/>
          <p:nvPr/>
        </p:nvSpPr>
        <p:spPr>
          <a:xfrm>
            <a:off x="1096069" y="1041461"/>
            <a:ext cx="741100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Derdini söylemeyen, ilaç bulamaz.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D490559-7A7B-4550-BADA-12BD62118809}"/>
              </a:ext>
            </a:extLst>
          </p:cNvPr>
          <p:cNvSpPr/>
          <p:nvPr/>
        </p:nvSpPr>
        <p:spPr>
          <a:xfrm>
            <a:off x="1096068" y="2676297"/>
            <a:ext cx="830868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Derdini söylemeyen, </a:t>
            </a:r>
            <a:r>
              <a:rPr lang="tr-TR" sz="3600" dirty="0">
                <a:solidFill>
                  <a:srgbClr val="C00000"/>
                </a:solidFill>
                <a:latin typeface="MV Boli" panose="02000500030200090000" pitchFamily="2" charset="0"/>
                <a:ea typeface="Calibri" panose="020F0502020204030204" pitchFamily="34" charset="0"/>
              </a:rPr>
              <a:t>derman</a:t>
            </a:r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 bulamaz.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43757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48A8FF1-9091-4992-89F6-7219900C867A}"/>
              </a:ext>
            </a:extLst>
          </p:cNvPr>
          <p:cNvSpPr/>
          <p:nvPr/>
        </p:nvSpPr>
        <p:spPr>
          <a:xfrm>
            <a:off x="573260" y="487280"/>
            <a:ext cx="1004313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Deveyi yardan uçuran bir tutam çiçektir.</a:t>
            </a:r>
            <a:endParaRPr lang="tr-T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65F65F0-C8D6-4644-B235-E6CF493E9510}"/>
              </a:ext>
            </a:extLst>
          </p:cNvPr>
          <p:cNvSpPr/>
          <p:nvPr/>
        </p:nvSpPr>
        <p:spPr>
          <a:xfrm>
            <a:off x="573260" y="1789608"/>
            <a:ext cx="9672841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Deveyi yardan uçuran bir tutam </a:t>
            </a:r>
            <a:r>
              <a:rPr lang="tr-TR" sz="4000" dirty="0">
                <a:solidFill>
                  <a:srgbClr val="C00000"/>
                </a:solidFill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ottur</a:t>
            </a:r>
            <a:r>
              <a:rPr lang="tr-TR" sz="40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3F8ED08-5DFE-4DC2-BE73-4EB5C5776C07}"/>
              </a:ext>
            </a:extLst>
          </p:cNvPr>
          <p:cNvSpPr/>
          <p:nvPr/>
        </p:nvSpPr>
        <p:spPr>
          <a:xfrm>
            <a:off x="644433" y="3549134"/>
            <a:ext cx="974978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Akıllı köprü arayıncaya dek, deli nehri geçer.</a:t>
            </a:r>
            <a:endParaRPr lang="tr-TR" sz="36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22FB4E02-72B9-4188-8F09-8FB25E7E427C}"/>
              </a:ext>
            </a:extLst>
          </p:cNvPr>
          <p:cNvSpPr/>
          <p:nvPr/>
        </p:nvSpPr>
        <p:spPr>
          <a:xfrm>
            <a:off x="534787" y="5073134"/>
            <a:ext cx="1038136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Akıllı köprü arayıncaya dek, deli </a:t>
            </a:r>
            <a:r>
              <a:rPr lang="tr-TR" sz="3600" dirty="0">
                <a:solidFill>
                  <a:srgbClr val="C00000"/>
                </a:solidFill>
                <a:latin typeface="MV Boli" panose="02000500030200090000" pitchFamily="2" charset="0"/>
                <a:ea typeface="Calibri" panose="020F0502020204030204" pitchFamily="34" charset="0"/>
              </a:rPr>
              <a:t>köprüyü</a:t>
            </a:r>
            <a:r>
              <a:rPr lang="tr-TR" sz="3600" dirty="0">
                <a:latin typeface="MV Boli" panose="02000500030200090000" pitchFamily="2" charset="0"/>
                <a:ea typeface="Calibri" panose="020F0502020204030204" pitchFamily="34" charset="0"/>
              </a:rPr>
              <a:t> geçer.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46911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9A111730-48CE-48CB-B7BB-C0584EAB769D}"/>
              </a:ext>
            </a:extLst>
          </p:cNvPr>
          <p:cNvSpPr/>
          <p:nvPr/>
        </p:nvSpPr>
        <p:spPr>
          <a:xfrm>
            <a:off x="568036" y="207818"/>
            <a:ext cx="9906000" cy="10529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3.MANTIK HATASI VE SIRALAMA YANLIŞLIĞI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957E20E-06A8-481A-8C05-D5564A0DD40B}"/>
              </a:ext>
            </a:extLst>
          </p:cNvPr>
          <p:cNvSpPr/>
          <p:nvPr/>
        </p:nvSpPr>
        <p:spPr>
          <a:xfrm>
            <a:off x="568035" y="1831262"/>
            <a:ext cx="10584873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3200" dirty="0">
                <a:solidFill>
                  <a:srgbClr val="0070C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Cümlede verilen kavramların önem sırasının karıştırılması ya da cümlenin mantık açısından yanlış oluşturulması sonucunda ortaya çıkan anlatım bozukluklarıdır.</a:t>
            </a:r>
            <a:endParaRPr lang="tr-TR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78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9C0003B-6221-41B5-B827-92B67368F029}"/>
              </a:ext>
            </a:extLst>
          </p:cNvPr>
          <p:cNvSpPr/>
          <p:nvPr/>
        </p:nvSpPr>
        <p:spPr>
          <a:xfrm>
            <a:off x="953096" y="598116"/>
            <a:ext cx="936096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Bırak </a:t>
            </a:r>
            <a:r>
              <a:rPr lang="tr-TR" sz="3200" b="1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patates doğramayı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, </a:t>
            </a:r>
            <a:r>
              <a:rPr lang="tr-TR" sz="3200" b="1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yemek bile yapamaz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o.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39DFBDD-CC04-4F9B-9282-A28CF500526C}"/>
              </a:ext>
            </a:extLst>
          </p:cNvPr>
          <p:cNvSpPr/>
          <p:nvPr/>
        </p:nvSpPr>
        <p:spPr>
          <a:xfrm>
            <a:off x="554181" y="2149917"/>
            <a:ext cx="1075112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Yemek yapmak, patates doğramaktan daha zor ve üst düzey bir eylemdir. Bu yüzden “patates doğramayı” sözüyle “yemek bile yapamaz” sözü yer değiştirmelidir: </a:t>
            </a:r>
            <a:endParaRPr lang="tr-TR" sz="24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874961F-39BA-410C-98EC-EDC9C2BC15AC}"/>
              </a:ext>
            </a:extLst>
          </p:cNvPr>
          <p:cNvSpPr/>
          <p:nvPr/>
        </p:nvSpPr>
        <p:spPr>
          <a:xfrm>
            <a:off x="900219" y="4317272"/>
            <a:ext cx="9107045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Bırak </a:t>
            </a:r>
            <a:r>
              <a:rPr lang="tr-TR" sz="3200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yemek yapmayı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, </a:t>
            </a:r>
            <a:r>
              <a:rPr lang="tr-TR" sz="3200" u="sng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patates bile doğrayamaz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o”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95363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7FBFFB3-8251-43E2-B388-220672CB71BC}"/>
              </a:ext>
            </a:extLst>
          </p:cNvPr>
          <p:cNvSpPr/>
          <p:nvPr/>
        </p:nvSpPr>
        <p:spPr>
          <a:xfrm>
            <a:off x="680891" y="819788"/>
            <a:ext cx="867096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444444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 yürüyemiyor hatta koşamıyor bile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A0043C0-F438-4757-83C3-535F2D15A96A}"/>
              </a:ext>
            </a:extLst>
          </p:cNvPr>
          <p:cNvSpPr/>
          <p:nvPr/>
        </p:nvSpPr>
        <p:spPr>
          <a:xfrm>
            <a:off x="680891" y="2771185"/>
            <a:ext cx="892423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 koşamıyor hatta yürüyemiyor bile. </a:t>
            </a:r>
            <a:endParaRPr lang="tr-TR" sz="3600" dirty="0">
              <a:solidFill>
                <a:srgbClr val="C00000"/>
              </a:solidFill>
            </a:endParaRP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99FD4438-F948-48F8-9A94-A5B78BD5BA85}"/>
              </a:ext>
            </a:extLst>
          </p:cNvPr>
          <p:cNvSpPr/>
          <p:nvPr/>
        </p:nvSpPr>
        <p:spPr>
          <a:xfrm>
            <a:off x="9628909" y="568036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67B582DE-DCED-4C00-BECE-2A925CBE4855}"/>
              </a:ext>
            </a:extLst>
          </p:cNvPr>
          <p:cNvSpPr/>
          <p:nvPr/>
        </p:nvSpPr>
        <p:spPr>
          <a:xfrm>
            <a:off x="9781309" y="2595586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rgbClr val="0070C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727240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B92211-AC36-4730-8DF4-929FF29183DB}"/>
              </a:ext>
            </a:extLst>
          </p:cNvPr>
          <p:cNvSpPr/>
          <p:nvPr/>
        </p:nvSpPr>
        <p:spPr>
          <a:xfrm>
            <a:off x="876802" y="819789"/>
            <a:ext cx="83167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Yasa teklifi 12’ye karşı 50 oyla reddedildi. 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EA00DCB-522E-4C13-A124-B11549FFBBF1}"/>
              </a:ext>
            </a:extLst>
          </p:cNvPr>
          <p:cNvSpPr/>
          <p:nvPr/>
        </p:nvSpPr>
        <p:spPr>
          <a:xfrm>
            <a:off x="876802" y="2191388"/>
            <a:ext cx="8340745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Yasa teklifi 50’ye karşı 120 oyla reddedildi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F5E3F83-EBAC-4C76-B162-10E53E64437C}"/>
              </a:ext>
            </a:extLst>
          </p:cNvPr>
          <p:cNvSpPr/>
          <p:nvPr/>
        </p:nvSpPr>
        <p:spPr>
          <a:xfrm>
            <a:off x="952027" y="4081838"/>
            <a:ext cx="903324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Seninle değil şehirde gezmek, dünya turuna çıkılmaz. </a:t>
            </a:r>
            <a:endParaRPr lang="tr-TR" sz="2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1003DCCB-AA1E-43DC-821D-2564113CAF4E}"/>
              </a:ext>
            </a:extLst>
          </p:cNvPr>
          <p:cNvSpPr/>
          <p:nvPr/>
        </p:nvSpPr>
        <p:spPr>
          <a:xfrm>
            <a:off x="876802" y="5364079"/>
            <a:ext cx="956864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C0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Seninle değil dünya turuna çıkmak, şehirde gezilmez. 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3D4D5FD5-85A3-4593-AEE3-F40603E7E5F2}"/>
              </a:ext>
            </a:extLst>
          </p:cNvPr>
          <p:cNvSpPr/>
          <p:nvPr/>
        </p:nvSpPr>
        <p:spPr>
          <a:xfrm>
            <a:off x="9628909" y="568036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ACEB5E4F-E807-40A7-BAAB-C4A1F8C67BDF}"/>
              </a:ext>
            </a:extLst>
          </p:cNvPr>
          <p:cNvSpPr/>
          <p:nvPr/>
        </p:nvSpPr>
        <p:spPr>
          <a:xfrm>
            <a:off x="9628909" y="1985011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8" name="Dikdörtgen: Köşeleri Yuvarlatılmış 7">
            <a:extLst>
              <a:ext uri="{FF2B5EF4-FFF2-40B4-BE49-F238E27FC236}">
                <a16:creationId xmlns:a16="http://schemas.microsoft.com/office/drawing/2014/main" id="{A1730E02-84E5-446A-AEB9-222C145E2C54}"/>
              </a:ext>
            </a:extLst>
          </p:cNvPr>
          <p:cNvSpPr/>
          <p:nvPr/>
        </p:nvSpPr>
        <p:spPr>
          <a:xfrm>
            <a:off x="10473156" y="5126925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9" name="Dikdörtgen: Köşeleri Yuvarlatılmış 8">
            <a:extLst>
              <a:ext uri="{FF2B5EF4-FFF2-40B4-BE49-F238E27FC236}">
                <a16:creationId xmlns:a16="http://schemas.microsoft.com/office/drawing/2014/main" id="{03AC86BC-4EFD-410F-9867-CD99F570A777}"/>
              </a:ext>
            </a:extLst>
          </p:cNvPr>
          <p:cNvSpPr/>
          <p:nvPr/>
        </p:nvSpPr>
        <p:spPr>
          <a:xfrm>
            <a:off x="10034627" y="3704925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rgbClr val="C0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33991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: Köşeleri Yuvarlatılmış 2">
            <a:extLst>
              <a:ext uri="{FF2B5EF4-FFF2-40B4-BE49-F238E27FC236}">
                <a16:creationId xmlns:a16="http://schemas.microsoft.com/office/drawing/2014/main" id="{7C7A8D97-B22F-48E3-9978-43F65E40A201}"/>
              </a:ext>
            </a:extLst>
          </p:cNvPr>
          <p:cNvSpPr/>
          <p:nvPr/>
        </p:nvSpPr>
        <p:spPr>
          <a:xfrm>
            <a:off x="568036" y="207818"/>
            <a:ext cx="9906000" cy="10529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1.SÖZCÜĞÜN YANLIŞ YERDE KULLANILMASI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EF5A251-1F2C-4617-9200-8A0A813EFBE9}"/>
              </a:ext>
            </a:extLst>
          </p:cNvPr>
          <p:cNvSpPr/>
          <p:nvPr/>
        </p:nvSpPr>
        <p:spPr>
          <a:xfrm>
            <a:off x="429491" y="2052935"/>
            <a:ext cx="11277600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2800" b="1" dirty="0">
                <a:solidFill>
                  <a:srgbClr val="002060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Cümledeki sözcüklerin yerinde kullanılmaması, söylenmek istenenin karşıtı bir anlamın ortaya çıkmasına ya da cümlenin anlaşılmamasına yol açar.</a:t>
            </a:r>
            <a:endParaRPr lang="tr-TR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38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6268653-9A3A-44F7-9685-11765DB6D2D4}"/>
              </a:ext>
            </a:extLst>
          </p:cNvPr>
          <p:cNvSpPr/>
          <p:nvPr/>
        </p:nvSpPr>
        <p:spPr>
          <a:xfrm>
            <a:off x="916762" y="556552"/>
            <a:ext cx="936827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Hastalık ölüme, hatta kısmi felce neden olabilir. 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A9720D1-B5D4-4128-B1A6-779B133A31D6}"/>
              </a:ext>
            </a:extLst>
          </p:cNvPr>
          <p:cNvSpPr/>
          <p:nvPr/>
        </p:nvSpPr>
        <p:spPr>
          <a:xfrm>
            <a:off x="916762" y="2038988"/>
            <a:ext cx="936827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Hastalık kısmi felce, hatta ölüme neden olabilir. 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0031892-EB90-4CD4-B912-62A97D281080}"/>
              </a:ext>
            </a:extLst>
          </p:cNvPr>
          <p:cNvSpPr/>
          <p:nvPr/>
        </p:nvSpPr>
        <p:spPr>
          <a:xfrm>
            <a:off x="1073857" y="4049572"/>
            <a:ext cx="950933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Zavallının bırakın ceketi., takım elbisesi bile yok. </a:t>
            </a:r>
            <a:endParaRPr lang="tr-TR" sz="32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F9ED50C-DF94-43E0-B1F7-C3E8A7123082}"/>
              </a:ext>
            </a:extLst>
          </p:cNvPr>
          <p:cNvSpPr/>
          <p:nvPr/>
        </p:nvSpPr>
        <p:spPr>
          <a:xfrm>
            <a:off x="1073857" y="5600861"/>
            <a:ext cx="918071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Zavallının bırakın takım elbisesi, ceketi bile yok</a:t>
            </a:r>
            <a:endParaRPr lang="tr-TR" sz="3200" dirty="0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60F14401-9CE9-421C-A744-7721E0D2F577}"/>
              </a:ext>
            </a:extLst>
          </p:cNvPr>
          <p:cNvSpPr/>
          <p:nvPr/>
        </p:nvSpPr>
        <p:spPr>
          <a:xfrm>
            <a:off x="10519757" y="5524895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98435034-EF51-410F-9112-9A59A0ADE9DD}"/>
              </a:ext>
            </a:extLst>
          </p:cNvPr>
          <p:cNvSpPr/>
          <p:nvPr/>
        </p:nvSpPr>
        <p:spPr>
          <a:xfrm>
            <a:off x="10479954" y="1944307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8" name="Dikdörtgen: Köşeleri Yuvarlatılmış 7">
            <a:extLst>
              <a:ext uri="{FF2B5EF4-FFF2-40B4-BE49-F238E27FC236}">
                <a16:creationId xmlns:a16="http://schemas.microsoft.com/office/drawing/2014/main" id="{8D8DA651-CD73-449F-8735-4783E8FD5C91}"/>
              </a:ext>
            </a:extLst>
          </p:cNvPr>
          <p:cNvSpPr/>
          <p:nvPr/>
        </p:nvSpPr>
        <p:spPr>
          <a:xfrm>
            <a:off x="10638530" y="3794005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rgbClr val="C00000"/>
                </a:solidFill>
              </a:rPr>
              <a:t>Y</a:t>
            </a:r>
          </a:p>
        </p:txBody>
      </p:sp>
      <p:sp>
        <p:nvSpPr>
          <p:cNvPr id="9" name="Dikdörtgen: Köşeleri Yuvarlatılmış 8">
            <a:extLst>
              <a:ext uri="{FF2B5EF4-FFF2-40B4-BE49-F238E27FC236}">
                <a16:creationId xmlns:a16="http://schemas.microsoft.com/office/drawing/2014/main" id="{5D3BA60F-1187-4690-B42E-5D7E6B71FEA4}"/>
              </a:ext>
            </a:extLst>
          </p:cNvPr>
          <p:cNvSpPr/>
          <p:nvPr/>
        </p:nvSpPr>
        <p:spPr>
          <a:xfrm>
            <a:off x="10444567" y="350175"/>
            <a:ext cx="1219200" cy="9975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rgbClr val="C0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538797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32B65437-1135-46AC-BEDB-D4C9D7612F2D}"/>
              </a:ext>
            </a:extLst>
          </p:cNvPr>
          <p:cNvSpPr/>
          <p:nvPr/>
        </p:nvSpPr>
        <p:spPr>
          <a:xfrm>
            <a:off x="568036" y="207818"/>
            <a:ext cx="9906000" cy="10529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4.GEREKSİZ SÖZCÜK KULLANIMI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0D50392-561B-4459-A44B-0782E771D791}"/>
              </a:ext>
            </a:extLst>
          </p:cNvPr>
          <p:cNvSpPr/>
          <p:nvPr/>
        </p:nvSpPr>
        <p:spPr>
          <a:xfrm>
            <a:off x="457200" y="1748135"/>
            <a:ext cx="1108363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 İ</a:t>
            </a:r>
            <a:r>
              <a:rPr lang="tr-TR" sz="2400" dirty="0">
                <a:latin typeface="MV Boli" panose="02000500030200090000" pitchFamily="2" charset="0"/>
                <a:ea typeface="Calibri" panose="020F0502020204030204" pitchFamily="34" charset="0"/>
              </a:rPr>
              <a:t>yi ve sa</a:t>
            </a:r>
            <a:r>
              <a:rPr lang="tr-TR" sz="24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latin typeface="MV Boli" panose="02000500030200090000" pitchFamily="2" charset="0"/>
                <a:ea typeface="Calibri" panose="020F0502020204030204" pitchFamily="34" charset="0"/>
              </a:rPr>
              <a:t>lam bir cümlede gereksiz sözcük bulunmaz. Cümlede gereksiz sözcü</a:t>
            </a:r>
            <a:r>
              <a:rPr lang="tr-TR" sz="24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latin typeface="MV Boli" panose="02000500030200090000" pitchFamily="2" charset="0"/>
                <a:ea typeface="Calibri" panose="020F0502020204030204" pitchFamily="34" charset="0"/>
              </a:rPr>
              <a:t>ün kullanılması, anlatım bozuklu</a:t>
            </a:r>
            <a:r>
              <a:rPr lang="tr-TR" sz="24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latin typeface="MV Boli" panose="02000500030200090000" pitchFamily="2" charset="0"/>
                <a:ea typeface="Calibri" panose="020F0502020204030204" pitchFamily="34" charset="0"/>
              </a:rPr>
              <a:t>una yol açar. </a:t>
            </a:r>
            <a:endParaRPr lang="tr-TR" sz="24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5BD0822-6A2F-4B9F-82FE-059C3A31F7B0}"/>
              </a:ext>
            </a:extLst>
          </p:cNvPr>
          <p:cNvSpPr/>
          <p:nvPr/>
        </p:nvSpPr>
        <p:spPr>
          <a:xfrm>
            <a:off x="457200" y="3678704"/>
            <a:ext cx="10861964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28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Bir sözcük cümleden çıkarıldı</a:t>
            </a:r>
            <a:r>
              <a:rPr lang="tr-TR" sz="28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28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ında, cümlenin anlam ve anlatımında bir bozulma, daralma olmuyorsa, o sözcük gereksizdir. Çıkarıldı</a:t>
            </a:r>
            <a:r>
              <a:rPr lang="tr-TR" sz="2800" dirty="0"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2800" dirty="0">
                <a:latin typeface="MV Boli" panose="0200050003020009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ında cümlenin anlamı ve anlatımı bozuluyorsa, o sözcük gereklidir.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46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B61A2D9-E388-462E-BEE5-6674EA201EE4}"/>
              </a:ext>
            </a:extLst>
          </p:cNvPr>
          <p:cNvSpPr/>
          <p:nvPr/>
        </p:nvSpPr>
        <p:spPr>
          <a:xfrm>
            <a:off x="711464" y="542698"/>
            <a:ext cx="910377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Bu olaya verilen tepkiler 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kişiden kişiy</a:t>
            </a:r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göre</a:t>
            </a: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değişir.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2FEBB2C-07A6-44D9-8011-493207DF43F9}"/>
              </a:ext>
            </a:extLst>
          </p:cNvPr>
          <p:cNvSpPr/>
          <p:nvPr/>
        </p:nvSpPr>
        <p:spPr>
          <a:xfrm>
            <a:off x="1086566" y="2667000"/>
            <a:ext cx="8353569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Bu olaya verilen tepkiler 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kişiden kişiy</a:t>
            </a:r>
            <a:r>
              <a:rPr lang="tr-TR" sz="2800" b="1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tr-TR" sz="2800" dirty="0">
                <a:solidFill>
                  <a:schemeClr val="tx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değişir.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: Köşeleri Yuvarlatılmış 3">
            <a:extLst>
              <a:ext uri="{FF2B5EF4-FFF2-40B4-BE49-F238E27FC236}">
                <a16:creationId xmlns:a16="http://schemas.microsoft.com/office/drawing/2014/main" id="{EFD097D4-0062-4DB7-AE02-8AAFEB527061}"/>
              </a:ext>
            </a:extLst>
          </p:cNvPr>
          <p:cNvSpPr/>
          <p:nvPr/>
        </p:nvSpPr>
        <p:spPr>
          <a:xfrm>
            <a:off x="6858000" y="1191491"/>
            <a:ext cx="1759527" cy="8035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GÖRE</a:t>
            </a:r>
          </a:p>
        </p:txBody>
      </p:sp>
    </p:spTree>
    <p:extLst>
      <p:ext uri="{BB962C8B-B14F-4D97-AF65-F5344CB8AC3E}">
        <p14:creationId xmlns:p14="http://schemas.microsoft.com/office/powerpoint/2010/main" val="449718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1E10E5-86C6-448A-B650-516E099C3F82}"/>
              </a:ext>
            </a:extLst>
          </p:cNvPr>
          <p:cNvSpPr/>
          <p:nvPr/>
        </p:nvSpPr>
        <p:spPr>
          <a:xfrm>
            <a:off x="110836" y="321072"/>
            <a:ext cx="1187334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Adam, kapının önünde duran kadının kulağına </a:t>
            </a:r>
            <a:r>
              <a:rPr lang="tr-TR" sz="2400" u="sng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alçak sesle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bir şeyler </a:t>
            </a:r>
            <a:r>
              <a:rPr lang="tr-TR" sz="2400" u="sng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fısıldıyordu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F8729CC-C304-48F5-9B5D-82192AD7596B}"/>
              </a:ext>
            </a:extLst>
          </p:cNvPr>
          <p:cNvSpPr/>
          <p:nvPr/>
        </p:nvSpPr>
        <p:spPr>
          <a:xfrm>
            <a:off x="221673" y="2011326"/>
            <a:ext cx="1149927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Adam, kapının önünde duran kadının kulağına  bir şeyler </a:t>
            </a:r>
            <a:r>
              <a:rPr lang="tr-TR" sz="2400" u="sng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fısıldıyordu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1F1D233-E956-4810-8BD3-5DD0EF04D562}"/>
              </a:ext>
            </a:extLst>
          </p:cNvPr>
          <p:cNvSpPr/>
          <p:nvPr/>
        </p:nvSpPr>
        <p:spPr>
          <a:xfrm>
            <a:off x="110835" y="3429000"/>
            <a:ext cx="11499271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 yakın arkadaşıyla </a:t>
            </a:r>
            <a:r>
              <a:rPr lang="tr-TR" sz="2800" u="sng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aşağı yukarı</a:t>
            </a: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sz="2800" u="sng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iki üç yıldan beri</a:t>
            </a: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görüşmüyor.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8C067FDB-5502-4471-8B53-2809FF8CE70F}"/>
              </a:ext>
            </a:extLst>
          </p:cNvPr>
          <p:cNvSpPr/>
          <p:nvPr/>
        </p:nvSpPr>
        <p:spPr>
          <a:xfrm>
            <a:off x="110835" y="5119254"/>
            <a:ext cx="11499271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 yakın arkadaşıyla  </a:t>
            </a:r>
            <a:r>
              <a:rPr lang="tr-TR" sz="2800" u="sng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iki üç yıldan beri</a:t>
            </a:r>
            <a:r>
              <a:rPr lang="tr-TR" sz="28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görüşmüyor.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434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86FD658-5303-46F3-BC3D-E06EBAE40536}"/>
              </a:ext>
            </a:extLst>
          </p:cNvPr>
          <p:cNvSpPr/>
          <p:nvPr/>
        </p:nvSpPr>
        <p:spPr>
          <a:xfrm>
            <a:off x="608023" y="528843"/>
            <a:ext cx="1081366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Çocuk, </a:t>
            </a:r>
            <a:r>
              <a:rPr lang="tr-TR" sz="36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az kalsın</a:t>
            </a:r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, </a:t>
            </a:r>
            <a:r>
              <a:rPr lang="tr-TR" sz="36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neredeyse</a:t>
            </a:r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 merdivenden düşecekti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2444416-1A30-4913-A66A-63FF523DD4E0}"/>
              </a:ext>
            </a:extLst>
          </p:cNvPr>
          <p:cNvSpPr/>
          <p:nvPr/>
        </p:nvSpPr>
        <p:spPr>
          <a:xfrm>
            <a:off x="689167" y="1775752"/>
            <a:ext cx="861453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Çocuk, </a:t>
            </a:r>
            <a:r>
              <a:rPr lang="tr-TR" sz="36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az kalsın</a:t>
            </a:r>
            <a:r>
              <a:rPr lang="tr-TR" sz="36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,  merdivenden düşecekti</a:t>
            </a:r>
            <a:endParaRPr lang="tr-TR" sz="36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BB707BC-C049-4B2C-A769-F892F43EC0EF}"/>
              </a:ext>
            </a:extLst>
          </p:cNvPr>
          <p:cNvSpPr/>
          <p:nvPr/>
        </p:nvSpPr>
        <p:spPr>
          <a:xfrm>
            <a:off x="689167" y="3429000"/>
            <a:ext cx="9744784" cy="717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40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Yetkililer </a:t>
            </a:r>
            <a:r>
              <a:rPr lang="tr-TR" sz="40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hâlâ</a:t>
            </a:r>
            <a:r>
              <a:rPr lang="tr-TR" sz="40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bir açıklama yapmadı </a:t>
            </a:r>
            <a:r>
              <a:rPr lang="tr-TR" sz="40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henüz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56148D6-7762-46E1-B013-4F141DEEC8A1}"/>
              </a:ext>
            </a:extLst>
          </p:cNvPr>
          <p:cNvSpPr/>
          <p:nvPr/>
        </p:nvSpPr>
        <p:spPr>
          <a:xfrm>
            <a:off x="608023" y="4794733"/>
            <a:ext cx="8290859" cy="7176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40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Yetkililer </a:t>
            </a:r>
            <a:r>
              <a:rPr lang="tr-TR" sz="40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hâlâ</a:t>
            </a:r>
            <a:r>
              <a:rPr lang="tr-TR" sz="40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bir açıklama yapmadı 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80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7704A52-0441-436C-A3F7-6389CEE42C5F}"/>
              </a:ext>
            </a:extLst>
          </p:cNvPr>
          <p:cNvSpPr/>
          <p:nvPr/>
        </p:nvSpPr>
        <p:spPr>
          <a:xfrm>
            <a:off x="670063" y="833643"/>
            <a:ext cx="649851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Yeni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 okula geldim ki ders zili çaldı. 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EC848C8-D247-432A-AE63-72EEBA3D1B5F}"/>
              </a:ext>
            </a:extLst>
          </p:cNvPr>
          <p:cNvSpPr/>
          <p:nvPr/>
        </p:nvSpPr>
        <p:spPr>
          <a:xfrm>
            <a:off x="670063" y="2844225"/>
            <a:ext cx="651518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Okula </a:t>
            </a:r>
            <a:r>
              <a:rPr lang="tr-TR" sz="3200" b="1" u="sng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yeni</a:t>
            </a:r>
            <a:r>
              <a:rPr lang="tr-TR" sz="3200" dirty="0">
                <a:solidFill>
                  <a:srgbClr val="222222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 geldim ki ders zili çaldı.”</a:t>
            </a:r>
            <a:endParaRPr lang="tr-TR" sz="3200" dirty="0"/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D930467C-418C-4172-B348-15557FCCEC8C}"/>
              </a:ext>
            </a:extLst>
          </p:cNvPr>
          <p:cNvSpPr/>
          <p:nvPr/>
        </p:nvSpPr>
        <p:spPr>
          <a:xfrm>
            <a:off x="7185244" y="833643"/>
            <a:ext cx="808829" cy="584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k: Sağ 4">
            <a:extLst>
              <a:ext uri="{FF2B5EF4-FFF2-40B4-BE49-F238E27FC236}">
                <a16:creationId xmlns:a16="http://schemas.microsoft.com/office/drawing/2014/main" id="{0EDAAB3C-F659-48C3-AC56-D351B94289BB}"/>
              </a:ext>
            </a:extLst>
          </p:cNvPr>
          <p:cNvSpPr/>
          <p:nvPr/>
        </p:nvSpPr>
        <p:spPr>
          <a:xfrm>
            <a:off x="7185244" y="2844225"/>
            <a:ext cx="808829" cy="584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41DC294D-1563-46C0-980E-B322EB4B67F4}"/>
              </a:ext>
            </a:extLst>
          </p:cNvPr>
          <p:cNvSpPr/>
          <p:nvPr/>
        </p:nvSpPr>
        <p:spPr>
          <a:xfrm>
            <a:off x="7994073" y="540327"/>
            <a:ext cx="2576945" cy="98367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rgbClr val="FF0000"/>
                </a:solidFill>
              </a:rPr>
              <a:t>YANLIŞ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D7698ABE-001D-4DEC-A8E4-724A022F4F3D}"/>
              </a:ext>
            </a:extLst>
          </p:cNvPr>
          <p:cNvSpPr/>
          <p:nvPr/>
        </p:nvSpPr>
        <p:spPr>
          <a:xfrm>
            <a:off x="8091055" y="2644775"/>
            <a:ext cx="2576945" cy="98367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DOĞRU</a:t>
            </a:r>
          </a:p>
        </p:txBody>
      </p:sp>
    </p:spTree>
    <p:extLst>
      <p:ext uri="{BB962C8B-B14F-4D97-AF65-F5344CB8AC3E}">
        <p14:creationId xmlns:p14="http://schemas.microsoft.com/office/powerpoint/2010/main" val="344323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36039E7-5111-47BC-8E58-8DFB155099C5}"/>
              </a:ext>
            </a:extLst>
          </p:cNvPr>
          <p:cNvSpPr/>
          <p:nvPr/>
        </p:nvSpPr>
        <p:spPr>
          <a:xfrm>
            <a:off x="710514" y="611970"/>
            <a:ext cx="428854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666666"/>
                </a:solidFill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Ağrısız kulak delinir.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CC7FDD3-9268-4487-956D-F1221CFE1A36}"/>
              </a:ext>
            </a:extLst>
          </p:cNvPr>
          <p:cNvSpPr/>
          <p:nvPr/>
        </p:nvSpPr>
        <p:spPr>
          <a:xfrm>
            <a:off x="814937" y="2593170"/>
            <a:ext cx="431419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666666"/>
                </a:solidFill>
                <a:latin typeface="roboto"/>
                <a:ea typeface="Calibri" panose="020F0502020204030204" pitchFamily="34" charset="0"/>
                <a:cs typeface="Times New Roman" panose="02020603050405020304" pitchFamily="18" charset="0"/>
              </a:rPr>
              <a:t>Kulak ağrısız delinir.</a:t>
            </a:r>
            <a:endParaRPr lang="tr-TR" sz="3600" dirty="0"/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5D270C24-2B14-4183-87BF-ECCED3ED3C36}"/>
              </a:ext>
            </a:extLst>
          </p:cNvPr>
          <p:cNvSpPr/>
          <p:nvPr/>
        </p:nvSpPr>
        <p:spPr>
          <a:xfrm>
            <a:off x="6095999" y="611970"/>
            <a:ext cx="808829" cy="584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k: Sağ 4">
            <a:extLst>
              <a:ext uri="{FF2B5EF4-FFF2-40B4-BE49-F238E27FC236}">
                <a16:creationId xmlns:a16="http://schemas.microsoft.com/office/drawing/2014/main" id="{DF3B0E30-BC1D-43E3-9599-36C1F98BCDBD}"/>
              </a:ext>
            </a:extLst>
          </p:cNvPr>
          <p:cNvSpPr/>
          <p:nvPr/>
        </p:nvSpPr>
        <p:spPr>
          <a:xfrm>
            <a:off x="6096000" y="2593170"/>
            <a:ext cx="808829" cy="584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: Köşeleri Yuvarlatılmış 5">
            <a:extLst>
              <a:ext uri="{FF2B5EF4-FFF2-40B4-BE49-F238E27FC236}">
                <a16:creationId xmlns:a16="http://schemas.microsoft.com/office/drawing/2014/main" id="{A6D3505D-1F85-46BD-9AC3-2C862818B65F}"/>
              </a:ext>
            </a:extLst>
          </p:cNvPr>
          <p:cNvSpPr/>
          <p:nvPr/>
        </p:nvSpPr>
        <p:spPr>
          <a:xfrm>
            <a:off x="7495310" y="274628"/>
            <a:ext cx="2576945" cy="98367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rgbClr val="FF0000"/>
                </a:solidFill>
              </a:rPr>
              <a:t>YANLIŞ</a:t>
            </a:r>
          </a:p>
        </p:txBody>
      </p:sp>
      <p:sp>
        <p:nvSpPr>
          <p:cNvPr id="7" name="Dikdörtgen: Köşeleri Yuvarlatılmış 6">
            <a:extLst>
              <a:ext uri="{FF2B5EF4-FFF2-40B4-BE49-F238E27FC236}">
                <a16:creationId xmlns:a16="http://schemas.microsoft.com/office/drawing/2014/main" id="{EDABDE88-25B3-4A68-B368-65979D92E7F8}"/>
              </a:ext>
            </a:extLst>
          </p:cNvPr>
          <p:cNvSpPr/>
          <p:nvPr/>
        </p:nvSpPr>
        <p:spPr>
          <a:xfrm>
            <a:off x="7495309" y="2392279"/>
            <a:ext cx="2576945" cy="98367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DOĞRU</a:t>
            </a:r>
          </a:p>
        </p:txBody>
      </p:sp>
    </p:spTree>
    <p:extLst>
      <p:ext uri="{BB962C8B-B14F-4D97-AF65-F5344CB8AC3E}">
        <p14:creationId xmlns:p14="http://schemas.microsoft.com/office/powerpoint/2010/main" val="360739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1916A257-73D3-4649-A66D-22CCF18023CB}"/>
              </a:ext>
            </a:extLst>
          </p:cNvPr>
          <p:cNvSpPr/>
          <p:nvPr/>
        </p:nvSpPr>
        <p:spPr>
          <a:xfrm>
            <a:off x="568036" y="193964"/>
            <a:ext cx="10668000" cy="7897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AŞAĞIDAKİ CÜMLELERDE YANLIŞ YERDE  KULLANILAN ALTI ÇİZİLİ KELİMELERİN  DOĞRU ŞEKLİNİ SÖYLEYİNİZ.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D45C872-49B2-4FCD-B4CB-A50CEC5EC196}"/>
              </a:ext>
            </a:extLst>
          </p:cNvPr>
          <p:cNvSpPr/>
          <p:nvPr/>
        </p:nvSpPr>
        <p:spPr>
          <a:xfrm>
            <a:off x="671964" y="1817316"/>
            <a:ext cx="796686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Size </a:t>
            </a:r>
            <a:r>
              <a:rPr lang="tr-TR" sz="3200" u="sng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kısaca</a:t>
            </a:r>
            <a:r>
              <a:rPr lang="tr-TR" sz="3200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 bildiklerimi anlatmak istiyorum. </a:t>
            </a:r>
            <a:endParaRPr lang="tr-TR" sz="32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AABBE07-15CF-4E5F-8136-93090AD41864}"/>
              </a:ext>
            </a:extLst>
          </p:cNvPr>
          <p:cNvSpPr/>
          <p:nvPr/>
        </p:nvSpPr>
        <p:spPr>
          <a:xfrm>
            <a:off x="671964" y="3871135"/>
            <a:ext cx="886794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Alınan karar, askerin </a:t>
            </a:r>
            <a:r>
              <a:rPr lang="tr-TR" sz="3200" u="sng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daha çok</a:t>
            </a:r>
            <a:r>
              <a:rPr lang="tr-TR" sz="3200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 ölmesine yol açtı.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2380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C800D88-AE2F-43D7-B09E-D6AABC98A111}"/>
              </a:ext>
            </a:extLst>
          </p:cNvPr>
          <p:cNvSpPr/>
          <p:nvPr/>
        </p:nvSpPr>
        <p:spPr>
          <a:xfrm>
            <a:off x="855160" y="1027606"/>
            <a:ext cx="703109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200" u="sng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tr-TR" sz="3200" dirty="0">
                <a:solidFill>
                  <a:srgbClr val="444444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 Ankara’ya gelişimde hüzünlenirim</a:t>
            </a:r>
            <a:endParaRPr lang="tr-TR" sz="3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5710883-3967-461E-A884-D92CAF93D920}"/>
              </a:ext>
            </a:extLst>
          </p:cNvPr>
          <p:cNvSpPr/>
          <p:nvPr/>
        </p:nvSpPr>
        <p:spPr>
          <a:xfrm>
            <a:off x="756462" y="3216625"/>
            <a:ext cx="995977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3600" b="1" u="sng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Yerli yersiz 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ö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retmene soru soran ö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renciye hepimiz kızdık.</a:t>
            </a:r>
            <a:r>
              <a:rPr lang="tr-TR" sz="3600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” 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976929B-FC46-474F-9CDB-6C5706772099}"/>
              </a:ext>
            </a:extLst>
          </p:cNvPr>
          <p:cNvSpPr/>
          <p:nvPr/>
        </p:nvSpPr>
        <p:spPr>
          <a:xfrm>
            <a:off x="953173" y="5421869"/>
            <a:ext cx="983955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3600" b="1" u="sng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Fazla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 kaplıcada kaldı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ı için vücudunda kızarmalar olmu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ş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.</a:t>
            </a:r>
            <a:r>
              <a:rPr lang="tr-TR" sz="3600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”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41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4A5A567-BEA1-48D3-8F82-DC329BA7C881}"/>
              </a:ext>
            </a:extLst>
          </p:cNvPr>
          <p:cNvSpPr/>
          <p:nvPr/>
        </p:nvSpPr>
        <p:spPr>
          <a:xfrm>
            <a:off x="464255" y="598115"/>
            <a:ext cx="752481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3600" b="1" u="sng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Yeni</a:t>
            </a:r>
            <a:r>
              <a:rPr lang="tr-TR" sz="3600" b="1" dirty="0">
                <a:solidFill>
                  <a:srgbClr val="222222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 eve girdim ki sokakta bir patlama oldu.</a:t>
            </a:r>
            <a:r>
              <a:rPr lang="tr-TR" sz="3600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”</a:t>
            </a:r>
            <a:endParaRPr lang="tr-TR" sz="36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32ECF2B-49CC-4064-AFD9-8CC2B3EFDE51}"/>
              </a:ext>
            </a:extLst>
          </p:cNvPr>
          <p:cNvSpPr/>
          <p:nvPr/>
        </p:nvSpPr>
        <p:spPr>
          <a:xfrm>
            <a:off x="318381" y="2343789"/>
            <a:ext cx="7816563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Cesetler </a:t>
            </a:r>
            <a:r>
              <a:rPr lang="tr-TR" sz="4000" b="1" u="sng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çok 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denizde kaldı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ından çürümü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ş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.</a:t>
            </a:r>
            <a:endParaRPr lang="tr-T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8A2CD18-628C-4A4D-A329-B9C03EEA0B50}"/>
              </a:ext>
            </a:extLst>
          </p:cNvPr>
          <p:cNvSpPr/>
          <p:nvPr/>
        </p:nvSpPr>
        <p:spPr>
          <a:xfrm>
            <a:off x="634174" y="4297279"/>
            <a:ext cx="7186583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Burada </a:t>
            </a:r>
            <a:r>
              <a:rPr lang="tr-TR" sz="4000" b="1" u="sng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her 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Allah’ın günü kaza oluyor.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64188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757FE08-1B63-4C23-9C54-7D74B7D1AB8D}"/>
              </a:ext>
            </a:extLst>
          </p:cNvPr>
          <p:cNvSpPr/>
          <p:nvPr/>
        </p:nvSpPr>
        <p:spPr>
          <a:xfrm>
            <a:off x="733903" y="916770"/>
            <a:ext cx="4027064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4000" b="1" u="sng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A</a:t>
            </a:r>
            <a:r>
              <a:rPr lang="tr-TR" sz="4000" b="1" u="sng" dirty="0"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ğ</a:t>
            </a:r>
            <a:r>
              <a:rPr lang="tr-TR" sz="4000" b="1" u="sng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rısız</a:t>
            </a:r>
            <a:r>
              <a:rPr lang="tr-TR" sz="40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 kulak delinir.</a:t>
            </a:r>
            <a:endParaRPr lang="tr-TR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E2D6D1C-7DC5-4E60-92AD-F8539D10CBC3}"/>
              </a:ext>
            </a:extLst>
          </p:cNvPr>
          <p:cNvSpPr/>
          <p:nvPr/>
        </p:nvSpPr>
        <p:spPr>
          <a:xfrm>
            <a:off x="733903" y="2731716"/>
            <a:ext cx="432522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Ben </a:t>
            </a:r>
            <a:r>
              <a:rPr lang="tr-TR" sz="3600" b="1" u="sng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çok</a:t>
            </a: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denizde yüzerim.</a:t>
            </a:r>
            <a:endParaRPr lang="tr-T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5F45B81-58A4-4B71-9F29-5BF4203ABC18}"/>
              </a:ext>
            </a:extLst>
          </p:cNvPr>
          <p:cNvSpPr/>
          <p:nvPr/>
        </p:nvSpPr>
        <p:spPr>
          <a:xfrm>
            <a:off x="672988" y="4671352"/>
            <a:ext cx="812113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Bu çocuk seneye y</a:t>
            </a:r>
            <a:r>
              <a:rPr lang="tr-TR" sz="3600" b="1" u="sng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üksek</a:t>
            </a: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 in</a:t>
            </a: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Cambria" panose="02040503050406030204" pitchFamily="18" charset="0"/>
              </a:rPr>
              <a:t>ş</a:t>
            </a:r>
            <a:r>
              <a:rPr lang="tr-TR" sz="3600" b="1" dirty="0">
                <a:latin typeface="Monotype Corsiva" panose="03010101010201010101" pitchFamily="66" charset="0"/>
                <a:ea typeface="Calibri" panose="020F0502020204030204" pitchFamily="34" charset="0"/>
                <a:cs typeface="MV Boli" panose="02000500030200090000" pitchFamily="2" charset="0"/>
              </a:rPr>
              <a:t>aat mühendisi olacak.</a:t>
            </a:r>
            <a:endParaRPr lang="tr-T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01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: Köşeleri Yuvarlatılmış 1">
            <a:extLst>
              <a:ext uri="{FF2B5EF4-FFF2-40B4-BE49-F238E27FC236}">
                <a16:creationId xmlns:a16="http://schemas.microsoft.com/office/drawing/2014/main" id="{06F0E415-40BE-4361-AE8C-59CCA04C0E42}"/>
              </a:ext>
            </a:extLst>
          </p:cNvPr>
          <p:cNvSpPr/>
          <p:nvPr/>
        </p:nvSpPr>
        <p:spPr>
          <a:xfrm>
            <a:off x="568036" y="207818"/>
            <a:ext cx="9906000" cy="10529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2-ATASÖZÜ VE DEYİMLERİN YANLIŞ KULLANIMI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8EECB31-112D-43B8-BAD8-239F5C490877}"/>
              </a:ext>
            </a:extLst>
          </p:cNvPr>
          <p:cNvSpPr/>
          <p:nvPr/>
        </p:nvSpPr>
        <p:spPr>
          <a:xfrm>
            <a:off x="415635" y="2177626"/>
            <a:ext cx="10737273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3200" i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Deyimler</a:t>
            </a:r>
            <a:r>
              <a:rPr lang="tr-TR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ve </a:t>
            </a:r>
            <a:r>
              <a:rPr lang="tr-TR" sz="3200" i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atasözleri</a:t>
            </a:r>
            <a:r>
              <a:rPr lang="tr-TR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kalıplaşmış söz gruplarıdır. Bu kalıpların bozulması ve bir sözün yerine eş anlamlısının getirilmesi anlatım bozukluğu yaratır.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07BCE19-28CA-4C1B-B4CB-16E9CA1180BA}"/>
              </a:ext>
            </a:extLst>
          </p:cNvPr>
          <p:cNvSpPr/>
          <p:nvPr/>
        </p:nvSpPr>
        <p:spPr>
          <a:xfrm>
            <a:off x="415635" y="4664148"/>
            <a:ext cx="10889674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deyimin ilettiği anlamla, cümlenin taşıdığı anlam arasında bir uyumsuzluğun olması anlatım bozukluğuna neden olur.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33936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</TotalTime>
  <Words>442</Words>
  <Application>Microsoft Office PowerPoint</Application>
  <PresentationFormat>Geniş ekran</PresentationFormat>
  <Paragraphs>84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6" baseType="lpstr">
      <vt:lpstr>Arial</vt:lpstr>
      <vt:lpstr>Calibri</vt:lpstr>
      <vt:lpstr>Cambria</vt:lpstr>
      <vt:lpstr>Comic Sans MS</vt:lpstr>
      <vt:lpstr>Gill Sans MT</vt:lpstr>
      <vt:lpstr>Monotype Corsiva</vt:lpstr>
      <vt:lpstr>MV Boli</vt:lpstr>
      <vt:lpstr>Open Sans</vt:lpstr>
      <vt:lpstr>roboto</vt:lpstr>
      <vt:lpstr>Segoe UI</vt:lpstr>
      <vt:lpstr>Symbol</vt:lpstr>
      <vt:lpstr>Galeri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6</cp:revision>
  <dcterms:created xsi:type="dcterms:W3CDTF">2019-04-07T21:55:30Z</dcterms:created>
  <dcterms:modified xsi:type="dcterms:W3CDTF">2019-04-07T22:38:17Z</dcterms:modified>
</cp:coreProperties>
</file>