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70" r:id="rId3"/>
    <p:sldId id="272" r:id="rId4"/>
    <p:sldId id="277" r:id="rId5"/>
    <p:sldId id="278" r:id="rId6"/>
    <p:sldId id="274" r:id="rId7"/>
    <p:sldId id="264" r:id="rId8"/>
    <p:sldId id="299" r:id="rId9"/>
    <p:sldId id="300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98" r:id="rId18"/>
    <p:sldId id="273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74" d="100"/>
          <a:sy n="74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B243-BDCC-414C-86CD-2FB576627018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BED62-8E78-4A48-BE77-B49BA661AF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80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BED62-8E78-4A48-BE77-B49BA661AFF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6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4A058B-A766-40FC-A5A7-63D12548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0839B-2538-45A0-8D43-6C163D56E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02E16-83AB-4D16-A3AB-437F43454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9A1C-4180-4A5B-A4B8-AF4849306E5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204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D3CAF-06E7-4929-87D4-A09C6CF32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A2C1C3-186F-463C-9155-5A5FC7E02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0899A-1978-4D5F-8829-99B3EFCDC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EF6D7-AEB9-4A23-A1F0-6E306EC3581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9136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433DC3-B5ED-4564-A288-5D44A2421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2B9F9-0794-4441-9ADE-DB2F379FB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7871B0-36DF-4567-8FC6-A22C83301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8E44-87B8-40FD-98AD-1DC4A94B2C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642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8D589-116D-43A6-81FE-A08699FC2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85DC2-F85A-4D05-9B9F-A8BD7628E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81C7F-889A-43C0-9E3C-87E3F0995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54E7-DB6D-467A-BA84-EA064ED213B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055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35E98-CA58-41FC-913D-258C12264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4605D-278F-4448-9193-BF88AAE6B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9ECAE-C886-4142-97E9-A24163285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53E7-EC1C-4FAB-979E-1881797B4A6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62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CADCA9-3BE2-4746-81FE-7DD442C64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947E54-D064-4056-A271-A0959C3D4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0BD0F-0126-4038-ABF0-E6A86F14C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A8F2-F334-4718-A0E3-78803DED3CF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123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C9500-14B9-4856-82D9-489069FD4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0FD20-3412-485A-8E6D-51C8D0FC1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32745-1865-490C-B2E0-7350EDEED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F584-E746-4E5A-BFD9-9BAAA44F248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189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7F1068-AC5F-44C6-B168-867CB9A62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281CB7-D96D-496B-B673-EF8FE02A7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1BEF1C-0A2A-4E24-97A0-EA2102149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4F928-23C2-4599-B5DE-7BD2163231F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838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7E3C14-B64D-4CBF-ADBE-2536AE99C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E05914-E9AF-4B96-B885-C140E25DF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992C7-3DB0-40E2-83D8-545DDD18B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EF4B-4000-433E-9849-C45D188E9E6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54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F49487-7431-4FB0-BC7C-93253AD19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8C7E6B-B862-44E7-9F98-E3A95ECB0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628A1B-744D-446E-AAC4-19D714E86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4E40-7303-4459-8044-AEA7DB4CB35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584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C773A-0806-4C54-B3EE-1B7DA7DDF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5A1F2-2BE9-467E-BC34-34A962978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AE9D7-AF14-4CF6-87E3-294D1CAD7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FF6F1-E526-4EA3-973E-79534F79A6C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5987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F0B5D-E13F-4802-9976-D07F4DDB3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8C070-DF64-4936-9248-401F2284B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003A6-4DBF-43A3-ACD8-9F2CB62E5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D4BB-BB17-4E01-ABF0-7EFDAFC8E9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16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090910-4A5C-4FED-AA93-37B10E250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091B24-ABE6-4FFF-8E2E-E8D278E0B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B56228-2782-4100-870A-DE9B1F468D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5E8146-E4B5-4B00-97F9-21352761E7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364654-40FB-4908-8E79-5634601FBB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32EB51D-EC9F-4B87-BB2A-5D9C0EC50EE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unitedsoybean/1048175576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tr-tr/fotograf/beyaz-arka-plan-bos-bos-sayfa-bosluk-535095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vectors/desen-arka-plan-tasar%C4%B1m-masa%C3%BCst%C3%BC-36954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rple-rich-purple-pink-paper-37013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İyi bir ilişkinin sırrını &quot;ilginç&quot; insanlarda aramak ne kadar doğru? -  Uplifers">
            <a:extLst>
              <a:ext uri="{FF2B5EF4-FFF2-40B4-BE49-F238E27FC236}">
                <a16:creationId xmlns:a16="http://schemas.microsoft.com/office/drawing/2014/main" id="{88FEF111-5C1D-4A97-857C-CEA0AE13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DCD226-28D9-4E2E-9747-6B58AF2846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9050"/>
            <a:ext cx="7937500" cy="1636713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KÖK-EK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0708B33-B822-4368-8059-40245E773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İSİM KÖKÜ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5DC1D3B-0262-4A70-AB3A-49868669E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/>
              <a:t>   Sonuna “–mak/-mek” ekini alamayan, bir varlığı karşılayan sözcüklere isim, bunların kök haline de isim kökü denir.</a:t>
            </a:r>
          </a:p>
          <a:p>
            <a:pPr eaLnBrk="1" hangingPunct="1">
              <a:buFontTx/>
              <a:buNone/>
            </a:pPr>
            <a:r>
              <a:rPr lang="tr-TR" altLang="tr-TR" u="sng">
                <a:solidFill>
                  <a:srgbClr val="FF3300"/>
                </a:solidFill>
              </a:rPr>
              <a:t>ÖRNEKLER</a:t>
            </a:r>
            <a:r>
              <a:rPr lang="tr-TR" altLang="tr-TR">
                <a:solidFill>
                  <a:srgbClr val="FF33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tr-TR" altLang="tr-TR"/>
              <a:t>Kalem				Okul</a:t>
            </a:r>
          </a:p>
          <a:p>
            <a:pPr eaLnBrk="1" hangingPunct="1">
              <a:buFontTx/>
              <a:buNone/>
            </a:pPr>
            <a:r>
              <a:rPr lang="tr-TR" altLang="tr-TR"/>
              <a:t>					</a:t>
            </a:r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r>
              <a:rPr lang="tr-TR" altLang="tr-TR"/>
              <a:t>Kapı		 			Balık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A665D49-2AF2-4380-81AA-E8992A28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41ED5807-41C2-46A7-97DC-1335F891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157788"/>
            <a:ext cx="920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6D80DA8-4BE5-4A31-99D1-86422F42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15E56177-565D-4948-A6E9-7F66732A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1927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7D1204F-6EF0-4912-B805-46572BAC7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EYLEM (FİİL) KÖKÜ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C49B32D-13D0-4BB3-B10D-99DC98454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/>
              <a:t>   Herhangi bir işi, oluşu, durumu veya hareketi anlatan kelimelere eylem (fiil) ve kök halinde bulunmasına da </a:t>
            </a:r>
            <a:r>
              <a:rPr lang="tr-TR" alt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eylem</a:t>
            </a:r>
            <a:r>
              <a:rPr lang="tr-TR" altLang="tr-TR" dirty="0"/>
              <a:t> </a:t>
            </a:r>
            <a:r>
              <a:rPr lang="tr-TR" alt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(fiil) kökü </a:t>
            </a:r>
            <a:r>
              <a:rPr lang="tr-TR" altLang="tr-TR" dirty="0"/>
              <a:t>denir.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/>
              <a:t>	Eylem kökleri sonuna –</a:t>
            </a:r>
            <a:r>
              <a:rPr lang="tr-TR" altLang="tr-TR" dirty="0" err="1"/>
              <a:t>mak</a:t>
            </a:r>
            <a:r>
              <a:rPr lang="tr-TR" altLang="tr-TR" dirty="0"/>
              <a:t>/-</a:t>
            </a:r>
            <a:r>
              <a:rPr lang="tr-TR" altLang="tr-TR" dirty="0" err="1"/>
              <a:t>mek</a:t>
            </a:r>
            <a:r>
              <a:rPr lang="tr-TR" altLang="tr-TR" dirty="0"/>
              <a:t> ekini alabilirler.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dirty="0"/>
              <a:t>	Eylemlerin sonuna –</a:t>
            </a:r>
            <a:r>
              <a:rPr lang="tr-TR" altLang="tr-TR" dirty="0" err="1"/>
              <a:t>mak</a:t>
            </a:r>
            <a:r>
              <a:rPr lang="tr-TR" altLang="tr-TR" dirty="0"/>
              <a:t>/-</a:t>
            </a:r>
            <a:r>
              <a:rPr lang="tr-TR" altLang="tr-TR" dirty="0" err="1"/>
              <a:t>mek</a:t>
            </a:r>
            <a:r>
              <a:rPr lang="tr-TR" altLang="tr-TR" dirty="0"/>
              <a:t> eki yazılırsa bu eylemin ismi olur ve buna </a:t>
            </a:r>
            <a:r>
              <a:rPr lang="tr-TR" alt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mastar</a:t>
            </a:r>
            <a:r>
              <a:rPr lang="tr-TR" altLang="tr-TR" dirty="0"/>
              <a:t> denir.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CEE1EA-A201-461B-AD81-DF49B937A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3300"/>
                </a:solidFill>
              </a:rPr>
              <a:t>ÖRNEKLER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71A52A1-9ED7-49FE-BD77-0F492BDAB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r>
              <a:rPr lang="tr-TR" altLang="tr-TR"/>
              <a:t>Uç- 					Koş-</a:t>
            </a:r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r>
              <a:rPr lang="tr-TR" altLang="tr-TR"/>
              <a:t>Kaz-					Yüz-</a:t>
            </a:r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endParaRPr lang="tr-TR" altLang="tr-TR"/>
          </a:p>
          <a:p>
            <a:pPr eaLnBrk="1" hangingPunct="1">
              <a:buFontTx/>
              <a:buNone/>
            </a:pPr>
            <a:endParaRPr lang="tr-TR" altLang="tr-TR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10566BA0-5EB7-4C73-A026-B3596626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199866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8FF82BA3-59E3-4D03-A667-5E53CF97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1944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113376E4-18F6-4F05-8C9D-EB7967E5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11699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5021CCF1-0449-4369-86DB-1C8BB58A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19446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53C81AA-4ECA-4073-8131-BF97C42F6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5768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dirty="0"/>
              <a:t>	</a:t>
            </a:r>
            <a:r>
              <a:rPr lang="tr-TR" altLang="tr-TR" dirty="0">
                <a:solidFill>
                  <a:srgbClr val="FF00FF"/>
                </a:solidFill>
              </a:rPr>
              <a:t>Aşağıdaki sözcükleri inceleyiniz acaba bu sözcükler isim kökü mü yoksa eylem (fiil) kökü müdür?</a:t>
            </a:r>
          </a:p>
          <a:p>
            <a:pPr eaLnBrk="1" hangingPunct="1">
              <a:buFontTx/>
              <a:buNone/>
            </a:pPr>
            <a:r>
              <a:rPr lang="tr-TR" altLang="tr-TR" dirty="0"/>
              <a:t>Odam için yeşil bir </a:t>
            </a:r>
            <a:r>
              <a:rPr lang="tr-TR" altLang="tr-TR" dirty="0">
                <a:solidFill>
                  <a:srgbClr val="FF3300"/>
                </a:solidFill>
              </a:rPr>
              <a:t>boya</a:t>
            </a:r>
            <a:r>
              <a:rPr lang="tr-TR" altLang="tr-TR" dirty="0"/>
              <a:t> aldım.</a:t>
            </a:r>
          </a:p>
          <a:p>
            <a:pPr eaLnBrk="1" hangingPunct="1">
              <a:buFontTx/>
              <a:buNone/>
            </a:pPr>
            <a:r>
              <a:rPr lang="tr-TR" altLang="tr-TR" dirty="0"/>
              <a:t>Dolabı ben </a:t>
            </a:r>
            <a:r>
              <a:rPr lang="tr-TR" altLang="tr-TR" dirty="0">
                <a:solidFill>
                  <a:srgbClr val="FF3300"/>
                </a:solidFill>
              </a:rPr>
              <a:t>boyadım</a:t>
            </a:r>
            <a:r>
              <a:rPr lang="tr-TR" altLang="tr-TR" dirty="0"/>
              <a:t>.</a:t>
            </a:r>
          </a:p>
        </p:txBody>
      </p:sp>
      <p:pic>
        <p:nvPicPr>
          <p:cNvPr id="13316" name="Picture 7" descr="Rüyada Duvar Boyamak - RuyaTabirleri.com">
            <a:extLst>
              <a:ext uri="{FF2B5EF4-FFF2-40B4-BE49-F238E27FC236}">
                <a16:creationId xmlns:a16="http://schemas.microsoft.com/office/drawing/2014/main" id="{97DE59AD-1809-4AD4-BA1E-8507E814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789238"/>
            <a:ext cx="34321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52D2CFA-D808-4FBD-9774-BB6683E61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850" y="3032124"/>
            <a:ext cx="4416152" cy="2946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75CFB11-2E4D-493D-A557-994B31771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dirty="0"/>
              <a:t>	</a:t>
            </a:r>
            <a:r>
              <a:rPr lang="tr-TR" altLang="tr-TR" dirty="0">
                <a:solidFill>
                  <a:srgbClr val="FF00FF"/>
                </a:solidFill>
              </a:rPr>
              <a:t>Aşağıdaki sözcükleri inceleyiniz acaba bu sözcükler isim kökü mü yoksa eylem (fiil) kökü müdür?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olidFill>
                  <a:srgbClr val="FF3300"/>
                </a:solidFill>
              </a:rPr>
              <a:t>Kuru</a:t>
            </a:r>
            <a:r>
              <a:rPr lang="tr-TR" altLang="tr-TR" dirty="0"/>
              <a:t> dallar çabuk tutuşur.</a:t>
            </a:r>
          </a:p>
          <a:p>
            <a:pPr eaLnBrk="1" hangingPunct="1">
              <a:buFontTx/>
              <a:buNone/>
            </a:pPr>
            <a:r>
              <a:rPr lang="tr-TR" altLang="tr-TR" dirty="0"/>
              <a:t>Elbiselerim hemen </a:t>
            </a:r>
            <a:r>
              <a:rPr lang="tr-TR" altLang="tr-TR" dirty="0">
                <a:solidFill>
                  <a:srgbClr val="FF3300"/>
                </a:solidFill>
              </a:rPr>
              <a:t>kurudu</a:t>
            </a:r>
            <a:r>
              <a:rPr lang="tr-TR" altLang="tr-TR" dirty="0"/>
              <a:t>.</a:t>
            </a:r>
          </a:p>
        </p:txBody>
      </p:sp>
      <p:pic>
        <p:nvPicPr>
          <p:cNvPr id="14339" name="Picture 2" descr="İngilizce - Latince kategorisi branch kelimesi - Dil Öğrenme Merkezi">
            <a:extLst>
              <a:ext uri="{FF2B5EF4-FFF2-40B4-BE49-F238E27FC236}">
                <a16:creationId xmlns:a16="http://schemas.microsoft.com/office/drawing/2014/main" id="{A29F896F-A006-48D3-9647-41D00172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89338"/>
            <a:ext cx="35226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lbise yikadim. gece elbise disardami cabuk kurur yoksa icerde mi. disarisi  pek sicak degil 20 derece. 4saat sonra bana lazim? - KizlarSoruyor">
            <a:extLst>
              <a:ext uri="{FF2B5EF4-FFF2-40B4-BE49-F238E27FC236}">
                <a16:creationId xmlns:a16="http://schemas.microsoft.com/office/drawing/2014/main" id="{15872331-421F-40D3-8D58-D8F4EA46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9338"/>
            <a:ext cx="36893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E067DBD-7636-449F-A608-D6F62EA80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150" y="9525"/>
            <a:ext cx="8229600" cy="287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dirty="0"/>
              <a:t>	</a:t>
            </a:r>
            <a:r>
              <a:rPr lang="tr-TR" altLang="tr-TR" dirty="0">
                <a:solidFill>
                  <a:srgbClr val="FF00FF"/>
                </a:solidFill>
              </a:rPr>
              <a:t>Aşağıdaki sözcükleri inceleyiniz acaba bu sözcükler isim kökü mü yoksa eylem (fiil) kökü müdür?</a:t>
            </a:r>
          </a:p>
          <a:p>
            <a:pPr eaLnBrk="1" hangingPunct="1">
              <a:buFontTx/>
              <a:buNone/>
            </a:pPr>
            <a:r>
              <a:rPr lang="tr-TR" altLang="tr-TR" dirty="0"/>
              <a:t>İki ülke arasında </a:t>
            </a:r>
            <a:r>
              <a:rPr lang="tr-TR" altLang="tr-TR" dirty="0">
                <a:solidFill>
                  <a:srgbClr val="FF3300"/>
                </a:solidFill>
              </a:rPr>
              <a:t>barış</a:t>
            </a:r>
            <a:r>
              <a:rPr lang="tr-TR" altLang="tr-TR" dirty="0"/>
              <a:t> sağlandı.</a:t>
            </a:r>
          </a:p>
          <a:p>
            <a:pPr eaLnBrk="1" hangingPunct="1">
              <a:buFontTx/>
              <a:buNone/>
            </a:pPr>
            <a:r>
              <a:rPr lang="tr-TR" altLang="tr-TR" dirty="0"/>
              <a:t>Arkadaşlar </a:t>
            </a:r>
            <a:r>
              <a:rPr lang="tr-TR" altLang="tr-TR" dirty="0">
                <a:solidFill>
                  <a:srgbClr val="FF3300"/>
                </a:solidFill>
              </a:rPr>
              <a:t>barıştılar</a:t>
            </a:r>
            <a:r>
              <a:rPr lang="tr-TR" altLang="tr-TR" dirty="0"/>
              <a:t>.</a:t>
            </a:r>
          </a:p>
        </p:txBody>
      </p:sp>
      <p:pic>
        <p:nvPicPr>
          <p:cNvPr id="12291" name="Picture 4" descr="Lozan Barış Antlaşması 96 yaşında! Lozan Barış Antlaşması nedir? Lozan  neden önemli? | Gündem Haberleri">
            <a:extLst>
              <a:ext uri="{FF2B5EF4-FFF2-40B4-BE49-F238E27FC236}">
                <a16:creationId xmlns:a16="http://schemas.microsoft.com/office/drawing/2014/main" id="{F33C4EFF-8579-4DCE-98E3-FFD3D5AC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2889250"/>
            <a:ext cx="41592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Rüyada Düşmanla Barışmak - ruyandagor.com">
            <a:extLst>
              <a:ext uri="{FF2B5EF4-FFF2-40B4-BE49-F238E27FC236}">
                <a16:creationId xmlns:a16="http://schemas.microsoft.com/office/drawing/2014/main" id="{BB84479B-310B-4C87-9C08-9A639968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6550"/>
            <a:ext cx="41576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AEB21B8-44FD-44B8-879E-1E47DF275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r-TR" altLang="tr-TR" dirty="0"/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tr-TR" altLang="tr-TR" sz="5400" dirty="0">
                <a:solidFill>
                  <a:schemeClr val="accent2"/>
                </a:solidFill>
              </a:rPr>
              <a:t>Bu gibi kullanıldığı yere göre hem isim hem de fiil kökü olabilen kelimelerin köklerine</a:t>
            </a:r>
            <a:r>
              <a:rPr lang="tr-TR" altLang="tr-TR" sz="5400" dirty="0"/>
              <a:t> “</a:t>
            </a:r>
            <a:r>
              <a:rPr lang="tr-TR" altLang="tr-TR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ortak kök</a:t>
            </a:r>
            <a:r>
              <a:rPr lang="tr-TR" altLang="tr-TR" sz="5400" dirty="0"/>
              <a:t>” </a:t>
            </a:r>
            <a:r>
              <a:rPr lang="tr-TR" altLang="tr-TR" sz="5400" dirty="0">
                <a:solidFill>
                  <a:schemeClr val="accent2"/>
                </a:solidFill>
              </a:rPr>
              <a:t>ismi verilir.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D9243C-9D11-40CF-8CCF-AB3B8E88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ETKİNLİKLER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2F0EB0-ED1C-4D9E-84DE-F7201E60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EDA9183-5324-4D12-BF62-F20C585A79D0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4CF8508-A2D0-43A6-A4C7-CD9E43C5388E}"/>
              </a:ext>
            </a:extLst>
          </p:cNvPr>
          <p:cNvSpPr/>
          <p:nvPr/>
        </p:nvSpPr>
        <p:spPr>
          <a:xfrm>
            <a:off x="324802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YAZILI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85D00F5A-F4CC-4912-B6B4-575E79E00860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AE0F71-53EC-4402-936F-5D3C3871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25A55226-D892-4287-B29A-509161C9BBF4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ÖRTÜ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B2E65313-7506-411D-AD76-554999EE0221}"/>
              </a:ext>
            </a:extLst>
          </p:cNvPr>
          <p:cNvSpPr/>
          <p:nvPr/>
        </p:nvSpPr>
        <p:spPr>
          <a:xfrm>
            <a:off x="63357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SAÇLAR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90968290-26CA-40BB-9DDB-3F3A8388C62B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1DED18A-E9EB-406A-AE67-BB7EE2B99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0463"/>
            <a:ext cx="2027238" cy="782637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464086F-A7D9-4DAF-A697-6A8E374A5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763" y="14288"/>
            <a:ext cx="9144001" cy="20462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sz="2800" dirty="0"/>
              <a:t>Aşağıdaki sözcükleri 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«</a:t>
            </a:r>
            <a:r>
              <a:rPr lang="tr-TR" altLang="tr-T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anlamlı en küçük parça halinde olanlar</a:t>
            </a:r>
            <a:r>
              <a:rPr lang="tr-TR" altLang="tr-TR" sz="2800" dirty="0"/>
              <a:t>» ve 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«</a:t>
            </a:r>
            <a:r>
              <a:rPr lang="tr-TR" alt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anlamlı en küçük parça halinde olmayanlar</a:t>
            </a:r>
            <a:r>
              <a:rPr lang="tr-TR" altLang="tr-TR" sz="2800" dirty="0"/>
              <a:t>»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biçiminde sınıflayınız.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BDDE53-7512-40D4-8F2F-12CB4D42C94E}"/>
              </a:ext>
            </a:extLst>
          </p:cNvPr>
          <p:cNvSpPr txBox="1">
            <a:spLocks noChangeArrowheads="1"/>
          </p:cNvSpPr>
          <p:nvPr/>
        </p:nvSpPr>
        <p:spPr bwMode="auto">
          <a:xfrm rot="20330009">
            <a:off x="1343025" y="3598863"/>
            <a:ext cx="2447925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kalemler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3AC9009-53DB-45DE-8782-CEA29E15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661025"/>
            <a:ext cx="2025650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kitap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158129-C9F7-4A6D-A455-82BF7637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5270500"/>
            <a:ext cx="2027237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sabun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A81184A-3B8A-4AFD-B331-158EAE7A2A78}"/>
              </a:ext>
            </a:extLst>
          </p:cNvPr>
          <p:cNvSpPr txBox="1">
            <a:spLocks noChangeArrowheads="1"/>
          </p:cNvSpPr>
          <p:nvPr/>
        </p:nvSpPr>
        <p:spPr bwMode="auto">
          <a:xfrm rot="1271739">
            <a:off x="5972175" y="2717800"/>
            <a:ext cx="2027238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gözlük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79E64A5-A8D0-4BF9-A94D-8BB70B21F089}"/>
              </a:ext>
            </a:extLst>
          </p:cNvPr>
          <p:cNvSpPr txBox="1">
            <a:spLocks noChangeArrowheads="1"/>
          </p:cNvSpPr>
          <p:nvPr/>
        </p:nvSpPr>
        <p:spPr bwMode="auto">
          <a:xfrm rot="1258278">
            <a:off x="3598863" y="4251325"/>
            <a:ext cx="2027237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evde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0B973B-BE9F-4FC7-A869-BD63C8C095EE}"/>
              </a:ext>
            </a:extLst>
          </p:cNvPr>
          <p:cNvSpPr txBox="1">
            <a:spLocks noChangeArrowheads="1"/>
          </p:cNvSpPr>
          <p:nvPr/>
        </p:nvSpPr>
        <p:spPr bwMode="auto">
          <a:xfrm rot="2282128">
            <a:off x="5699125" y="4306888"/>
            <a:ext cx="2027238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yolcu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46A452A-117F-4BA2-B74A-AEAD16DC5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5434013"/>
            <a:ext cx="2027238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tatlı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AD4AD8-4EBA-4072-9313-3725ADCA6233}"/>
              </a:ext>
            </a:extLst>
          </p:cNvPr>
          <p:cNvSpPr txBox="1">
            <a:spLocks noChangeArrowheads="1"/>
          </p:cNvSpPr>
          <p:nvPr/>
        </p:nvSpPr>
        <p:spPr bwMode="auto">
          <a:xfrm rot="20134413">
            <a:off x="3921125" y="2103438"/>
            <a:ext cx="2025650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beyaz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39AA3C-95A5-4C63-A75D-C68BCC78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7390FC2F-AA74-4B72-84C2-F6708F5D6481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DİZİ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2568E534-0DB1-4CD8-A428-1B11A2A648A4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PARKTAN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07C0C1B2-B12F-4153-8287-D44B4367C411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62D539-6305-4AD5-8725-11128C9B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B7BD1DC-C3F6-4E19-AE87-BF3DE35B9888}"/>
              </a:ext>
            </a:extLst>
          </p:cNvPr>
          <p:cNvSpPr/>
          <p:nvPr/>
        </p:nvSpPr>
        <p:spPr>
          <a:xfrm>
            <a:off x="6229350" y="2119313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KAPICI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70C1B29-2F01-4EB4-B709-F9472BF1DEC1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YÜRÜYÜŞ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27B380F0-C5D9-4DE6-A080-391AF294C2B5}"/>
              </a:ext>
            </a:extLst>
          </p:cNvPr>
          <p:cNvSpPr/>
          <p:nvPr/>
        </p:nvSpPr>
        <p:spPr>
          <a:xfrm>
            <a:off x="312738" y="2119313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F1579E-0BC1-4182-AC9A-9DD20732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70D867D9-B1FB-4448-B2B2-12D24093F865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AVCI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1FBA1CF-4A69-4F0F-B601-E3854C5525A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GÖLGELİK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BC46B370-74B7-4F29-AD61-7BDC6BAD24B8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7A4287-DD90-49FB-93F9-6DF88A37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2ACDD944-FAEA-4031-9278-2708C5EBF96E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SEVGİ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5076B4B3-09E6-4EEC-B3D7-01439FC66228}"/>
              </a:ext>
            </a:extLst>
          </p:cNvPr>
          <p:cNvSpPr/>
          <p:nvPr/>
        </p:nvSpPr>
        <p:spPr>
          <a:xfrm>
            <a:off x="6229350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BASAMAK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110CD22E-3606-46AC-9D93-2A074B7B3CA8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MERDİVEN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8E2A54-3045-460B-A7FC-7A77F3C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EFB005C9-4C65-48DC-A95E-EB952695EAC3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DEDEM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F162755-80EA-4053-B750-79FA573E05F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YAŞLI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FF4973CC-0774-4DB0-B85A-500F6F0C47D1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EEE005-E0B2-49B0-9C8D-AA84E5E5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A2400CFC-5995-4904-BB7F-D9AF9ECA320E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GEZİCİ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5815E57-C7D4-4C67-A385-108F5B27F55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8BC02F3A-E38C-4C71-B5F2-BEBA124EE6E7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49B5B3-A448-4D2F-A60F-B82EC0ED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DAA97784-90ED-447D-912F-531EA7FDC257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PEYNİRİ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29F71131-4148-43D5-B6AD-D19236C5C4E5}"/>
              </a:ext>
            </a:extLst>
          </p:cNvPr>
          <p:cNvSpPr/>
          <p:nvPr/>
        </p:nvSpPr>
        <p:spPr>
          <a:xfrm>
            <a:off x="6362700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OKULA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30286EEC-0BE7-45CE-8598-55C1CFF44E82}"/>
              </a:ext>
            </a:extLst>
          </p:cNvPr>
          <p:cNvSpPr/>
          <p:nvPr/>
        </p:nvSpPr>
        <p:spPr>
          <a:xfrm>
            <a:off x="3284538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30A200D-CC75-46FD-8225-561F4CE0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F91B9B6A-28C5-4049-830C-0C96C6CBFE01}"/>
              </a:ext>
            </a:extLst>
          </p:cNvPr>
          <p:cNvSpPr/>
          <p:nvPr/>
        </p:nvSpPr>
        <p:spPr>
          <a:xfrm>
            <a:off x="62817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SULADIM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9B62A3F-CC23-4AEC-9514-E2A4C3C92438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GECELİK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FEE77937-9B8F-4154-8272-7C3F2D75761A}"/>
              </a:ext>
            </a:extLst>
          </p:cNvPr>
          <p:cNvSpPr/>
          <p:nvPr/>
        </p:nvSpPr>
        <p:spPr>
          <a:xfrm>
            <a:off x="2619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640191-324A-449F-9D9C-FB10656E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FFE4091C-CA1A-445C-9D12-DD5D2CBAD3E6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YAĞIŞ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BF32038E-1BB4-4302-88A9-6820D79BE73B}"/>
              </a:ext>
            </a:extLst>
          </p:cNvPr>
          <p:cNvSpPr/>
          <p:nvPr/>
        </p:nvSpPr>
        <p:spPr>
          <a:xfrm>
            <a:off x="6243638" y="21415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TEKLİ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7ABDBE0A-730C-4FFF-B740-02751BE2919A}"/>
              </a:ext>
            </a:extLst>
          </p:cNvPr>
          <p:cNvSpPr/>
          <p:nvPr/>
        </p:nvSpPr>
        <p:spPr>
          <a:xfrm>
            <a:off x="32242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655AF6-0B4C-402A-979F-2AE0AC78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5CE624D-E263-4331-ACEE-14401FE25FA9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OYUNCAK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AB7A8D39-3102-481F-822A-D8D319F542BF}"/>
              </a:ext>
            </a:extLst>
          </p:cNvPr>
          <p:cNvSpPr/>
          <p:nvPr/>
        </p:nvSpPr>
        <p:spPr>
          <a:xfrm>
            <a:off x="63738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İÇLİK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53C181A5-3F4B-45D4-8286-16E2807739CB}"/>
              </a:ext>
            </a:extLst>
          </p:cNvPr>
          <p:cNvSpPr/>
          <p:nvPr/>
        </p:nvSpPr>
        <p:spPr>
          <a:xfrm>
            <a:off x="329088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TERLİK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016F5C99-5CAE-4D35-A4BB-ABA82AD4FDC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7950" y="4437063"/>
          <a:ext cx="4319588" cy="2303462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3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Anlamlı En Küçük Parça Halinde Olanlar: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masa         beyaz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  kitap         sabun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1" marR="9142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491" name="Group 11">
            <a:extLst>
              <a:ext uri="{FF2B5EF4-FFF2-40B4-BE49-F238E27FC236}">
                <a16:creationId xmlns:a16="http://schemas.microsoft.com/office/drawing/2014/main" id="{FF536286-4B4B-4312-981B-9F950F97EB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72000" y="4437063"/>
          <a:ext cx="4464050" cy="2303462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3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Anlamlı En Küçük Parça Halinde Olmayanlar: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kalemler   evde    tatlı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yolcu      gözlük</a:t>
                      </a:r>
                    </a:p>
                  </a:txBody>
                  <a:tcPr marL="91431" marR="9143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10" name="Resim 2">
            <a:extLst>
              <a:ext uri="{FF2B5EF4-FFF2-40B4-BE49-F238E27FC236}">
                <a16:creationId xmlns:a16="http://schemas.microsoft.com/office/drawing/2014/main" id="{E46850E4-1248-446F-888B-FB622D75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17475"/>
            <a:ext cx="5267325" cy="414496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5EA04E-6F95-4253-8552-196B2E59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63CF30A-7C18-40D3-BB4D-14D28B1F0A79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KURUTMA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85BC0696-A915-47A2-ADF2-97853A2DC1B0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YOLLUK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037111A0-1D40-4D53-93C9-0945AABF9FCC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3490D2-A3A2-4B76-B643-D2B59ECC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68A89BE-9F0E-4C9D-80D0-05E01F35E1CF}"/>
              </a:ext>
            </a:extLst>
          </p:cNvPr>
          <p:cNvSpPr/>
          <p:nvPr/>
        </p:nvSpPr>
        <p:spPr>
          <a:xfrm>
            <a:off x="63277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GÖSTERİ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FD534179-4685-4DBB-A4AB-7CAD60BBE277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DİNLETİ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9C589461-D72F-4ED2-AE87-84CC1B8995D6}"/>
              </a:ext>
            </a:extLst>
          </p:cNvPr>
          <p:cNvSpPr/>
          <p:nvPr/>
        </p:nvSpPr>
        <p:spPr>
          <a:xfrm>
            <a:off x="2143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FAE7AD-A7B1-43FA-9D64-C35B760A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300504B6-E1B3-4209-9682-7A51EB0219F6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KİTAPLIK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3A5A96AB-89B1-436E-BD42-4901754F1CC4}"/>
              </a:ext>
            </a:extLst>
          </p:cNvPr>
          <p:cNvSpPr/>
          <p:nvPr/>
        </p:nvSpPr>
        <p:spPr>
          <a:xfrm>
            <a:off x="638492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E10211A3-89AE-4513-AAD4-831574FB278F}"/>
              </a:ext>
            </a:extLst>
          </p:cNvPr>
          <p:cNvSpPr/>
          <p:nvPr/>
        </p:nvSpPr>
        <p:spPr>
          <a:xfrm>
            <a:off x="3295650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591FDE-3719-4311-BC45-27D99A90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8922849-35FA-4A2B-B9E1-26AC941D2E51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SEZGİN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E1E83CB3-A265-4AA5-991E-8A080379BC0C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BULUTLU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54B9AB5A-1F80-4267-B017-46D8ECC29F29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TAKVİM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12A7C6-609D-4CDE-9773-E07E2589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300238BA-E0A4-4085-9D98-F354A9D51A17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İÇECEK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C141B832-D768-4B7D-9C1D-B2D8AEF2C905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YEMEKLİK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2C40B60B-D76E-483E-A18A-5AB53BCB36CA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PEÇETE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38A00F-0BC0-4761-98CE-40B12364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EA943846-2324-41AF-BB1A-E69BCD5ED39E}"/>
              </a:ext>
            </a:extLst>
          </p:cNvPr>
          <p:cNvSpPr/>
          <p:nvPr/>
        </p:nvSpPr>
        <p:spPr>
          <a:xfrm>
            <a:off x="63357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UYKUCU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840F3639-A0BF-4B20-9CA5-F23A7081094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RÜYALAR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DFF384CD-38A0-4CF4-9C73-C29455A7DA7A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03C9C5-0786-4BA8-A1A3-8881F956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52C3D9A-EE8F-419C-8036-3B95FF14870C}"/>
              </a:ext>
            </a:extLst>
          </p:cNvPr>
          <p:cNvSpPr/>
          <p:nvPr/>
        </p:nvSpPr>
        <p:spPr>
          <a:xfrm>
            <a:off x="63357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SABAHÇI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0337B7ED-8238-4F4A-B70E-662E1CB06A79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SAĞLIKLI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7A30C352-712A-4ACB-ABDF-D21210F3A396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345803-ACCB-4AF1-BE25-2756005B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kök hâlinde?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D7FBE71C-F610-4344-9397-3B4F8A16501C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KÖKLÜ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58BF4D93-464D-441A-9102-10950892875F}"/>
              </a:ext>
            </a:extLst>
          </p:cNvPr>
          <p:cNvSpPr/>
          <p:nvPr/>
        </p:nvSpPr>
        <p:spPr>
          <a:xfrm>
            <a:off x="6335713" y="21415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TOPRAKTAN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372036AD-C8A8-451B-966B-0660B4C9E65B}"/>
              </a:ext>
            </a:extLst>
          </p:cNvPr>
          <p:cNvSpPr/>
          <p:nvPr/>
        </p:nvSpPr>
        <p:spPr>
          <a:xfrm>
            <a:off x="3271838" y="21415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AĞAÇ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D9243C-9D11-40CF-8CCF-AB3B8E88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ETKİNLİKLER</a:t>
            </a:r>
          </a:p>
        </p:txBody>
      </p:sp>
    </p:spTree>
    <p:extLst>
      <p:ext uri="{BB962C8B-B14F-4D97-AF65-F5344CB8AC3E}">
        <p14:creationId xmlns:p14="http://schemas.microsoft.com/office/powerpoint/2010/main" val="2043041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2F0EB0-ED1C-4D9E-84DE-F7201E60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EDA9183-5324-4D12-BF62-F20C585A79D0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4CF8508-A2D0-43A6-A4C7-CD9E43C5388E}"/>
              </a:ext>
            </a:extLst>
          </p:cNvPr>
          <p:cNvSpPr/>
          <p:nvPr/>
        </p:nvSpPr>
        <p:spPr>
          <a:xfrm>
            <a:off x="324802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SİLGİ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85D00F5A-F4CC-4912-B6B4-575E79E00860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KALEM</a:t>
            </a:r>
          </a:p>
        </p:txBody>
      </p:sp>
    </p:spTree>
    <p:extLst>
      <p:ext uri="{BB962C8B-B14F-4D97-AF65-F5344CB8AC3E}">
        <p14:creationId xmlns:p14="http://schemas.microsoft.com/office/powerpoint/2010/main" val="22429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E7DECD3F-F859-4BF7-A4D9-A1078576D71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7950" y="260350"/>
          <a:ext cx="4319588" cy="2303463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Anlamlı En Küçük Parça Halinde Olanlar: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masa         beyaz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  kitap         sabun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1" marR="9142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491" name="Group 11">
            <a:extLst>
              <a:ext uri="{FF2B5EF4-FFF2-40B4-BE49-F238E27FC236}">
                <a16:creationId xmlns:a16="http://schemas.microsoft.com/office/drawing/2014/main" id="{06955AB1-75A9-4D7B-A0DC-2292725D342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56125" y="260350"/>
          <a:ext cx="4464050" cy="2303463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Anlamlı En Küçük Parça Halinde Olmayanlar: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kalemler   evde    tatlı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yolcu      gözlük</a:t>
                      </a:r>
                    </a:p>
                  </a:txBody>
                  <a:tcPr marL="91431" marR="9143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k: Aşağı 1">
            <a:extLst>
              <a:ext uri="{FF2B5EF4-FFF2-40B4-BE49-F238E27FC236}">
                <a16:creationId xmlns:a16="http://schemas.microsoft.com/office/drawing/2014/main" id="{BBA955D3-BEBE-4DBF-A745-AAFF3797BE9A}"/>
              </a:ext>
            </a:extLst>
          </p:cNvPr>
          <p:cNvSpPr/>
          <p:nvPr/>
        </p:nvSpPr>
        <p:spPr>
          <a:xfrm>
            <a:off x="1835150" y="2781300"/>
            <a:ext cx="649288" cy="7921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A4DBD7FB-EE95-4A10-8087-9998614B143E}"/>
              </a:ext>
            </a:extLst>
          </p:cNvPr>
          <p:cNvSpPr/>
          <p:nvPr/>
        </p:nvSpPr>
        <p:spPr>
          <a:xfrm>
            <a:off x="6464300" y="2781300"/>
            <a:ext cx="647700" cy="7921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ABCD43-ED1E-446E-87C3-FCD7279111AC}"/>
              </a:ext>
            </a:extLst>
          </p:cNvPr>
          <p:cNvSpPr txBox="1"/>
          <p:nvPr/>
        </p:nvSpPr>
        <p:spPr>
          <a:xfrm>
            <a:off x="119063" y="3698875"/>
            <a:ext cx="43195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Kök hâlindeki sözcükler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10EE14E-2012-4450-9C65-B730C56A492E}"/>
              </a:ext>
            </a:extLst>
          </p:cNvPr>
          <p:cNvSpPr txBox="1"/>
          <p:nvPr/>
        </p:nvSpPr>
        <p:spPr>
          <a:xfrm>
            <a:off x="4556125" y="3687763"/>
            <a:ext cx="43195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Kökün üzerine ek almış sözcükler </a:t>
            </a:r>
          </a:p>
        </p:txBody>
      </p:sp>
      <p:graphicFrame>
        <p:nvGraphicFramePr>
          <p:cNvPr id="11" name="Group 22">
            <a:extLst>
              <a:ext uri="{FF2B5EF4-FFF2-40B4-BE49-F238E27FC236}">
                <a16:creationId xmlns:a16="http://schemas.microsoft.com/office/drawing/2014/main" id="{DC80B60D-17AA-4B8C-9FCD-396461DF9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578973"/>
              </p:ext>
            </p:extLst>
          </p:nvPr>
        </p:nvGraphicFramePr>
        <p:xfrm>
          <a:off x="107950" y="4171950"/>
          <a:ext cx="4319588" cy="2566988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masa         (kök)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beyaz        (kök)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kitap          (kök)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sabun       (kök) 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1" marR="91421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11">
            <a:extLst>
              <a:ext uri="{FF2B5EF4-FFF2-40B4-BE49-F238E27FC236}">
                <a16:creationId xmlns:a16="http://schemas.microsoft.com/office/drawing/2014/main" id="{1137BEA4-27FD-4424-A20B-D42018499DCC}"/>
              </a:ext>
            </a:extLst>
          </p:cNvPr>
          <p:cNvGraphicFramePr>
            <a:graphicFrameLocks/>
          </p:cNvGraphicFramePr>
          <p:nvPr/>
        </p:nvGraphicFramePr>
        <p:xfrm>
          <a:off x="4556125" y="4171950"/>
          <a:ext cx="4464050" cy="2566988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kalem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ler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(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kök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ev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 (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kök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tat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lı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   (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kök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yol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cu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   (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kök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göz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lük          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kök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31" marR="91431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AE0F71-53EC-4402-936F-5D3C3871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25A55226-D892-4287-B29A-509161C9BBF4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SEVGİ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B2E65313-7506-411D-AD76-554999EE0221}"/>
              </a:ext>
            </a:extLst>
          </p:cNvPr>
          <p:cNvSpPr/>
          <p:nvPr/>
        </p:nvSpPr>
        <p:spPr>
          <a:xfrm>
            <a:off x="63357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KONUŞTU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90968290-26CA-40BB-9DDB-3F3A8388C62B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KIYAFET</a:t>
            </a:r>
          </a:p>
        </p:txBody>
      </p:sp>
    </p:spTree>
    <p:extLst>
      <p:ext uri="{BB962C8B-B14F-4D97-AF65-F5344CB8AC3E}">
        <p14:creationId xmlns:p14="http://schemas.microsoft.com/office/powerpoint/2010/main" val="14911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39AA3C-95A5-4C63-A75D-C68BCC78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7390FC2F-AA74-4B72-84C2-F6708F5D6481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2568E534-0DB1-4CD8-A428-1B11A2A648A4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KIRICI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07C0C1B2-B12F-4153-8287-D44B4367C411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KIRMIZILI</a:t>
            </a:r>
          </a:p>
        </p:txBody>
      </p:sp>
    </p:spTree>
    <p:extLst>
      <p:ext uri="{BB962C8B-B14F-4D97-AF65-F5344CB8AC3E}">
        <p14:creationId xmlns:p14="http://schemas.microsoft.com/office/powerpoint/2010/main" val="39105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62D539-6305-4AD5-8725-11128C9B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B7BD1DC-C3F6-4E19-AE87-BF3DE35B9888}"/>
              </a:ext>
            </a:extLst>
          </p:cNvPr>
          <p:cNvSpPr/>
          <p:nvPr/>
        </p:nvSpPr>
        <p:spPr>
          <a:xfrm>
            <a:off x="6229350" y="2119313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DAYANIKLI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70C1B29-2F01-4EB4-B709-F9472BF1DEC1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KORUYUCU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27B380F0-C5D9-4DE6-A080-391AF294C2B5}"/>
              </a:ext>
            </a:extLst>
          </p:cNvPr>
          <p:cNvSpPr/>
          <p:nvPr/>
        </p:nvSpPr>
        <p:spPr>
          <a:xfrm>
            <a:off x="312738" y="2119313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BİSİKLETÇİ</a:t>
            </a:r>
          </a:p>
        </p:txBody>
      </p:sp>
    </p:spTree>
    <p:extLst>
      <p:ext uri="{BB962C8B-B14F-4D97-AF65-F5344CB8AC3E}">
        <p14:creationId xmlns:p14="http://schemas.microsoft.com/office/powerpoint/2010/main" val="40565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F1579E-0BC1-4182-AC9A-9DD20732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70D867D9-B1FB-4448-B2B2-12D24093F865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1FBA1CF-4A69-4F0F-B601-E3854C5525A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BC46B370-74B7-4F29-AD61-7BDC6BAD24B8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GÜVENLİK</a:t>
            </a:r>
          </a:p>
        </p:txBody>
      </p:sp>
    </p:spTree>
    <p:extLst>
      <p:ext uri="{BB962C8B-B14F-4D97-AF65-F5344CB8AC3E}">
        <p14:creationId xmlns:p14="http://schemas.microsoft.com/office/powerpoint/2010/main" val="19342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7A4287-DD90-49FB-93F9-6DF88A37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2ACDD944-FAEA-4031-9278-2708C5EBF96E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SAYGI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5076B4B3-09E6-4EEC-B3D7-01439FC66228}"/>
              </a:ext>
            </a:extLst>
          </p:cNvPr>
          <p:cNvSpPr/>
          <p:nvPr/>
        </p:nvSpPr>
        <p:spPr>
          <a:xfrm>
            <a:off x="6229350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BASAMAK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110CD22E-3606-46AC-9D93-2A074B7B3CA8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MERDİVEN</a:t>
            </a:r>
          </a:p>
        </p:txBody>
      </p:sp>
    </p:spTree>
    <p:extLst>
      <p:ext uri="{BB962C8B-B14F-4D97-AF65-F5344CB8AC3E}">
        <p14:creationId xmlns:p14="http://schemas.microsoft.com/office/powerpoint/2010/main" val="13831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8E2A54-3045-460B-A7FC-7A77F3C2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EFB005C9-4C65-48DC-A95E-EB952695EAC3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BAKICI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F162755-80EA-4053-B750-79FA573E05F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SATILIK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FF4973CC-0774-4DB0-B85A-500F6F0C47D1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ESKİ</a:t>
            </a:r>
          </a:p>
        </p:txBody>
      </p:sp>
    </p:spTree>
    <p:extLst>
      <p:ext uri="{BB962C8B-B14F-4D97-AF65-F5344CB8AC3E}">
        <p14:creationId xmlns:p14="http://schemas.microsoft.com/office/powerpoint/2010/main" val="550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EEE005-E0B2-49B0-9C8D-AA84E5E5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A2400CFC-5995-4904-BB7F-D9AF9ECA320E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UÇUCU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5815E57-C7D4-4C67-A385-108F5B27F55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KISITLI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8BC02F3A-E38C-4C71-B5F2-BEBA124EE6E7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SÖZCÜ</a:t>
            </a:r>
          </a:p>
        </p:txBody>
      </p:sp>
    </p:spTree>
    <p:extLst>
      <p:ext uri="{BB962C8B-B14F-4D97-AF65-F5344CB8AC3E}">
        <p14:creationId xmlns:p14="http://schemas.microsoft.com/office/powerpoint/2010/main" val="23973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49B5B3-A448-4D2F-A60F-B82EC0ED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DAA97784-90ED-447D-912F-531EA7FDC257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KALICI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29F71131-4148-43D5-B6AD-D19236C5C4E5}"/>
              </a:ext>
            </a:extLst>
          </p:cNvPr>
          <p:cNvSpPr/>
          <p:nvPr/>
        </p:nvSpPr>
        <p:spPr>
          <a:xfrm>
            <a:off x="6362700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ÇEKİNGEN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30286EEC-0BE7-45CE-8598-55C1CFF44E82}"/>
              </a:ext>
            </a:extLst>
          </p:cNvPr>
          <p:cNvSpPr/>
          <p:nvPr/>
        </p:nvSpPr>
        <p:spPr>
          <a:xfrm>
            <a:off x="3284538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BALIKÇI</a:t>
            </a:r>
          </a:p>
        </p:txBody>
      </p:sp>
    </p:spTree>
    <p:extLst>
      <p:ext uri="{BB962C8B-B14F-4D97-AF65-F5344CB8AC3E}">
        <p14:creationId xmlns:p14="http://schemas.microsoft.com/office/powerpoint/2010/main" val="30663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30A200D-CC75-46FD-8225-561F4CE0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isim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F91B9B6A-28C5-4049-830C-0C96C6CBFE01}"/>
              </a:ext>
            </a:extLst>
          </p:cNvPr>
          <p:cNvSpPr/>
          <p:nvPr/>
        </p:nvSpPr>
        <p:spPr>
          <a:xfrm>
            <a:off x="62817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GEZMİŞ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49B62A3F-CC23-4AEC-9514-E2A4C3C92438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TIRMANDIM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FEE77937-9B8F-4154-8272-7C3F2D75761A}"/>
              </a:ext>
            </a:extLst>
          </p:cNvPr>
          <p:cNvSpPr/>
          <p:nvPr/>
        </p:nvSpPr>
        <p:spPr>
          <a:xfrm>
            <a:off x="2619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</a:t>
            </a:r>
          </a:p>
        </p:txBody>
      </p:sp>
    </p:spTree>
    <p:extLst>
      <p:ext uri="{BB962C8B-B14F-4D97-AF65-F5344CB8AC3E}">
        <p14:creationId xmlns:p14="http://schemas.microsoft.com/office/powerpoint/2010/main" val="4870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640191-324A-449F-9D9C-FB10656E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FFE4091C-CA1A-445C-9D12-DD5D2CBAD3E6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ETİKET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BF32038E-1BB4-4302-88A9-6820D79BE73B}"/>
              </a:ext>
            </a:extLst>
          </p:cNvPr>
          <p:cNvSpPr/>
          <p:nvPr/>
        </p:nvSpPr>
        <p:spPr>
          <a:xfrm>
            <a:off x="6243638" y="21415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SEHPA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7ABDBE0A-730C-4FFF-B740-02751BE2919A}"/>
              </a:ext>
            </a:extLst>
          </p:cNvPr>
          <p:cNvSpPr/>
          <p:nvPr/>
        </p:nvSpPr>
        <p:spPr>
          <a:xfrm>
            <a:off x="32242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ÇİZİYOR</a:t>
            </a:r>
          </a:p>
        </p:txBody>
      </p:sp>
    </p:spTree>
    <p:extLst>
      <p:ext uri="{BB962C8B-B14F-4D97-AF65-F5344CB8AC3E}">
        <p14:creationId xmlns:p14="http://schemas.microsoft.com/office/powerpoint/2010/main" val="41482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23DDEB4-1EBA-4F4E-A890-2E86BF3FC4B1}"/>
              </a:ext>
            </a:extLst>
          </p:cNvPr>
          <p:cNvSpPr txBox="1"/>
          <p:nvPr/>
        </p:nvSpPr>
        <p:spPr>
          <a:xfrm>
            <a:off x="3671888" y="188913"/>
            <a:ext cx="1800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ÖYLEYSE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123C53E-C3D3-453A-A21B-EE4193416572}"/>
              </a:ext>
            </a:extLst>
          </p:cNvPr>
          <p:cNvSpPr txBox="1"/>
          <p:nvPr/>
        </p:nvSpPr>
        <p:spPr>
          <a:xfrm>
            <a:off x="1403350" y="903288"/>
            <a:ext cx="18002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KÖK NEDİR?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3824438-E337-4979-8CF1-F38D84F01F5F}"/>
              </a:ext>
            </a:extLst>
          </p:cNvPr>
          <p:cNvSpPr txBox="1"/>
          <p:nvPr/>
        </p:nvSpPr>
        <p:spPr>
          <a:xfrm>
            <a:off x="5959475" y="903288"/>
            <a:ext cx="18002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 NEDİR?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151B171-330C-43C4-8A9A-B62BCABACB23}"/>
              </a:ext>
            </a:extLst>
          </p:cNvPr>
          <p:cNvSpPr txBox="1"/>
          <p:nvPr/>
        </p:nvSpPr>
        <p:spPr>
          <a:xfrm>
            <a:off x="468313" y="1989138"/>
            <a:ext cx="3311525" cy="40322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</a:t>
            </a:r>
            <a:r>
              <a:rPr lang="tr-T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sözcüğün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daha küçük bir parçaya bölünemeyen, </a:t>
            </a:r>
            <a:r>
              <a:rPr lang="tr-T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anlamlı olan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küçük parçasına </a:t>
            </a:r>
            <a:r>
              <a:rPr lang="tr-T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kök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7176320-7D37-41C1-97FE-FBCD3C380690}"/>
              </a:ext>
            </a:extLst>
          </p:cNvPr>
          <p:cNvSpPr txBox="1"/>
          <p:nvPr/>
        </p:nvSpPr>
        <p:spPr>
          <a:xfrm>
            <a:off x="4572000" y="1989138"/>
            <a:ext cx="3816350" cy="452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sözcüğün kökünden sonra gelen ve </a:t>
            </a:r>
            <a:r>
              <a:rPr lang="tr-TR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bir sözcük türeten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veya sözcüklere </a:t>
            </a:r>
            <a:r>
              <a:rPr lang="tr-T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görev ve anlam yükleyen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 ve ses birliklerine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655AF6-0B4C-402A-979F-2AE0AC78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5CE624D-E263-4331-ACEE-14401FE25FA9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TUZLUK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AB7A8D39-3102-481F-822A-D8D319F542BF}"/>
              </a:ext>
            </a:extLst>
          </p:cNvPr>
          <p:cNvSpPr/>
          <p:nvPr/>
        </p:nvSpPr>
        <p:spPr>
          <a:xfrm>
            <a:off x="63738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EVLİLİK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53C181A5-3F4B-45D4-8286-16E2807739CB}"/>
              </a:ext>
            </a:extLst>
          </p:cNvPr>
          <p:cNvSpPr/>
          <p:nvPr/>
        </p:nvSpPr>
        <p:spPr>
          <a:xfrm>
            <a:off x="329088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YAPICI</a:t>
            </a:r>
          </a:p>
        </p:txBody>
      </p:sp>
    </p:spTree>
    <p:extLst>
      <p:ext uri="{BB962C8B-B14F-4D97-AF65-F5344CB8AC3E}">
        <p14:creationId xmlns:p14="http://schemas.microsoft.com/office/powerpoint/2010/main" val="40171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5EA04E-6F95-4253-8552-196B2E59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63CF30A-7C18-40D3-BB4D-14D28B1F0A79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ŞAPKA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85BC0696-A915-47A2-ADF2-97853A2DC1B0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YOLLUK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037111A0-1D40-4D53-93C9-0945AABF9FCC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SAYGIN</a:t>
            </a:r>
          </a:p>
        </p:txBody>
      </p:sp>
    </p:spTree>
    <p:extLst>
      <p:ext uri="{BB962C8B-B14F-4D97-AF65-F5344CB8AC3E}">
        <p14:creationId xmlns:p14="http://schemas.microsoft.com/office/powerpoint/2010/main" val="24708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3490D2-A3A2-4B76-B643-D2B59ECC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668A89BE-9F0E-4C9D-80D0-05E01F35E1CF}"/>
              </a:ext>
            </a:extLst>
          </p:cNvPr>
          <p:cNvSpPr/>
          <p:nvPr/>
        </p:nvSpPr>
        <p:spPr>
          <a:xfrm>
            <a:off x="63277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FD534179-4685-4DBB-A4AB-7CAD60BBE277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TEKERLEK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9C589461-D72F-4ED2-AE87-84CC1B8995D6}"/>
              </a:ext>
            </a:extLst>
          </p:cNvPr>
          <p:cNvSpPr/>
          <p:nvPr/>
        </p:nvSpPr>
        <p:spPr>
          <a:xfrm>
            <a:off x="2143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EMİCİ</a:t>
            </a:r>
          </a:p>
        </p:txBody>
      </p:sp>
    </p:spTree>
    <p:extLst>
      <p:ext uri="{BB962C8B-B14F-4D97-AF65-F5344CB8AC3E}">
        <p14:creationId xmlns:p14="http://schemas.microsoft.com/office/powerpoint/2010/main" val="10974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FAE7AD-A7B1-43FA-9D64-C35B760A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300504B6-E1B3-4209-9682-7A51EB0219F6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KİTAPLIK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3A5A96AB-89B1-436E-BD42-4901754F1CC4}"/>
              </a:ext>
            </a:extLst>
          </p:cNvPr>
          <p:cNvSpPr/>
          <p:nvPr/>
        </p:nvSpPr>
        <p:spPr>
          <a:xfrm>
            <a:off x="638492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YÜZÜK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E10211A3-89AE-4513-AAD4-831574FB278F}"/>
              </a:ext>
            </a:extLst>
          </p:cNvPr>
          <p:cNvSpPr/>
          <p:nvPr/>
        </p:nvSpPr>
        <p:spPr>
          <a:xfrm>
            <a:off x="3295650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YÜZGEÇ</a:t>
            </a:r>
          </a:p>
        </p:txBody>
      </p:sp>
    </p:spTree>
    <p:extLst>
      <p:ext uri="{BB962C8B-B14F-4D97-AF65-F5344CB8AC3E}">
        <p14:creationId xmlns:p14="http://schemas.microsoft.com/office/powerpoint/2010/main" val="21433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591FDE-3719-4311-BC45-27D99A90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8922849-35FA-4A2B-B9E1-26AC941D2E51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KANADI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E1E83CB3-A265-4AA5-991E-8A080379BC0C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SULADIM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54B9AB5A-1F80-4267-B017-46D8ECC29F29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DİZİ</a:t>
            </a:r>
          </a:p>
        </p:txBody>
      </p:sp>
    </p:spTree>
    <p:extLst>
      <p:ext uri="{BB962C8B-B14F-4D97-AF65-F5344CB8AC3E}">
        <p14:creationId xmlns:p14="http://schemas.microsoft.com/office/powerpoint/2010/main" val="9587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12A7C6-609D-4CDE-9773-E07E2589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300238BA-E0A4-4085-9D98-F354A9D51A17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MEYVELER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C141B832-D768-4B7D-9C1D-B2D8AEF2C905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PAZARCI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2C40B60B-D76E-483E-A18A-5AB53BCB36CA}"/>
              </a:ext>
            </a:extLst>
          </p:cNvPr>
          <p:cNvSpPr/>
          <p:nvPr/>
        </p:nvSpPr>
        <p:spPr>
          <a:xfrm>
            <a:off x="62896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</a:t>
            </a:r>
          </a:p>
        </p:txBody>
      </p:sp>
    </p:spTree>
    <p:extLst>
      <p:ext uri="{BB962C8B-B14F-4D97-AF65-F5344CB8AC3E}">
        <p14:creationId xmlns:p14="http://schemas.microsoft.com/office/powerpoint/2010/main" val="32575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38A00F-0BC0-4761-98CE-40B12364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EA943846-2324-41AF-BB1A-E69BCD5ED39E}"/>
              </a:ext>
            </a:extLst>
          </p:cNvPr>
          <p:cNvSpPr/>
          <p:nvPr/>
        </p:nvSpPr>
        <p:spPr>
          <a:xfrm>
            <a:off x="63357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SAĞLIK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840F3639-A0BF-4B20-9CA5-F23A70810946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TEMİZLİKÇİ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DFF384CD-38A0-4CF4-9C73-C29455A7DA7A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YIKAMIŞIM</a:t>
            </a:r>
          </a:p>
        </p:txBody>
      </p:sp>
    </p:spTree>
    <p:extLst>
      <p:ext uri="{BB962C8B-B14F-4D97-AF65-F5344CB8AC3E}">
        <p14:creationId xmlns:p14="http://schemas.microsoft.com/office/powerpoint/2010/main" val="42004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03C9C5-0786-4BA8-A1A3-8881F956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52C3D9A-EE8F-419C-8036-3B95FF14870C}"/>
              </a:ext>
            </a:extLst>
          </p:cNvPr>
          <p:cNvSpPr/>
          <p:nvPr/>
        </p:nvSpPr>
        <p:spPr>
          <a:xfrm>
            <a:off x="6335713" y="22177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ÖNLÜK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0337B7ED-8238-4F4A-B70E-662E1CB06A79}"/>
              </a:ext>
            </a:extLst>
          </p:cNvPr>
          <p:cNvSpPr/>
          <p:nvPr/>
        </p:nvSpPr>
        <p:spPr>
          <a:xfrm>
            <a:off x="3271838" y="22177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BULUTLU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7A30C352-712A-4ACB-ABDF-D21210F3A396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OTURAK</a:t>
            </a:r>
          </a:p>
        </p:txBody>
      </p:sp>
    </p:spTree>
    <p:extLst>
      <p:ext uri="{BB962C8B-B14F-4D97-AF65-F5344CB8AC3E}">
        <p14:creationId xmlns:p14="http://schemas.microsoft.com/office/powerpoint/2010/main" val="26685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345803-ACCB-4AF1-BE25-2756005B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4575"/>
            <a:ext cx="7886700" cy="6508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Hangisi eylem (fiil) kökü?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D7FBE71C-F610-4344-9397-3B4F8A16501C}"/>
              </a:ext>
            </a:extLst>
          </p:cNvPr>
          <p:cNvSpPr/>
          <p:nvPr/>
        </p:nvSpPr>
        <p:spPr>
          <a:xfrm>
            <a:off x="206375" y="2217738"/>
            <a:ext cx="2601913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TUZAK</a:t>
            </a:r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58BF4D93-464D-441A-9102-10950892875F}"/>
              </a:ext>
            </a:extLst>
          </p:cNvPr>
          <p:cNvSpPr/>
          <p:nvPr/>
        </p:nvSpPr>
        <p:spPr>
          <a:xfrm>
            <a:off x="6335713" y="2141538"/>
            <a:ext cx="2601912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İPLİK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372036AD-C8A8-451B-966B-0660B4C9E65B}"/>
              </a:ext>
            </a:extLst>
          </p:cNvPr>
          <p:cNvSpPr/>
          <p:nvPr/>
        </p:nvSpPr>
        <p:spPr>
          <a:xfrm>
            <a:off x="3271838" y="2141538"/>
            <a:ext cx="2600325" cy="345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YANICI</a:t>
            </a:r>
          </a:p>
        </p:txBody>
      </p:sp>
    </p:spTree>
    <p:extLst>
      <p:ext uri="{BB962C8B-B14F-4D97-AF65-F5344CB8AC3E}">
        <p14:creationId xmlns:p14="http://schemas.microsoft.com/office/powerpoint/2010/main" val="30622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F207E4-C6FF-4C45-ADB6-1AF7AAAA1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ÖNEMLİ NOT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D080856-0694-4209-AC9A-001B8A9BE1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12525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sz="2800" dirty="0"/>
              <a:t>Bir kelimenin kökü ile ek almış hâli arasında 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mutlaka bir “</a:t>
            </a:r>
            <a:r>
              <a:rPr lang="tr-TR" altLang="tr-TR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anlam ilişkisi</a:t>
            </a:r>
            <a:r>
              <a:rPr lang="tr-TR" altLang="tr-TR" sz="2800" dirty="0"/>
              <a:t>” olmalıdır.</a:t>
            </a:r>
          </a:p>
        </p:txBody>
      </p:sp>
      <p:graphicFrame>
        <p:nvGraphicFramePr>
          <p:cNvPr id="26655" name="Group 31">
            <a:extLst>
              <a:ext uri="{FF2B5EF4-FFF2-40B4-BE49-F238E27FC236}">
                <a16:creationId xmlns:a16="http://schemas.microsoft.com/office/drawing/2014/main" id="{1E444F78-7793-4E42-8FAB-494DB22E720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23850" y="3141663"/>
          <a:ext cx="8362950" cy="3240088"/>
        </p:xfrm>
        <a:graphic>
          <a:graphicData uri="http://schemas.openxmlformats.org/drawingml/2006/table">
            <a:tbl>
              <a:tblPr/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KELİME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KÖKÜ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Balık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Kazak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89" name="Picture 32">
            <a:extLst>
              <a:ext uri="{FF2B5EF4-FFF2-40B4-BE49-F238E27FC236}">
                <a16:creationId xmlns:a16="http://schemas.microsoft.com/office/drawing/2014/main" id="{74E11310-A428-421A-BC58-0A52D62A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17287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3">
            <a:extLst>
              <a:ext uri="{FF2B5EF4-FFF2-40B4-BE49-F238E27FC236}">
                <a16:creationId xmlns:a16="http://schemas.microsoft.com/office/drawing/2014/main" id="{39E90F90-79DD-455E-81CE-A81FB2CE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172878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4">
            <a:extLst>
              <a:ext uri="{FF2B5EF4-FFF2-40B4-BE49-F238E27FC236}">
                <a16:creationId xmlns:a16="http://schemas.microsoft.com/office/drawing/2014/main" id="{50D87D02-E831-4AB3-8580-B7A112AF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157788"/>
            <a:ext cx="13684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5">
            <a:extLst>
              <a:ext uri="{FF2B5EF4-FFF2-40B4-BE49-F238E27FC236}">
                <a16:creationId xmlns:a16="http://schemas.microsoft.com/office/drawing/2014/main" id="{8B959FB4-9AF0-4F3F-843A-D338CE55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788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6">
            <a:extLst>
              <a:ext uri="{FF2B5EF4-FFF2-40B4-BE49-F238E27FC236}">
                <a16:creationId xmlns:a16="http://schemas.microsoft.com/office/drawing/2014/main" id="{AD72CD94-2FFB-4E58-9A6B-64B142AB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57788"/>
            <a:ext cx="164941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37">
            <a:extLst>
              <a:ext uri="{FF2B5EF4-FFF2-40B4-BE49-F238E27FC236}">
                <a16:creationId xmlns:a16="http://schemas.microsoft.com/office/drawing/2014/main" id="{7607C16F-EEAF-4BE2-B371-57D8FF43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45656"/>
            <a:ext cx="935038" cy="6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62" name="Picture 38">
            <a:extLst>
              <a:ext uri="{FF2B5EF4-FFF2-40B4-BE49-F238E27FC236}">
                <a16:creationId xmlns:a16="http://schemas.microsoft.com/office/drawing/2014/main" id="{8802D08E-C305-495B-A961-8A50F59E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376763"/>
            <a:ext cx="935038" cy="6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afik 4" descr="Karar grafiği">
            <a:extLst>
              <a:ext uri="{FF2B5EF4-FFF2-40B4-BE49-F238E27FC236}">
                <a16:creationId xmlns:a16="http://schemas.microsoft.com/office/drawing/2014/main" id="{F83D7375-DF51-4A53-9B9F-02A4F405D1B1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549275"/>
            <a:ext cx="8794750" cy="4970463"/>
            <a:chOff x="457200" y="713921"/>
            <a:chExt cx="7715200" cy="4417640"/>
          </a:xfrm>
        </p:grpSpPr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849D975B-5515-4FCF-B9BE-BF362A814FE0}"/>
                </a:ext>
              </a:extLst>
            </p:cNvPr>
            <p:cNvSpPr/>
            <p:nvPr/>
          </p:nvSpPr>
          <p:spPr>
            <a:xfrm>
              <a:off x="5118351" y="4165070"/>
              <a:ext cx="2250499" cy="644798"/>
            </a:xfrm>
            <a:custGeom>
              <a:avLst/>
              <a:gdLst>
                <a:gd name="connsiteX0" fmla="*/ 0 w 2250266"/>
                <a:gd name="connsiteY0" fmla="*/ 0 h 644239"/>
                <a:gd name="connsiteX1" fmla="*/ 2250267 w 2250266"/>
                <a:gd name="connsiteY1" fmla="*/ 0 h 644239"/>
                <a:gd name="connsiteX2" fmla="*/ 2250267 w 2250266"/>
                <a:gd name="connsiteY2" fmla="*/ 644239 h 644239"/>
                <a:gd name="connsiteX3" fmla="*/ 0 w 2250266"/>
                <a:gd name="connsiteY3" fmla="*/ 644239 h 6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266" h="644239">
                  <a:moveTo>
                    <a:pt x="0" y="0"/>
                  </a:moveTo>
                  <a:lnTo>
                    <a:pt x="2250267" y="0"/>
                  </a:lnTo>
                  <a:lnTo>
                    <a:pt x="2250267" y="644239"/>
                  </a:lnTo>
                  <a:lnTo>
                    <a:pt x="0" y="644239"/>
                  </a:lnTo>
                  <a:close/>
                </a:path>
              </a:pathLst>
            </a:custGeom>
            <a:solidFill>
              <a:srgbClr val="00B0F0"/>
            </a:solidFill>
            <a:ln w="80268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tr-T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EYLEM (FİİL) KÖKÜ</a:t>
              </a:r>
            </a:p>
          </p:txBody>
        </p:sp>
        <p:sp>
          <p:nvSpPr>
            <p:cNvPr id="8197" name="Serbest Form: Şekil 7">
              <a:extLst>
                <a:ext uri="{FF2B5EF4-FFF2-40B4-BE49-F238E27FC236}">
                  <a16:creationId xmlns:a16="http://schemas.microsoft.com/office/drawing/2014/main" id="{601B3955-76F0-4EBF-97DA-0C395090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947" y="2572090"/>
              <a:ext cx="4983364" cy="1530573"/>
            </a:xfrm>
            <a:custGeom>
              <a:avLst/>
              <a:gdLst>
                <a:gd name="T0" fmla="*/ 4258919 w 4983364"/>
                <a:gd name="T1" fmla="*/ 580736 h 1530573"/>
                <a:gd name="T2" fmla="*/ 4258919 w 4983364"/>
                <a:gd name="T3" fmla="*/ 1243382 h 1530573"/>
                <a:gd name="T4" fmla="*/ 4098186 w 4983364"/>
                <a:gd name="T5" fmla="*/ 1151348 h 1530573"/>
                <a:gd name="T6" fmla="*/ 3898876 w 4983364"/>
                <a:gd name="T7" fmla="*/ 1151348 h 1530573"/>
                <a:gd name="T8" fmla="*/ 3898876 w 4983364"/>
                <a:gd name="T9" fmla="*/ 1265470 h 1530573"/>
                <a:gd name="T10" fmla="*/ 4320801 w 4983364"/>
                <a:gd name="T11" fmla="*/ 1507059 h 1530573"/>
                <a:gd name="T12" fmla="*/ 4520111 w 4983364"/>
                <a:gd name="T13" fmla="*/ 1507059 h 1530573"/>
                <a:gd name="T14" fmla="*/ 4942036 w 4983364"/>
                <a:gd name="T15" fmla="*/ 1265470 h 1530573"/>
                <a:gd name="T16" fmla="*/ 4941634 w 4983364"/>
                <a:gd name="T17" fmla="*/ 1150657 h 1530573"/>
                <a:gd name="T18" fmla="*/ 4741119 w 4983364"/>
                <a:gd name="T19" fmla="*/ 1150887 h 1530573"/>
                <a:gd name="T20" fmla="*/ 4580386 w 4983364"/>
                <a:gd name="T21" fmla="*/ 1242921 h 1530573"/>
                <a:gd name="T22" fmla="*/ 4580386 w 4983364"/>
                <a:gd name="T23" fmla="*/ 396667 h 1530573"/>
                <a:gd name="T24" fmla="*/ 3214152 w 4983364"/>
                <a:gd name="T25" fmla="*/ 396667 h 1530573"/>
                <a:gd name="T26" fmla="*/ 2490852 w 4983364"/>
                <a:gd name="T27" fmla="*/ 0 h 1530573"/>
                <a:gd name="T28" fmla="*/ 1767552 w 4983364"/>
                <a:gd name="T29" fmla="*/ 396667 h 1530573"/>
                <a:gd name="T30" fmla="*/ 401319 w 4983364"/>
                <a:gd name="T31" fmla="*/ 396667 h 1530573"/>
                <a:gd name="T32" fmla="*/ 401319 w 4983364"/>
                <a:gd name="T33" fmla="*/ 1243382 h 1530573"/>
                <a:gd name="T34" fmla="*/ 240586 w 4983364"/>
                <a:gd name="T35" fmla="*/ 1151348 h 1530573"/>
                <a:gd name="T36" fmla="*/ 41276 w 4983364"/>
                <a:gd name="T37" fmla="*/ 1151348 h 1530573"/>
                <a:gd name="T38" fmla="*/ 41276 w 4983364"/>
                <a:gd name="T39" fmla="*/ 1265470 h 1530573"/>
                <a:gd name="T40" fmla="*/ 463201 w 4983364"/>
                <a:gd name="T41" fmla="*/ 1507059 h 1530573"/>
                <a:gd name="T42" fmla="*/ 662511 w 4983364"/>
                <a:gd name="T43" fmla="*/ 1507059 h 1530573"/>
                <a:gd name="T44" fmla="*/ 1084436 w 4983364"/>
                <a:gd name="T45" fmla="*/ 1265470 h 1530573"/>
                <a:gd name="T46" fmla="*/ 1084034 w 4983364"/>
                <a:gd name="T47" fmla="*/ 1150657 h 1530573"/>
                <a:gd name="T48" fmla="*/ 883519 w 4983364"/>
                <a:gd name="T49" fmla="*/ 1150887 h 1530573"/>
                <a:gd name="T50" fmla="*/ 722786 w 4983364"/>
                <a:gd name="T51" fmla="*/ 1242921 h 1530573"/>
                <a:gd name="T52" fmla="*/ 722786 w 4983364"/>
                <a:gd name="T53" fmla="*/ 580736 h 1530573"/>
                <a:gd name="T54" fmla="*/ 1767552 w 4983364"/>
                <a:gd name="T55" fmla="*/ 580736 h 1530573"/>
                <a:gd name="T56" fmla="*/ 2490852 w 4983364"/>
                <a:gd name="T57" fmla="*/ 994889 h 1530573"/>
                <a:gd name="T58" fmla="*/ 3214152 w 4983364"/>
                <a:gd name="T59" fmla="*/ 580736 h 1530573"/>
                <a:gd name="T60" fmla="*/ 4258919 w 4983364"/>
                <a:gd name="T61" fmla="*/ 580736 h 15305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83364" h="1530573">
                  <a:moveTo>
                    <a:pt x="4258919" y="580736"/>
                  </a:moveTo>
                  <a:lnTo>
                    <a:pt x="4258919" y="1243382"/>
                  </a:lnTo>
                  <a:lnTo>
                    <a:pt x="4098186" y="1151348"/>
                  </a:lnTo>
                  <a:cubicBezTo>
                    <a:pt x="4043151" y="1119835"/>
                    <a:pt x="3953912" y="1119835"/>
                    <a:pt x="3898876" y="1151348"/>
                  </a:cubicBezTo>
                  <a:cubicBezTo>
                    <a:pt x="3843841" y="1182860"/>
                    <a:pt x="3843841" y="1233957"/>
                    <a:pt x="3898876" y="1265470"/>
                  </a:cubicBezTo>
                  <a:lnTo>
                    <a:pt x="4320801" y="1507059"/>
                  </a:lnTo>
                  <a:cubicBezTo>
                    <a:pt x="4375957" y="1538411"/>
                    <a:pt x="4464955" y="1538411"/>
                    <a:pt x="4520111" y="1507059"/>
                  </a:cubicBezTo>
                  <a:lnTo>
                    <a:pt x="4942036" y="1265470"/>
                  </a:lnTo>
                  <a:cubicBezTo>
                    <a:pt x="4997296" y="1233700"/>
                    <a:pt x="4997119" y="1182299"/>
                    <a:pt x="4941634" y="1150657"/>
                  </a:cubicBezTo>
                  <a:cubicBezTo>
                    <a:pt x="4886149" y="1119016"/>
                    <a:pt x="4796379" y="1119117"/>
                    <a:pt x="4741119" y="1150887"/>
                  </a:cubicBezTo>
                  <a:lnTo>
                    <a:pt x="4580386" y="1242921"/>
                  </a:lnTo>
                  <a:lnTo>
                    <a:pt x="4580386" y="396667"/>
                  </a:lnTo>
                  <a:lnTo>
                    <a:pt x="3214152" y="396667"/>
                  </a:lnTo>
                  <a:lnTo>
                    <a:pt x="2490852" y="0"/>
                  </a:lnTo>
                  <a:lnTo>
                    <a:pt x="1767552" y="396667"/>
                  </a:lnTo>
                  <a:lnTo>
                    <a:pt x="401319" y="396667"/>
                  </a:lnTo>
                  <a:lnTo>
                    <a:pt x="401319" y="1243382"/>
                  </a:lnTo>
                  <a:lnTo>
                    <a:pt x="240586" y="1151348"/>
                  </a:lnTo>
                  <a:cubicBezTo>
                    <a:pt x="185551" y="1119835"/>
                    <a:pt x="96311" y="1119835"/>
                    <a:pt x="41276" y="1151348"/>
                  </a:cubicBezTo>
                  <a:cubicBezTo>
                    <a:pt x="-13759" y="1182860"/>
                    <a:pt x="-13759" y="1233957"/>
                    <a:pt x="41276" y="1265470"/>
                  </a:cubicBezTo>
                  <a:lnTo>
                    <a:pt x="463201" y="1507059"/>
                  </a:lnTo>
                  <a:cubicBezTo>
                    <a:pt x="518357" y="1538411"/>
                    <a:pt x="607355" y="1538411"/>
                    <a:pt x="662511" y="1507059"/>
                  </a:cubicBezTo>
                  <a:lnTo>
                    <a:pt x="1084436" y="1265470"/>
                  </a:lnTo>
                  <a:cubicBezTo>
                    <a:pt x="1139696" y="1233700"/>
                    <a:pt x="1139519" y="1182299"/>
                    <a:pt x="1084034" y="1150657"/>
                  </a:cubicBezTo>
                  <a:cubicBezTo>
                    <a:pt x="1028549" y="1119016"/>
                    <a:pt x="938779" y="1119117"/>
                    <a:pt x="883519" y="1150887"/>
                  </a:cubicBezTo>
                  <a:lnTo>
                    <a:pt x="722786" y="1242921"/>
                  </a:lnTo>
                  <a:lnTo>
                    <a:pt x="722786" y="580736"/>
                  </a:lnTo>
                  <a:lnTo>
                    <a:pt x="1767552" y="580736"/>
                  </a:lnTo>
                  <a:lnTo>
                    <a:pt x="2490852" y="994889"/>
                  </a:lnTo>
                  <a:lnTo>
                    <a:pt x="3214152" y="580736"/>
                  </a:lnTo>
                  <a:lnTo>
                    <a:pt x="4258919" y="58073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2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r-TR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BD25F58A-916B-4FF5-8902-782BF754C90E}"/>
                </a:ext>
              </a:extLst>
            </p:cNvPr>
            <p:cNvSpPr/>
            <p:nvPr/>
          </p:nvSpPr>
          <p:spPr>
            <a:xfrm>
              <a:off x="1260751" y="4165070"/>
              <a:ext cx="2250499" cy="644798"/>
            </a:xfrm>
            <a:custGeom>
              <a:avLst/>
              <a:gdLst>
                <a:gd name="connsiteX0" fmla="*/ 0 w 2250266"/>
                <a:gd name="connsiteY0" fmla="*/ 0 h 644239"/>
                <a:gd name="connsiteX1" fmla="*/ 2250267 w 2250266"/>
                <a:gd name="connsiteY1" fmla="*/ 0 h 644239"/>
                <a:gd name="connsiteX2" fmla="*/ 2250267 w 2250266"/>
                <a:gd name="connsiteY2" fmla="*/ 644239 h 644239"/>
                <a:gd name="connsiteX3" fmla="*/ 0 w 2250266"/>
                <a:gd name="connsiteY3" fmla="*/ 644239 h 64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266" h="644239">
                  <a:moveTo>
                    <a:pt x="0" y="0"/>
                  </a:moveTo>
                  <a:lnTo>
                    <a:pt x="2250267" y="0"/>
                  </a:lnTo>
                  <a:lnTo>
                    <a:pt x="2250267" y="644239"/>
                  </a:lnTo>
                  <a:lnTo>
                    <a:pt x="0" y="644239"/>
                  </a:lnTo>
                  <a:close/>
                </a:path>
              </a:pathLst>
            </a:custGeom>
            <a:solidFill>
              <a:srgbClr val="00B0F0"/>
            </a:solidFill>
            <a:ln w="80268" cap="flat">
              <a:noFill/>
              <a:prstDash val="solid"/>
              <a:miter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tr-T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İSİM KÖKÜ</a:t>
              </a:r>
            </a:p>
          </p:txBody>
        </p:sp>
        <p:sp>
          <p:nvSpPr>
            <p:cNvPr id="8199" name="Serbest Form: Şekil 9">
              <a:extLst>
                <a:ext uri="{FF2B5EF4-FFF2-40B4-BE49-F238E27FC236}">
                  <a16:creationId xmlns:a16="http://schemas.microsoft.com/office/drawing/2014/main" id="{7BAD2237-7E21-4298-9D62-5C15E383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666" y="1036040"/>
              <a:ext cx="2250266" cy="1455565"/>
            </a:xfrm>
            <a:custGeom>
              <a:avLst/>
              <a:gdLst>
                <a:gd name="T0" fmla="*/ 973240 w 2250266"/>
                <a:gd name="T1" fmla="*/ 1173896 h 1455565"/>
                <a:gd name="T2" fmla="*/ 803667 w 2250266"/>
                <a:gd name="T3" fmla="*/ 1076340 h 1455565"/>
                <a:gd name="T4" fmla="*/ 604357 w 2250266"/>
                <a:gd name="T5" fmla="*/ 1076340 h 1455565"/>
                <a:gd name="T6" fmla="*/ 604357 w 2250266"/>
                <a:gd name="T7" fmla="*/ 1190462 h 1455565"/>
                <a:gd name="T8" fmla="*/ 1026282 w 2250266"/>
                <a:gd name="T9" fmla="*/ 1432052 h 1455565"/>
                <a:gd name="T10" fmla="*/ 1225592 w 2250266"/>
                <a:gd name="T11" fmla="*/ 1432052 h 1455565"/>
                <a:gd name="T12" fmla="*/ 1647517 w 2250266"/>
                <a:gd name="T13" fmla="*/ 1190462 h 1455565"/>
                <a:gd name="T14" fmla="*/ 1646713 w 2250266"/>
                <a:gd name="T15" fmla="*/ 1075879 h 1455565"/>
                <a:gd name="T16" fmla="*/ 1446600 w 2250266"/>
                <a:gd name="T17" fmla="*/ 1076340 h 1455565"/>
                <a:gd name="T18" fmla="*/ 1293903 w 2250266"/>
                <a:gd name="T19" fmla="*/ 1164232 h 1455565"/>
                <a:gd name="T20" fmla="*/ 1293903 w 2250266"/>
                <a:gd name="T21" fmla="*/ 644239 h 1455565"/>
                <a:gd name="T22" fmla="*/ 2250267 w 2250266"/>
                <a:gd name="T23" fmla="*/ 644239 h 1455565"/>
                <a:gd name="T24" fmla="*/ 2250267 w 2250266"/>
                <a:gd name="T25" fmla="*/ 0 h 1455565"/>
                <a:gd name="T26" fmla="*/ 0 w 2250266"/>
                <a:gd name="T27" fmla="*/ 0 h 1455565"/>
                <a:gd name="T28" fmla="*/ 0 w 2250266"/>
                <a:gd name="T29" fmla="*/ 644239 h 1455565"/>
                <a:gd name="T30" fmla="*/ 973240 w 2250266"/>
                <a:gd name="T31" fmla="*/ 644239 h 14555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0266" h="1455565">
                  <a:moveTo>
                    <a:pt x="973240" y="1173896"/>
                  </a:moveTo>
                  <a:lnTo>
                    <a:pt x="803667" y="1076340"/>
                  </a:lnTo>
                  <a:cubicBezTo>
                    <a:pt x="748632" y="1044827"/>
                    <a:pt x="659392" y="1044827"/>
                    <a:pt x="604357" y="1076340"/>
                  </a:cubicBezTo>
                  <a:cubicBezTo>
                    <a:pt x="549322" y="1107852"/>
                    <a:pt x="549322" y="1158949"/>
                    <a:pt x="604357" y="1190462"/>
                  </a:cubicBezTo>
                  <a:lnTo>
                    <a:pt x="1026282" y="1432052"/>
                  </a:lnTo>
                  <a:cubicBezTo>
                    <a:pt x="1081438" y="1463403"/>
                    <a:pt x="1170436" y="1463403"/>
                    <a:pt x="1225592" y="1432052"/>
                  </a:cubicBezTo>
                  <a:lnTo>
                    <a:pt x="1647517" y="1190462"/>
                  </a:lnTo>
                  <a:cubicBezTo>
                    <a:pt x="1702552" y="1158692"/>
                    <a:pt x="1702198" y="1107392"/>
                    <a:pt x="1646713" y="1075879"/>
                  </a:cubicBezTo>
                  <a:cubicBezTo>
                    <a:pt x="1591228" y="1044367"/>
                    <a:pt x="1501635" y="1044569"/>
                    <a:pt x="1446600" y="1076340"/>
                  </a:cubicBezTo>
                  <a:lnTo>
                    <a:pt x="1293903" y="1164232"/>
                  </a:lnTo>
                  <a:lnTo>
                    <a:pt x="1293903" y="644239"/>
                  </a:lnTo>
                  <a:lnTo>
                    <a:pt x="2250267" y="644239"/>
                  </a:lnTo>
                  <a:lnTo>
                    <a:pt x="2250267" y="0"/>
                  </a:lnTo>
                  <a:lnTo>
                    <a:pt x="0" y="0"/>
                  </a:lnTo>
                  <a:lnTo>
                    <a:pt x="0" y="644239"/>
                  </a:lnTo>
                  <a:lnTo>
                    <a:pt x="973240" y="644239"/>
                  </a:lnTo>
                  <a:lnTo>
                    <a:pt x="973240" y="11738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2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r-TR"/>
            </a:p>
          </p:txBody>
        </p: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D9D5B90-2D35-4E3C-B335-AEEA3DDDC01B}"/>
              </a:ext>
            </a:extLst>
          </p:cNvPr>
          <p:cNvSpPr txBox="1"/>
          <p:nvPr/>
        </p:nvSpPr>
        <p:spPr>
          <a:xfrm>
            <a:off x="3289300" y="1052513"/>
            <a:ext cx="2565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1DED18A-E9EB-406A-AE67-BB7EE2B99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0463"/>
            <a:ext cx="2027238" cy="782637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koş-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464086F-A7D9-4DAF-A697-6A8E374A5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763" y="14288"/>
            <a:ext cx="9144001" cy="194272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altLang="tr-TR" sz="2800" dirty="0"/>
              <a:t>Aşağıdaki sözcükleri 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«</a:t>
            </a:r>
            <a:r>
              <a:rPr lang="tr-TR" alt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köküne –</a:t>
            </a:r>
            <a:r>
              <a:rPr lang="tr-TR" altLang="tr-T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tr-TR" alt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/-</a:t>
            </a:r>
            <a:r>
              <a:rPr lang="tr-TR" altLang="tr-T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</a:t>
            </a:r>
            <a:r>
              <a:rPr lang="tr-TR" alt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eki getirildiğinde anlamlı olanlar</a:t>
            </a:r>
            <a:r>
              <a:rPr lang="tr-TR" altLang="tr-TR" sz="2400" dirty="0"/>
              <a:t>»  </a:t>
            </a:r>
            <a:r>
              <a:rPr lang="tr-TR" altLang="tr-TR" sz="2800" dirty="0"/>
              <a:t>ve 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400" dirty="0"/>
              <a:t>«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köküne –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/-</a:t>
            </a:r>
            <a:r>
              <a:rPr lang="tr-TR" alt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</a:t>
            </a:r>
            <a:r>
              <a:rPr lang="tr-TR" alt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eki getirildiğinde anlamlı olmayanlar</a:t>
            </a:r>
            <a:r>
              <a:rPr lang="tr-TR" altLang="tr-TR" sz="2400" dirty="0"/>
              <a:t>»</a:t>
            </a:r>
          </a:p>
          <a:p>
            <a:pPr eaLnBrk="1" hangingPunct="1">
              <a:buFontTx/>
              <a:buNone/>
              <a:defRPr/>
            </a:pPr>
            <a:r>
              <a:rPr lang="tr-TR" altLang="tr-TR" sz="2800" dirty="0"/>
              <a:t>biçiminde sınıflayınız.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BDDE53-7512-40D4-8F2F-12CB4D42C94E}"/>
              </a:ext>
            </a:extLst>
          </p:cNvPr>
          <p:cNvSpPr txBox="1">
            <a:spLocks noChangeArrowheads="1"/>
          </p:cNvSpPr>
          <p:nvPr/>
        </p:nvSpPr>
        <p:spPr bwMode="auto">
          <a:xfrm rot="20330009">
            <a:off x="1343025" y="3598863"/>
            <a:ext cx="2447925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oturdu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3AC9009-53DB-45DE-8782-CEA29E15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661025"/>
            <a:ext cx="2025650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örtü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158129-C9F7-4A6D-A455-82BF7637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70500"/>
            <a:ext cx="2748637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yürütecek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A81184A-3B8A-4AFD-B331-158EAE7A2A78}"/>
              </a:ext>
            </a:extLst>
          </p:cNvPr>
          <p:cNvSpPr txBox="1">
            <a:spLocks noChangeArrowheads="1"/>
          </p:cNvSpPr>
          <p:nvPr/>
        </p:nvSpPr>
        <p:spPr bwMode="auto">
          <a:xfrm rot="1271739">
            <a:off x="5972175" y="2717800"/>
            <a:ext cx="2027238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renkli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79E64A5-A8D0-4BF9-A94D-8BB70B21F089}"/>
              </a:ext>
            </a:extLst>
          </p:cNvPr>
          <p:cNvSpPr txBox="1">
            <a:spLocks noChangeArrowheads="1"/>
          </p:cNvSpPr>
          <p:nvPr/>
        </p:nvSpPr>
        <p:spPr bwMode="auto">
          <a:xfrm rot="1258278">
            <a:off x="3598863" y="4251325"/>
            <a:ext cx="2027237" cy="7826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duvara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0B973B-BE9F-4FC7-A869-BD63C8C095EE}"/>
              </a:ext>
            </a:extLst>
          </p:cNvPr>
          <p:cNvSpPr txBox="1">
            <a:spLocks noChangeArrowheads="1"/>
          </p:cNvSpPr>
          <p:nvPr/>
        </p:nvSpPr>
        <p:spPr bwMode="auto">
          <a:xfrm rot="2282128">
            <a:off x="5699125" y="4306888"/>
            <a:ext cx="2027238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şekilsiz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46A452A-117F-4BA2-B74A-AEAD16DC5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5434013"/>
            <a:ext cx="2027238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asıyor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AD4AD8-4EBA-4072-9313-3725ADCA6233}"/>
              </a:ext>
            </a:extLst>
          </p:cNvPr>
          <p:cNvSpPr txBox="1">
            <a:spLocks noChangeArrowheads="1"/>
          </p:cNvSpPr>
          <p:nvPr/>
        </p:nvSpPr>
        <p:spPr bwMode="auto">
          <a:xfrm rot="20134413">
            <a:off x="3921125" y="2103438"/>
            <a:ext cx="2025650" cy="7826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defter</a:t>
            </a:r>
          </a:p>
        </p:txBody>
      </p:sp>
    </p:spTree>
    <p:extLst>
      <p:ext uri="{BB962C8B-B14F-4D97-AF65-F5344CB8AC3E}">
        <p14:creationId xmlns:p14="http://schemas.microsoft.com/office/powerpoint/2010/main" val="61736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E7DECD3F-F859-4BF7-A4D9-A1078576D7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3338603"/>
              </p:ext>
            </p:extLst>
          </p:nvPr>
        </p:nvGraphicFramePr>
        <p:xfrm>
          <a:off x="107950" y="260350"/>
          <a:ext cx="4319588" cy="2395738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Köküne –</a:t>
                      </a:r>
                      <a:r>
                        <a:rPr lang="tr-TR" altLang="tr-TR" sz="2800" b="1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</a:t>
                      </a:r>
                      <a:r>
                        <a:rPr lang="tr-TR" altLang="tr-TR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/-</a:t>
                      </a:r>
                      <a:r>
                        <a:rPr lang="tr-TR" altLang="tr-TR" sz="2800" b="1" dirty="0" err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mek</a:t>
                      </a:r>
                      <a:r>
                        <a:rPr lang="tr-TR" altLang="tr-TR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Eki Getirildiğinde Anlamlı Olanlar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koş-       oturdu      örtü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yürütecek        asıyor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1" marR="9142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491" name="Group 11">
            <a:extLst>
              <a:ext uri="{FF2B5EF4-FFF2-40B4-BE49-F238E27FC236}">
                <a16:creationId xmlns:a16="http://schemas.microsoft.com/office/drawing/2014/main" id="{06955AB1-75A9-4D7B-A0DC-2292725D342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1434565"/>
              </p:ext>
            </p:extLst>
          </p:nvPr>
        </p:nvGraphicFramePr>
        <p:xfrm>
          <a:off x="4556125" y="260350"/>
          <a:ext cx="4464050" cy="2395738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Köküne –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mak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/-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Eki Getirildiğinde Anlamlı Olmayanlar: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defter         duvara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renkli         şekilsiz</a:t>
                      </a:r>
                    </a:p>
                  </a:txBody>
                  <a:tcPr marL="91431" marR="91431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k: Aşağı 1">
            <a:extLst>
              <a:ext uri="{FF2B5EF4-FFF2-40B4-BE49-F238E27FC236}">
                <a16:creationId xmlns:a16="http://schemas.microsoft.com/office/drawing/2014/main" id="{BBA955D3-BEBE-4DBF-A745-AAFF3797BE9A}"/>
              </a:ext>
            </a:extLst>
          </p:cNvPr>
          <p:cNvSpPr/>
          <p:nvPr/>
        </p:nvSpPr>
        <p:spPr>
          <a:xfrm>
            <a:off x="1835150" y="2781300"/>
            <a:ext cx="649288" cy="7921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A4DBD7FB-EE95-4A10-8087-9998614B143E}"/>
              </a:ext>
            </a:extLst>
          </p:cNvPr>
          <p:cNvSpPr/>
          <p:nvPr/>
        </p:nvSpPr>
        <p:spPr>
          <a:xfrm>
            <a:off x="6464300" y="2781300"/>
            <a:ext cx="647700" cy="7921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ABCD43-ED1E-446E-87C3-FCD7279111AC}"/>
              </a:ext>
            </a:extLst>
          </p:cNvPr>
          <p:cNvSpPr txBox="1"/>
          <p:nvPr/>
        </p:nvSpPr>
        <p:spPr>
          <a:xfrm>
            <a:off x="107950" y="6291099"/>
            <a:ext cx="4270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EYLEM (FİİL) KÖKÜ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10EE14E-2012-4450-9C65-B730C56A492E}"/>
              </a:ext>
            </a:extLst>
          </p:cNvPr>
          <p:cNvSpPr txBox="1"/>
          <p:nvPr/>
        </p:nvSpPr>
        <p:spPr>
          <a:xfrm>
            <a:off x="4556125" y="6291099"/>
            <a:ext cx="43195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İSİM KÖKÜ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oup 22">
            <a:extLst>
              <a:ext uri="{FF2B5EF4-FFF2-40B4-BE49-F238E27FC236}">
                <a16:creationId xmlns:a16="http://schemas.microsoft.com/office/drawing/2014/main" id="{DC80B60D-17AA-4B8C-9FCD-396461DF9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645291"/>
              </p:ext>
            </p:extLst>
          </p:nvPr>
        </p:nvGraphicFramePr>
        <p:xfrm>
          <a:off x="107950" y="3649063"/>
          <a:ext cx="4319588" cy="2566436"/>
        </p:xfrm>
        <a:graphic>
          <a:graphicData uri="http://schemas.openxmlformats.org/drawingml/2006/table">
            <a:tbl>
              <a:tblPr/>
              <a:tblGrid>
                <a:gridCol w="431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koş-   (-</a:t>
                      </a:r>
                      <a:r>
                        <a:rPr kumimoji="0" lang="tr-TR" altLang="tr-TR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mak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)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otur-  (-</a:t>
                      </a:r>
                      <a:r>
                        <a:rPr kumimoji="0" lang="tr-TR" altLang="tr-TR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mak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ört-    (-</a:t>
                      </a:r>
                      <a:r>
                        <a:rPr kumimoji="0" lang="tr-TR" altLang="tr-TR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mek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yürü- (-</a:t>
                      </a:r>
                      <a:r>
                        <a:rPr kumimoji="0" lang="tr-TR" altLang="tr-TR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mek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as-     (-</a:t>
                      </a:r>
                      <a:r>
                        <a:rPr kumimoji="0" lang="tr-TR" altLang="tr-TR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mak</a:t>
                      </a:r>
                      <a:r>
                        <a:rPr kumimoji="0" lang="tr-TR" altLang="tr-T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) 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21" marR="91421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11">
            <a:extLst>
              <a:ext uri="{FF2B5EF4-FFF2-40B4-BE49-F238E27FC236}">
                <a16:creationId xmlns:a16="http://schemas.microsoft.com/office/drawing/2014/main" id="{1137BEA4-27FD-4424-A20B-D42018499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15823"/>
              </p:ext>
            </p:extLst>
          </p:nvPr>
        </p:nvGraphicFramePr>
        <p:xfrm>
          <a:off x="4580177" y="3649063"/>
          <a:ext cx="4464050" cy="2566988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defter     (-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duvar     (-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mak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renk       (-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şekil      (-</a:t>
                      </a:r>
                      <a:r>
                        <a:rPr kumimoji="0" lang="tr-TR" alt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mek</a:t>
                      </a: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)</a:t>
                      </a:r>
                      <a:endParaRPr kumimoji="0" lang="tr-TR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        </a:t>
                      </a:r>
                    </a:p>
                  </a:txBody>
                  <a:tcPr marL="91431" marR="91431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rafik 5" descr="Onay işareti">
            <a:extLst>
              <a:ext uri="{FF2B5EF4-FFF2-40B4-BE49-F238E27FC236}">
                <a16:creationId xmlns:a16="http://schemas.microsoft.com/office/drawing/2014/main" id="{BDFB9062-F7E0-4B08-A393-7E2A6504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7864" y="4066592"/>
            <a:ext cx="674085" cy="1457805"/>
          </a:xfrm>
          <a:prstGeom prst="rect">
            <a:avLst/>
          </a:prstGeom>
        </p:spPr>
      </p:pic>
      <p:pic>
        <p:nvPicPr>
          <p:cNvPr id="9" name="Grafik 8" descr="Kapat">
            <a:extLst>
              <a:ext uri="{FF2B5EF4-FFF2-40B4-BE49-F238E27FC236}">
                <a16:creationId xmlns:a16="http://schemas.microsoft.com/office/drawing/2014/main" id="{3D716C92-490A-4A51-9F3F-7848DD97C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3382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868</Words>
  <Application>Microsoft Office PowerPoint</Application>
  <PresentationFormat>Ekran Gösterisi (4:3)</PresentationFormat>
  <Paragraphs>277</Paragraphs>
  <Slides>58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3" baseType="lpstr">
      <vt:lpstr>Arial</vt:lpstr>
      <vt:lpstr>Calibri</vt:lpstr>
      <vt:lpstr>Cooper Black</vt:lpstr>
      <vt:lpstr>Ebrima</vt:lpstr>
      <vt:lpstr>Varsayılan Tasarım</vt:lpstr>
      <vt:lpstr>KÖK-EK</vt:lpstr>
      <vt:lpstr>masa</vt:lpstr>
      <vt:lpstr>PowerPoint Sunusu</vt:lpstr>
      <vt:lpstr>PowerPoint Sunusu</vt:lpstr>
      <vt:lpstr>PowerPoint Sunusu</vt:lpstr>
      <vt:lpstr>ÖNEMLİ NOT</vt:lpstr>
      <vt:lpstr>PowerPoint Sunusu</vt:lpstr>
      <vt:lpstr>koş-</vt:lpstr>
      <vt:lpstr>PowerPoint Sunusu</vt:lpstr>
      <vt:lpstr>İSİM KÖKÜ</vt:lpstr>
      <vt:lpstr>EYLEM (FİİL) KÖKÜ</vt:lpstr>
      <vt:lpstr>ÖRNEKLER</vt:lpstr>
      <vt:lpstr>PowerPoint Sunusu</vt:lpstr>
      <vt:lpstr>PowerPoint Sunusu</vt:lpstr>
      <vt:lpstr>PowerPoint Sunusu</vt:lpstr>
      <vt:lpstr>PowerPoint Sunusu</vt:lpstr>
      <vt:lpstr>ETKİNLİKLER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Hangisi kök hâlinde?</vt:lpstr>
      <vt:lpstr>ETKİNLİKLER</vt:lpstr>
      <vt:lpstr>Hangisi isim kökü?</vt:lpstr>
      <vt:lpstr>Hangisi isim kökü?</vt:lpstr>
      <vt:lpstr>Hangisi isim kökü?</vt:lpstr>
      <vt:lpstr>Hangisi isim kökü?</vt:lpstr>
      <vt:lpstr>Hangisi isim kökü?</vt:lpstr>
      <vt:lpstr>Hangisi isim kökü?</vt:lpstr>
      <vt:lpstr>Hangisi isim kökü?</vt:lpstr>
      <vt:lpstr>Hangisi isim kökü?</vt:lpstr>
      <vt:lpstr>Hangisi isim kökü?</vt:lpstr>
      <vt:lpstr>Hangisi isim kökü?</vt:lpstr>
      <vt:lpstr>Hangisi eylem (fiil) kökü?</vt:lpstr>
      <vt:lpstr>Hangisi eylem (fiil) kökü?</vt:lpstr>
      <vt:lpstr>Hangisi eylem (fiil) kökü?</vt:lpstr>
      <vt:lpstr>Hangisi eylem (fiil) kökü?</vt:lpstr>
      <vt:lpstr>Hangisi eylem (fiil) kökü?</vt:lpstr>
      <vt:lpstr>Hangisi eylem (fiil) kökü?</vt:lpstr>
      <vt:lpstr>Hangisi eylem (fiil) kökü?</vt:lpstr>
      <vt:lpstr>Hangisi eylem (fiil) kökü?</vt:lpstr>
      <vt:lpstr>Hangisi eylem (fiil) kökü?</vt:lpstr>
      <vt:lpstr>Hangisi eylem (fiil) kökü?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EK-KÖK</dc:title>
  <dc:creator>BERCESTE</dc:creator>
  <cp:lastModifiedBy>Seçkin MURTAZA</cp:lastModifiedBy>
  <cp:revision>45</cp:revision>
  <dcterms:created xsi:type="dcterms:W3CDTF">2009-10-19T19:24:51Z</dcterms:created>
  <dcterms:modified xsi:type="dcterms:W3CDTF">2020-10-08T07:31:37Z</dcterms:modified>
</cp:coreProperties>
</file>