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theme" Target="theme/theme1.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viewProps" Target="viewProps.xml" /><Relationship Id="rId2" Type="http://schemas.openxmlformats.org/officeDocument/2006/relationships/slide" Target="slides/slide1.xml" /><Relationship Id="rId16" Type="http://schemas.openxmlformats.org/officeDocument/2006/relationships/presProps" Target="presProp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slide" Target="slides/slide14.xml" /><Relationship Id="rId10" Type="http://schemas.openxmlformats.org/officeDocument/2006/relationships/slide" Target="slides/slide9.xml" /><Relationship Id="rId19" Type="http://schemas.openxmlformats.org/officeDocument/2006/relationships/tableStyles" Target="tableStyles.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6/17/2018</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6/17/2018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6/17/2018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6/17/2018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 Bilgisi">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6/17/2018</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tr-TR"/>
              <a:t>Asıl başlık stilini düzenlemek için tıklayın</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6/17/2018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6/17/2018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6/17/2018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6/17/2018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6/17/2018</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6/17/2018</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6/17/2018</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B1D4F95-9907-6043-AE1C-93EBFE86B014}"/>
              </a:ext>
            </a:extLst>
          </p:cNvPr>
          <p:cNvSpPr>
            <a:spLocks noGrp="1"/>
          </p:cNvSpPr>
          <p:nvPr>
            <p:ph type="ctrTitle"/>
          </p:nvPr>
        </p:nvSpPr>
        <p:spPr>
          <a:xfrm>
            <a:off x="2118681" y="-1098801"/>
            <a:ext cx="7954638" cy="4060491"/>
          </a:xfrm>
        </p:spPr>
        <p:txBody>
          <a:bodyPr/>
          <a:lstStyle/>
          <a:p>
            <a:r>
              <a:rPr lang="tr-TR" sz="4000"/>
              <a:t>TÜRKÇE EĞİTİMİNDE METİNLER VE METİNLERİN İLETİSİ </a:t>
            </a:r>
          </a:p>
        </p:txBody>
      </p:sp>
      <p:sp>
        <p:nvSpPr>
          <p:cNvPr id="3" name="Alt Başlık 2">
            <a:extLst>
              <a:ext uri="{FF2B5EF4-FFF2-40B4-BE49-F238E27FC236}">
                <a16:creationId xmlns:a16="http://schemas.microsoft.com/office/drawing/2014/main" id="{3CFE3A74-0842-B741-AFBA-EBCD489E12D8}"/>
              </a:ext>
            </a:extLst>
          </p:cNvPr>
          <p:cNvSpPr>
            <a:spLocks noGrp="1"/>
          </p:cNvSpPr>
          <p:nvPr>
            <p:ph type="subTitle" idx="1"/>
          </p:nvPr>
        </p:nvSpPr>
        <p:spPr>
          <a:xfrm>
            <a:off x="2581679" y="3429000"/>
            <a:ext cx="6831673" cy="2497555"/>
          </a:xfrm>
        </p:spPr>
        <p:txBody>
          <a:bodyPr/>
          <a:lstStyle/>
          <a:p>
            <a:r>
              <a:rPr lang="tr-TR"/>
              <a:t>Milli Eğitim Dergisi</a:t>
            </a:r>
          </a:p>
          <a:p>
            <a:r>
              <a:rPr lang="tr-TR"/>
              <a:t>Sayı: 193</a:t>
            </a:r>
          </a:p>
          <a:p>
            <a:r>
              <a:rPr lang="tr-TR"/>
              <a:t>Yazar: MEHTAP ÖZDEN</a:t>
            </a:r>
          </a:p>
          <a:p>
            <a:endParaRPr lang="tr-TR"/>
          </a:p>
        </p:txBody>
      </p:sp>
    </p:spTree>
    <p:extLst>
      <p:ext uri="{BB962C8B-B14F-4D97-AF65-F5344CB8AC3E}">
        <p14:creationId xmlns:p14="http://schemas.microsoft.com/office/powerpoint/2010/main" val="32012842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C86887B-A7AD-8E4F-AAE3-EFEC6AC5A7BC}"/>
              </a:ext>
            </a:extLst>
          </p:cNvPr>
          <p:cNvSpPr>
            <a:spLocks noGrp="1"/>
          </p:cNvSpPr>
          <p:nvPr>
            <p:ph type="title"/>
          </p:nvPr>
        </p:nvSpPr>
        <p:spPr>
          <a:xfrm>
            <a:off x="1371600" y="648295"/>
            <a:ext cx="9601200" cy="2003822"/>
          </a:xfrm>
        </p:spPr>
        <p:txBody>
          <a:bodyPr/>
          <a:lstStyle/>
          <a:p>
            <a:endParaRPr lang="tr-TR"/>
          </a:p>
        </p:txBody>
      </p:sp>
      <p:sp>
        <p:nvSpPr>
          <p:cNvPr id="3" name="İçerik Yer Tutucusu 2">
            <a:extLst>
              <a:ext uri="{FF2B5EF4-FFF2-40B4-BE49-F238E27FC236}">
                <a16:creationId xmlns:a16="http://schemas.microsoft.com/office/drawing/2014/main" id="{6F380B7C-1CF3-A340-95EC-B3AEEA440A0F}"/>
              </a:ext>
            </a:extLst>
          </p:cNvPr>
          <p:cNvSpPr>
            <a:spLocks noGrp="1"/>
          </p:cNvSpPr>
          <p:nvPr>
            <p:ph idx="1"/>
          </p:nvPr>
        </p:nvSpPr>
        <p:spPr>
          <a:xfrm>
            <a:off x="2428875" y="1307306"/>
            <a:ext cx="8311753" cy="4672013"/>
          </a:xfrm>
        </p:spPr>
        <p:txBody>
          <a:bodyPr>
            <a:normAutofit/>
          </a:bodyPr>
          <a:lstStyle/>
          <a:p>
            <a:r>
              <a:rPr lang="tr-TR" sz="2800"/>
              <a:t>Ders kitaplarında kullanılacak metinler millî eğitimin temel ilkelerine, Türkçe programının hedeflerine, kitabı okuyacak öğrencinin bulunduğu sınıf seviyesine, çevresine, ilgisine, ihtiyaçlarına ve yaşına uygun olmalıdır. Metin; hür, eleştirici, üretici düşünceye, öğrencinin fert olarak kendisini geliştirmesine yardımcı olacak, dilbilgisi becerisini ve kelime hazinesini geliştirecek özellikleri taşımalıdır</a:t>
            </a:r>
          </a:p>
        </p:txBody>
      </p:sp>
    </p:spTree>
    <p:extLst>
      <p:ext uri="{BB962C8B-B14F-4D97-AF65-F5344CB8AC3E}">
        <p14:creationId xmlns:p14="http://schemas.microsoft.com/office/powerpoint/2010/main" val="40532430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26BA4E2-2AA8-864C-BAD5-5C87CF7D8EDB}"/>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93B9BEC6-9D17-7646-BBDD-21C7B040A449}"/>
              </a:ext>
            </a:extLst>
          </p:cNvPr>
          <p:cNvSpPr>
            <a:spLocks noGrp="1"/>
          </p:cNvSpPr>
          <p:nvPr>
            <p:ph idx="1"/>
          </p:nvPr>
        </p:nvSpPr>
        <p:spPr>
          <a:xfrm>
            <a:off x="1371600" y="803672"/>
            <a:ext cx="9601200" cy="5063728"/>
          </a:xfrm>
        </p:spPr>
        <p:txBody>
          <a:bodyPr>
            <a:noAutofit/>
          </a:bodyPr>
          <a:lstStyle/>
          <a:p>
            <a:r>
              <a:rPr lang="tr-TR" sz="3600"/>
              <a:t>Metin olma ölçütlerinden yola çıkılarak hazırlanan ve aşağıdaki tabloda yer alan “Türkçe Dersinde Kullanılacak Metinlerde Aranacak Ölçütler” ile Türkçe ders kitaplarında kullanılan metinlerin yeterliliklerini belirlemek mümkündür. Ders kitaplarında kullanılan her metin için uygulanabilecek metinsellik ölçütleri ve bu ölçütlerin metinlerde ne şekilde bulunacağı tabloda belirtilmiştir</a:t>
            </a:r>
          </a:p>
        </p:txBody>
      </p:sp>
    </p:spTree>
    <p:extLst>
      <p:ext uri="{BB962C8B-B14F-4D97-AF65-F5344CB8AC3E}">
        <p14:creationId xmlns:p14="http://schemas.microsoft.com/office/powerpoint/2010/main" val="16025879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05C13A5-A9FC-3344-90A9-0FA220DA239B}"/>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34A13325-5516-B040-B3FC-28202C7EDD2F}"/>
              </a:ext>
            </a:extLst>
          </p:cNvPr>
          <p:cNvSpPr>
            <a:spLocks noGrp="1"/>
          </p:cNvSpPr>
          <p:nvPr>
            <p:ph idx="1"/>
          </p:nvPr>
        </p:nvSpPr>
        <p:spPr>
          <a:xfrm>
            <a:off x="1464468" y="616148"/>
            <a:ext cx="9508331" cy="5251252"/>
          </a:xfrm>
        </p:spPr>
        <p:txBody>
          <a:bodyPr>
            <a:noAutofit/>
          </a:bodyPr>
          <a:lstStyle/>
          <a:p>
            <a:r>
              <a:rPr lang="tr-TR" sz="2800">
                <a:latin typeface="Arial Black" panose="020B0604020202020204" pitchFamily="34" charset="0"/>
                <a:cs typeface="Arial Black" panose="020B0604020202020204" pitchFamily="34" charset="0"/>
              </a:rPr>
              <a:t>Sonuç</a:t>
            </a:r>
            <a:r>
              <a:rPr lang="tr-TR" sz="2800"/>
              <a:t> : Türkçe ders kitaplarında kullanılan metinlerde yer alacak iletiler öğrencinin kişilik gelişimine katkı sağlarken dil gelişim seviyelerine de uygun olmalıdır. İnsanın ömrü boyunca karşılaşacağı sorunlarla iletişim ve duygudaşlık yoluyla başa çıkabileceği iletisini taşıyan metinler Türkçe eğitiminde kullanılmalıdır. Hak, hürriyet, adalet kavramlarını aşılayan iletilere metinlerde yer verilmelidir. Metinler sorgulama, seçme, eleştirel düşünme imkânı sağlamalıdır. Metinlerde yazar tarafından zorla kabul ettirilmeye çalışılan hükümler yerine okur tarafından sebep sonuç ilişkisi ile ulaşılan iletilere yer verilmesi doğru olacaktır.</a:t>
            </a:r>
          </a:p>
        </p:txBody>
      </p:sp>
    </p:spTree>
    <p:extLst>
      <p:ext uri="{BB962C8B-B14F-4D97-AF65-F5344CB8AC3E}">
        <p14:creationId xmlns:p14="http://schemas.microsoft.com/office/powerpoint/2010/main" val="3598744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7E78CD3-374E-2845-BA07-8CFC4FE0BAD8}"/>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88EC00ED-0427-584F-86DD-572285383480}"/>
              </a:ext>
            </a:extLst>
          </p:cNvPr>
          <p:cNvSpPr>
            <a:spLocks noGrp="1"/>
          </p:cNvSpPr>
          <p:nvPr>
            <p:ph idx="1"/>
          </p:nvPr>
        </p:nvSpPr>
        <p:spPr>
          <a:xfrm>
            <a:off x="1268016" y="685800"/>
            <a:ext cx="9704784" cy="5181600"/>
          </a:xfrm>
        </p:spPr>
        <p:txBody>
          <a:bodyPr>
            <a:noAutofit/>
          </a:bodyPr>
          <a:lstStyle/>
          <a:p>
            <a:r>
              <a:rPr lang="tr-TR" sz="2800"/>
              <a:t>Türkçe eğitiminde Türk ve dünya edebiyatının seçkin eserlerini araç olarak kullanmak zorunluluktur. Türkçe dersinde dinleme, konuşma, okuma, yazma ve dilbilgisi kurallarını uygulayabilme becerilerinin kazandırılmasını sağlamak amaçlanmaktadır. Kişinin millî, ahlaki, sosyal ve bütün dünyaca kabul edilen ortak değerleri benimsemesi de Türkçe eğitimi ile gerçekleştirilmek istenen diğer amaçlardır. Dil öğretme kültür öğretmedir ve Türk kültürüne ait ürünlerin Türkçe dersinde vasıta olarak kullanılması gerekir.</a:t>
            </a:r>
          </a:p>
        </p:txBody>
      </p:sp>
    </p:spTree>
    <p:extLst>
      <p:ext uri="{BB962C8B-B14F-4D97-AF65-F5344CB8AC3E}">
        <p14:creationId xmlns:p14="http://schemas.microsoft.com/office/powerpoint/2010/main" val="25094874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277E625-ECC9-EE47-BCC3-34BDCD933D30}"/>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F3AB7525-A561-BF44-BD7D-4B041D4A1DD8}"/>
              </a:ext>
            </a:extLst>
          </p:cNvPr>
          <p:cNvSpPr>
            <a:spLocks noGrp="1"/>
          </p:cNvSpPr>
          <p:nvPr>
            <p:ph idx="1"/>
          </p:nvPr>
        </p:nvSpPr>
        <p:spPr>
          <a:solidFill>
            <a:schemeClr val="accent5">
              <a:lumMod val="40000"/>
              <a:lumOff val="60000"/>
            </a:schemeClr>
          </a:solidFill>
          <a:ln>
            <a:solidFill>
              <a:schemeClr val="accent1"/>
            </a:solidFill>
          </a:ln>
        </p:spPr>
        <p:txBody>
          <a:bodyPr>
            <a:normAutofit/>
          </a:bodyPr>
          <a:lstStyle/>
          <a:p>
            <a:pPr marL="0" indent="0">
              <a:buNone/>
            </a:pPr>
            <a:r>
              <a:rPr lang="tr-TR" sz="3600">
                <a:latin typeface="Arial Black" panose="020B0604020202020204" pitchFamily="34" charset="0"/>
                <a:cs typeface="Arial Black" panose="020B0604020202020204" pitchFamily="34" charset="0"/>
              </a:rPr>
              <a:t>Hazırlayan:  Ali ÖZ</a:t>
            </a:r>
          </a:p>
          <a:p>
            <a:pPr marL="0" indent="0">
              <a:buNone/>
            </a:pPr>
            <a:r>
              <a:rPr lang="tr-TR" sz="3600">
                <a:latin typeface="Arial Black" panose="020B0604020202020204" pitchFamily="34" charset="0"/>
                <a:cs typeface="Arial Black" panose="020B0604020202020204" pitchFamily="34" charset="0"/>
              </a:rPr>
              <a:t>Türkçe Öğretmeni </a:t>
            </a:r>
          </a:p>
          <a:p>
            <a:pPr marL="0" indent="0">
              <a:buNone/>
            </a:pPr>
            <a:r>
              <a:rPr lang="tr-TR" sz="3600">
                <a:latin typeface="Arial Black" panose="020B0604020202020204" pitchFamily="34" charset="0"/>
                <a:cs typeface="Arial Black" panose="020B0604020202020204" pitchFamily="34" charset="0"/>
              </a:rPr>
              <a:t>Anayasa Ortaokulu </a:t>
            </a:r>
          </a:p>
        </p:txBody>
      </p:sp>
    </p:spTree>
    <p:extLst>
      <p:ext uri="{BB962C8B-B14F-4D97-AF65-F5344CB8AC3E}">
        <p14:creationId xmlns:p14="http://schemas.microsoft.com/office/powerpoint/2010/main" val="36695212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3ED3B21-F9E9-1F47-A0C9-18E4A7317722}"/>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A7ECA704-65F0-8847-B9FC-E6D90063302B}"/>
              </a:ext>
            </a:extLst>
          </p:cNvPr>
          <p:cNvSpPr>
            <a:spLocks noGrp="1"/>
          </p:cNvSpPr>
          <p:nvPr>
            <p:ph idx="1"/>
          </p:nvPr>
        </p:nvSpPr>
        <p:spPr>
          <a:xfrm>
            <a:off x="1255514" y="1500189"/>
            <a:ext cx="9151144" cy="5090517"/>
          </a:xfrm>
        </p:spPr>
        <p:txBody>
          <a:bodyPr>
            <a:normAutofit/>
          </a:bodyPr>
          <a:lstStyle/>
          <a:p>
            <a:r>
              <a:rPr lang="tr-TR" sz="2800">
                <a:latin typeface="Arial Black" panose="020B0604020202020204" pitchFamily="34" charset="0"/>
                <a:cs typeface="Arial Black" panose="020B0604020202020204" pitchFamily="34" charset="0"/>
              </a:rPr>
              <a:t>Özet : Çalışma, Türkçe eğitiminde esas araç olarak kullanılan ve ders kitaplarında yer alan metinlerin seçiminde dikkat edilmesi gereken hususlardan olan metinlerin iletisi hakkındadır. Bütün metinlerde bulunması gereken özellikler vardır. Çalışmada bu özelliklerin Türkçe eğitiminde kullanılan metinlerin seçimindeki yeri üzerinde durulmuş ve metinlerin seçiminde kullanılacak ölçütler önerisi geliştirilmiştir.</a:t>
            </a:r>
          </a:p>
        </p:txBody>
      </p:sp>
    </p:spTree>
    <p:extLst>
      <p:ext uri="{BB962C8B-B14F-4D97-AF65-F5344CB8AC3E}">
        <p14:creationId xmlns:p14="http://schemas.microsoft.com/office/powerpoint/2010/main" val="6986354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05AA4FC-9335-5B46-8F69-D273544EB23A}"/>
              </a:ext>
            </a:extLst>
          </p:cNvPr>
          <p:cNvSpPr>
            <a:spLocks noGrp="1"/>
          </p:cNvSpPr>
          <p:nvPr>
            <p:ph type="title"/>
          </p:nvPr>
        </p:nvSpPr>
        <p:spPr/>
        <p:txBody>
          <a:bodyPr/>
          <a:lstStyle/>
          <a:p>
            <a:r>
              <a:rPr lang="tr-TR">
                <a:latin typeface="Arial Black" panose="020B0604020202020204" pitchFamily="34" charset="0"/>
                <a:cs typeface="Arial Black" panose="020B0604020202020204" pitchFamily="34" charset="0"/>
              </a:rPr>
              <a:t>Metnin taşıması gereken özellikler: </a:t>
            </a:r>
          </a:p>
        </p:txBody>
      </p:sp>
      <p:sp>
        <p:nvSpPr>
          <p:cNvPr id="3" name="İçerik Yer Tutucusu 2">
            <a:extLst>
              <a:ext uri="{FF2B5EF4-FFF2-40B4-BE49-F238E27FC236}">
                <a16:creationId xmlns:a16="http://schemas.microsoft.com/office/drawing/2014/main" id="{433FD61B-0DD3-D242-9C94-41FD8E2FE698}"/>
              </a:ext>
            </a:extLst>
          </p:cNvPr>
          <p:cNvSpPr>
            <a:spLocks noGrp="1"/>
          </p:cNvSpPr>
          <p:nvPr>
            <p:ph idx="1"/>
          </p:nvPr>
        </p:nvSpPr>
        <p:spPr/>
        <p:txBody>
          <a:bodyPr>
            <a:normAutofit/>
          </a:bodyPr>
          <a:lstStyle/>
          <a:p>
            <a:r>
              <a:rPr lang="tr-TR" sz="3200" b="1"/>
              <a:t>a. Tutarlılık</a:t>
            </a:r>
            <a:r>
              <a:rPr lang="tr-TR" sz="3200"/>
              <a:t>: Metinde kelimeler, cümleler ve paragraflar arasında anlam, dilbilgisi ve mantık bağlantısı olması yani kelimelerin, cümlelerin ve paragrafların birbirleri ile ilişkili ve bütünlük içinde olması gerekir. </a:t>
            </a:r>
          </a:p>
        </p:txBody>
      </p:sp>
    </p:spTree>
    <p:extLst>
      <p:ext uri="{BB962C8B-B14F-4D97-AF65-F5344CB8AC3E}">
        <p14:creationId xmlns:p14="http://schemas.microsoft.com/office/powerpoint/2010/main" val="42384074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51B60D7-95D2-C041-90A9-40028012085F}"/>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653C5447-4107-814D-B681-D8B6FE7B3F8E}"/>
              </a:ext>
            </a:extLst>
          </p:cNvPr>
          <p:cNvSpPr>
            <a:spLocks noGrp="1"/>
          </p:cNvSpPr>
          <p:nvPr>
            <p:ph idx="1"/>
          </p:nvPr>
        </p:nvSpPr>
        <p:spPr>
          <a:xfrm>
            <a:off x="1678781" y="2321719"/>
            <a:ext cx="9294019" cy="3545681"/>
          </a:xfrm>
        </p:spPr>
        <p:txBody>
          <a:bodyPr>
            <a:normAutofit/>
          </a:bodyPr>
          <a:lstStyle/>
          <a:p>
            <a:r>
              <a:rPr lang="tr-TR" sz="4400" b="1"/>
              <a:t>b. Uyumluluk</a:t>
            </a:r>
            <a:r>
              <a:rPr lang="tr-TR" sz="4400"/>
              <a:t>:  Metnin uyumlu olması kendisini oluşturan bölümlerin dil bütünlüğü içinde birbirlerine bağlanmaları ile gerçekleşir.</a:t>
            </a:r>
          </a:p>
        </p:txBody>
      </p:sp>
    </p:spTree>
    <p:extLst>
      <p:ext uri="{BB962C8B-B14F-4D97-AF65-F5344CB8AC3E}">
        <p14:creationId xmlns:p14="http://schemas.microsoft.com/office/powerpoint/2010/main" val="25919765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8BF6F8E-51D4-DD44-823D-43305251F05D}"/>
              </a:ext>
            </a:extLst>
          </p:cNvPr>
          <p:cNvSpPr>
            <a:spLocks noGrp="1"/>
          </p:cNvSpPr>
          <p:nvPr>
            <p:ph type="title"/>
          </p:nvPr>
        </p:nvSpPr>
        <p:spPr/>
        <p:txBody>
          <a:bodyPr/>
          <a:lstStyle/>
          <a:p>
            <a:r>
              <a:rPr lang="tr-TR">
                <a:latin typeface="Arial Black" panose="020B0604020202020204" pitchFamily="34" charset="0"/>
                <a:cs typeface="Arial Black" panose="020B0604020202020204" pitchFamily="34" charset="0"/>
              </a:rPr>
              <a:t>c. Kabul edilebilirlik:</a:t>
            </a:r>
          </a:p>
        </p:txBody>
      </p:sp>
      <p:sp>
        <p:nvSpPr>
          <p:cNvPr id="3" name="İçerik Yer Tutucusu 2">
            <a:extLst>
              <a:ext uri="{FF2B5EF4-FFF2-40B4-BE49-F238E27FC236}">
                <a16:creationId xmlns:a16="http://schemas.microsoft.com/office/drawing/2014/main" id="{A47E88FB-73E9-ED4B-8C62-CB03955F3FB9}"/>
              </a:ext>
            </a:extLst>
          </p:cNvPr>
          <p:cNvSpPr>
            <a:spLocks noGrp="1"/>
          </p:cNvSpPr>
          <p:nvPr>
            <p:ph idx="1"/>
          </p:nvPr>
        </p:nvSpPr>
        <p:spPr/>
        <p:txBody>
          <a:bodyPr>
            <a:normAutofit/>
          </a:bodyPr>
          <a:lstStyle/>
          <a:p>
            <a:r>
              <a:rPr lang="tr-TR" sz="3200"/>
              <a:t>Okurla metin arasında anlam ilişkisi kurulmadan metnin kabul edilebilirliği sağlanmaz. Metnin özümsenerek okunması okurun dikkatini ne kadar çektiğiyle ilgilidir. Benimsenebilirlik metinde kullanılan dil ve seçilen metnin ulaşılmak istenen okura uygunluğu ile ilgilidir. </a:t>
            </a:r>
          </a:p>
        </p:txBody>
      </p:sp>
    </p:spTree>
    <p:extLst>
      <p:ext uri="{BB962C8B-B14F-4D97-AF65-F5344CB8AC3E}">
        <p14:creationId xmlns:p14="http://schemas.microsoft.com/office/powerpoint/2010/main" val="37249836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141399D-FCAB-6A49-97A0-C580FAB100E4}"/>
              </a:ext>
            </a:extLst>
          </p:cNvPr>
          <p:cNvSpPr>
            <a:spLocks noGrp="1"/>
          </p:cNvSpPr>
          <p:nvPr>
            <p:ph type="title"/>
          </p:nvPr>
        </p:nvSpPr>
        <p:spPr/>
        <p:txBody>
          <a:bodyPr/>
          <a:lstStyle/>
          <a:p>
            <a:r>
              <a:rPr lang="tr-TR">
                <a:latin typeface="Arial Black" panose="020B0604020202020204" pitchFamily="34" charset="0"/>
                <a:cs typeface="Arial Black" panose="020B0604020202020204" pitchFamily="34" charset="0"/>
              </a:rPr>
              <a:t>ç. Bilgilendirme</a:t>
            </a:r>
          </a:p>
        </p:txBody>
      </p:sp>
      <p:sp>
        <p:nvSpPr>
          <p:cNvPr id="3" name="İçerik Yer Tutucusu 2">
            <a:extLst>
              <a:ext uri="{FF2B5EF4-FFF2-40B4-BE49-F238E27FC236}">
                <a16:creationId xmlns:a16="http://schemas.microsoft.com/office/drawing/2014/main" id="{EBE81DAC-1BE9-934D-B797-05D673543256}"/>
              </a:ext>
            </a:extLst>
          </p:cNvPr>
          <p:cNvSpPr>
            <a:spLocks noGrp="1"/>
          </p:cNvSpPr>
          <p:nvPr>
            <p:ph idx="1"/>
          </p:nvPr>
        </p:nvSpPr>
        <p:spPr/>
        <p:txBody>
          <a:bodyPr>
            <a:normAutofit/>
          </a:bodyPr>
          <a:lstStyle/>
          <a:p>
            <a:r>
              <a:rPr lang="tr-TR" sz="3200"/>
              <a:t>Metni anlamak için topluma ait bir bilgiye, yazarın yaşadığı ya da olayın geçtiği toplum ve döneme uygun bilgilere de gereksinim olabilir. Okunan metinlere göre, bazen okuyucu değişik bilgileri öğrenmek zorundadır. Bazen bir anlatıyı anlamlandırabilmek için anlatı dışında birçok kaynağa başvurmak gerekebilir.</a:t>
            </a:r>
          </a:p>
        </p:txBody>
      </p:sp>
    </p:spTree>
    <p:extLst>
      <p:ext uri="{BB962C8B-B14F-4D97-AF65-F5344CB8AC3E}">
        <p14:creationId xmlns:p14="http://schemas.microsoft.com/office/powerpoint/2010/main" val="14513097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72CE471-6BFA-004B-A8A4-0E15409E3018}"/>
              </a:ext>
            </a:extLst>
          </p:cNvPr>
          <p:cNvSpPr>
            <a:spLocks noGrp="1"/>
          </p:cNvSpPr>
          <p:nvPr>
            <p:ph type="title"/>
          </p:nvPr>
        </p:nvSpPr>
        <p:spPr/>
        <p:txBody>
          <a:bodyPr/>
          <a:lstStyle/>
          <a:p>
            <a:r>
              <a:rPr lang="tr-TR">
                <a:latin typeface="Arial Black" panose="020B0604020202020204" pitchFamily="34" charset="0"/>
                <a:cs typeface="Arial Black" panose="020B0604020202020204" pitchFamily="34" charset="0"/>
              </a:rPr>
              <a:t>2. Metinlerin Türkçe eğitiminde yeri ve önemi: </a:t>
            </a:r>
          </a:p>
        </p:txBody>
      </p:sp>
      <p:sp>
        <p:nvSpPr>
          <p:cNvPr id="3" name="İçerik Yer Tutucusu 2">
            <a:extLst>
              <a:ext uri="{FF2B5EF4-FFF2-40B4-BE49-F238E27FC236}">
                <a16:creationId xmlns:a16="http://schemas.microsoft.com/office/drawing/2014/main" id="{7E404FF4-5D79-8543-B5C6-B3ED61D538FB}"/>
              </a:ext>
            </a:extLst>
          </p:cNvPr>
          <p:cNvSpPr>
            <a:spLocks noGrp="1"/>
          </p:cNvSpPr>
          <p:nvPr>
            <p:ph idx="1"/>
          </p:nvPr>
        </p:nvSpPr>
        <p:spPr>
          <a:xfrm>
            <a:off x="1371600" y="2032770"/>
            <a:ext cx="9601200" cy="4139429"/>
          </a:xfrm>
        </p:spPr>
        <p:txBody>
          <a:bodyPr>
            <a:noAutofit/>
          </a:bodyPr>
          <a:lstStyle/>
          <a:p>
            <a:r>
              <a:rPr lang="tr-TR" sz="2400"/>
              <a:t>Metin, çocuğun zihin ve dil gelişimi bakımından yaşına, yani hazır bulunuşluğuna uygun olarak seçilmelidir. Çocukların bulundukları yaş dönemine göre duyguları ve zihnî olarak algılama seviyeleri farklılaşmaktadır. Bu farklılaşmanın seçilen metinlerin konularını, türlerini, dilini ve uzunluklarını değiştirdiği göz önüne alınmalıdır. Eğitimde özel olarak da dil eğitiminde metinler esas araçlardır. Bu esas araçların çocuk seviyesine uygunluğu sağlanırken kullanılan aracın edebîliğine de sahip çıkılması zorunluluktur. Çocuğun seviyesine uygun metin seçimi yapılırken edebî özelliklerden uzaklaşılması, basit, sadece bilgi ileten metinler kullanılması hatadır. Çocuğun ilgisini çekmeyen metinlerin seçilmesi ve hazırlanması dil eğitimi ve kişilik gelişimi için son derece sakıncalıdır. </a:t>
            </a:r>
          </a:p>
        </p:txBody>
      </p:sp>
    </p:spTree>
    <p:extLst>
      <p:ext uri="{BB962C8B-B14F-4D97-AF65-F5344CB8AC3E}">
        <p14:creationId xmlns:p14="http://schemas.microsoft.com/office/powerpoint/2010/main" val="17997066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0D51508-D957-B245-A1D1-AAC5D865D462}"/>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51651BE3-8E1B-F641-8DDF-CC968286C99F}"/>
              </a:ext>
            </a:extLst>
          </p:cNvPr>
          <p:cNvSpPr>
            <a:spLocks noGrp="1"/>
          </p:cNvSpPr>
          <p:nvPr>
            <p:ph idx="1"/>
          </p:nvPr>
        </p:nvSpPr>
        <p:spPr>
          <a:xfrm>
            <a:off x="1605260" y="1330523"/>
            <a:ext cx="8981479" cy="5376267"/>
          </a:xfrm>
        </p:spPr>
        <p:txBody>
          <a:bodyPr>
            <a:normAutofit/>
          </a:bodyPr>
          <a:lstStyle/>
          <a:p>
            <a:r>
              <a:rPr lang="tr-TR" sz="2800"/>
              <a:t>Kaynak, yani hedeflenen kitleye mesajın iletilmesine vasıta kitaptır. Türkçe dersleri çocuğun edebiyatla karşılaştığı ilk derslerdir ve bu derslerde araç olarak kullanılan metinler millî ve uluslararası alanda tanınmış yazarlar ve eserlerinden seçilmelidir. Burada kişinin kendi çevresini tanıyıp anlamadan uluslararası olanı anlayamayacağı dikkate alınmalıdır. Çocuk edebî türlerin hepsiyle ve türününün en iyi örnekleri olan yazar ve eserlerle karşılaştırılmalıdır. Öğrenciye metin vasıtasıyla okuma sevgisi ve zevki aşılanmalı ve nitelikli eser seçebilme yeteneği, edebî ve bedii zevk kazandırmalıdır. </a:t>
            </a:r>
          </a:p>
        </p:txBody>
      </p:sp>
    </p:spTree>
    <p:extLst>
      <p:ext uri="{BB962C8B-B14F-4D97-AF65-F5344CB8AC3E}">
        <p14:creationId xmlns:p14="http://schemas.microsoft.com/office/powerpoint/2010/main" val="32306121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20E21E9-1ED1-DE47-AEB8-FD20EAB8C4BB}"/>
              </a:ext>
            </a:extLst>
          </p:cNvPr>
          <p:cNvSpPr>
            <a:spLocks noGrp="1"/>
          </p:cNvSpPr>
          <p:nvPr>
            <p:ph type="title"/>
          </p:nvPr>
        </p:nvSpPr>
        <p:spPr/>
        <p:txBody>
          <a:bodyPr/>
          <a:lstStyle/>
          <a:p>
            <a:r>
              <a:rPr lang="tr-TR">
                <a:latin typeface="Arial Black" panose="020B0604020202020204" pitchFamily="34" charset="0"/>
                <a:cs typeface="Arial Black" panose="020B0604020202020204" pitchFamily="34" charset="0"/>
              </a:rPr>
              <a:t>3. Metinlerin çocuğa göreliği: </a:t>
            </a:r>
          </a:p>
        </p:txBody>
      </p:sp>
      <p:sp>
        <p:nvSpPr>
          <p:cNvPr id="3" name="İçerik Yer Tutucusu 2">
            <a:extLst>
              <a:ext uri="{FF2B5EF4-FFF2-40B4-BE49-F238E27FC236}">
                <a16:creationId xmlns:a16="http://schemas.microsoft.com/office/drawing/2014/main" id="{34FDFEBA-A86A-E24B-A58E-96CBF4F8E194}"/>
              </a:ext>
            </a:extLst>
          </p:cNvPr>
          <p:cNvSpPr>
            <a:spLocks noGrp="1"/>
          </p:cNvSpPr>
          <p:nvPr>
            <p:ph idx="1"/>
          </p:nvPr>
        </p:nvSpPr>
        <p:spPr/>
        <p:txBody>
          <a:bodyPr>
            <a:noAutofit/>
          </a:bodyPr>
          <a:lstStyle/>
          <a:p>
            <a:r>
              <a:rPr lang="tr-TR" sz="3200"/>
              <a:t>Çocuğa göre metnin çocukça metin olmadığı açıktır. Çocuk, yetişkin olmayı, yetişkin gibi davranabilmeyi ister. Çocukça bir metin veya eser çocuğun zihnî gelişmesi ve duygu gelişmesi için uygun değildir. Günümüz ihtiyaçlarına ve beklentilerine cevap veren ve çocuğu yaşadığı devrin şartlarına hazırlayan metinler eğitme faaliyetlerinde kullanılması gereken araçlardır.</a:t>
            </a:r>
          </a:p>
        </p:txBody>
      </p:sp>
    </p:spTree>
    <p:extLst>
      <p:ext uri="{BB962C8B-B14F-4D97-AF65-F5344CB8AC3E}">
        <p14:creationId xmlns:p14="http://schemas.microsoft.com/office/powerpoint/2010/main" val="3709443941"/>
      </p:ext>
    </p:extLst>
  </p:cSld>
  <p:clrMapOvr>
    <a:masterClrMapping/>
  </p:clrMapOvr>
</p:sld>
</file>

<file path=ppt/theme/theme1.xml><?xml version="1.0" encoding="utf-8"?>
<a:theme xmlns:a="http://schemas.openxmlformats.org/drawingml/2006/main" name="TF10001025">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F10001025" id="{F9915BBD-9749-466F-995C-8C8D6A938EC0}" vid="{CF1D1A65-FC75-42D2-B7EF-D2991382DC6F}"/>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Geniş ekran</PresentationFormat>
  <Slides>14</Slides>
  <Notes>0</Notes>
  <HiddenSlides>0</HiddenSlides>
  <ScaleCrop>false</ScaleCrop>
  <HeadingPairs>
    <vt:vector size="4" baseType="variant">
      <vt:variant>
        <vt:lpstr>Tema</vt:lpstr>
      </vt:variant>
      <vt:variant>
        <vt:i4>1</vt:i4>
      </vt:variant>
      <vt:variant>
        <vt:lpstr>Slayt Başlıkları</vt:lpstr>
      </vt:variant>
      <vt:variant>
        <vt:i4>14</vt:i4>
      </vt:variant>
    </vt:vector>
  </HeadingPairs>
  <TitlesOfParts>
    <vt:vector size="15" baseType="lpstr">
      <vt:lpstr>TF10001025</vt:lpstr>
      <vt:lpstr>TÜRKÇE EĞİTİMİNDE METİNLER VE METİNLERİN İLETİSİ </vt:lpstr>
      <vt:lpstr>PowerPoint Sunusu</vt:lpstr>
      <vt:lpstr>Metnin taşıması gereken özellikler: </vt:lpstr>
      <vt:lpstr>PowerPoint Sunusu</vt:lpstr>
      <vt:lpstr>c. Kabul edilebilirlik:</vt:lpstr>
      <vt:lpstr>ç. Bilgilendirme</vt:lpstr>
      <vt:lpstr>2. Metinlerin Türkçe eğitiminde yeri ve önemi: </vt:lpstr>
      <vt:lpstr>PowerPoint Sunusu</vt:lpstr>
      <vt:lpstr>3. Metinlerin çocuğa göreliği: </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cp:revision>11</cp:revision>
  <dcterms:modified xsi:type="dcterms:W3CDTF">2018-06-17T19:29:08Z</dcterms:modified>
</cp:coreProperties>
</file>