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78F3-CB3E-4822-847D-D6BDA1364B5B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0B6CF-5958-4BEF-A3F2-F34C9C33AC2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78F3-CB3E-4822-847D-D6BDA1364B5B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0B6CF-5958-4BEF-A3F2-F34C9C33AC2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circle/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78F3-CB3E-4822-847D-D6BDA1364B5B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0B6CF-5958-4BEF-A3F2-F34C9C33AC2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circle/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78F3-CB3E-4822-847D-D6BDA1364B5B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0B6CF-5958-4BEF-A3F2-F34C9C33AC2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circle/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78F3-CB3E-4822-847D-D6BDA1364B5B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0B6CF-5958-4BEF-A3F2-F34C9C33AC2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78F3-CB3E-4822-847D-D6BDA1364B5B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0B6CF-5958-4BEF-A3F2-F34C9C33AC2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circle/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78F3-CB3E-4822-847D-D6BDA1364B5B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0B6CF-5958-4BEF-A3F2-F34C9C33AC2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circle/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78F3-CB3E-4822-847D-D6BDA1364B5B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0B6CF-5958-4BEF-A3F2-F34C9C33AC2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circle/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78F3-CB3E-4822-847D-D6BDA1364B5B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0B6CF-5958-4BEF-A3F2-F34C9C33AC2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circle/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78F3-CB3E-4822-847D-D6BDA1364B5B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0B6CF-5958-4BEF-A3F2-F34C9C33AC2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11 Dikdörtgen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circle/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C6F478F3-CB3E-4822-847D-D6BDA1364B5B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650B6CF-5958-4BEF-A3F2-F34C9C33AC2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circle/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dörtgen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6 Dikdörtgen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C6F478F3-CB3E-4822-847D-D6BDA1364B5B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50B6CF-5958-4BEF-A3F2-F34C9C33AC2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ransition spd="slow">
    <p:circle/>
    <p:sndAc>
      <p:stSnd>
        <p:snd r:embed="rId13" name="chimes.wav"/>
      </p:stSnd>
    </p:sndAc>
  </p:transition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0" y="1340768"/>
            <a:ext cx="896448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7200" dirty="0" smtClean="0">
                <a:solidFill>
                  <a:srgbClr val="FF0000"/>
                </a:solidFill>
              </a:rPr>
              <a:t>  ZAMİRLER(ADILLAR)</a:t>
            </a:r>
          </a:p>
          <a:p>
            <a:endParaRPr lang="tr-TR" sz="7200" dirty="0" smtClean="0">
              <a:solidFill>
                <a:srgbClr val="FF0000"/>
              </a:solidFill>
            </a:endParaRPr>
          </a:p>
          <a:p>
            <a:endParaRPr lang="tr-TR" sz="7200" dirty="0">
              <a:solidFill>
                <a:srgbClr val="FF0000"/>
              </a:solidFill>
            </a:endParaRPr>
          </a:p>
          <a:p>
            <a:endParaRPr lang="tr-TR" sz="7200" dirty="0" smtClean="0">
              <a:solidFill>
                <a:srgbClr val="FF0000"/>
              </a:solidFill>
            </a:endParaRPr>
          </a:p>
          <a:p>
            <a:r>
              <a:rPr lang="tr-TR" sz="7200" dirty="0">
                <a:solidFill>
                  <a:srgbClr val="FF0000"/>
                </a:solidFill>
              </a:rPr>
              <a:t> </a:t>
            </a:r>
            <a:r>
              <a:rPr lang="tr-TR" sz="7200" dirty="0" smtClean="0">
                <a:solidFill>
                  <a:srgbClr val="FF0000"/>
                </a:solidFill>
              </a:rPr>
              <a:t>               6.SINIF</a:t>
            </a:r>
            <a:endParaRPr lang="tr-TR" sz="7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circl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Soru zamiri olarak kullanılabilecek diğer sözcükler</a:t>
            </a:r>
          </a:p>
          <a:p>
            <a:pPr>
              <a:buNone/>
            </a:pP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şunladır: </a:t>
            </a:r>
          </a:p>
          <a:p>
            <a:pPr>
              <a:buNone/>
            </a:pPr>
            <a:endParaRPr lang="tr-TR" sz="2400" b="1" i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tr-TR" sz="24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“Nere, nereye, nerede, nereden, kime, kimde, kimden, kimi, kaçı, kaçımız, hanginiz ...”</a:t>
            </a:r>
          </a:p>
          <a:p>
            <a:pPr>
              <a:buNone/>
            </a:pPr>
            <a:endParaRPr lang="tr-TR" sz="2400" b="1" i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tr-TR" sz="240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*Kimdir</a:t>
            </a:r>
            <a:r>
              <a:rPr lang="tr-T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bana gülen yeşillik balkonundan?</a:t>
            </a:r>
          </a:p>
          <a:p>
            <a:pPr>
              <a:buNone/>
            </a:pPr>
            <a:r>
              <a:rPr lang="tr-T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tr-TR" sz="240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Nereye</a:t>
            </a:r>
            <a:r>
              <a:rPr lang="tr-T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baksam hep seni hatırlıyorum.</a:t>
            </a:r>
          </a:p>
          <a:p>
            <a:pPr>
              <a:buNone/>
            </a:pPr>
            <a:r>
              <a:rPr lang="tr-T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Şu dünyada insan </a:t>
            </a:r>
            <a:r>
              <a:rPr lang="tr-TR" sz="240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kime</a:t>
            </a: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güvenebilir ki?</a:t>
            </a:r>
          </a:p>
          <a:p>
            <a:pPr>
              <a:buNone/>
            </a:pP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*Elindeki makası </a:t>
            </a:r>
            <a:r>
              <a:rPr lang="tr-TR" sz="240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nereye</a:t>
            </a: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koyduğunu bilmiyor.</a:t>
            </a:r>
          </a:p>
          <a:p>
            <a:pPr>
              <a:buNone/>
            </a:pP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*Elindeki kitaplardan </a:t>
            </a:r>
            <a:r>
              <a:rPr lang="tr-TR" sz="240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hangisini</a:t>
            </a: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aldın?</a:t>
            </a:r>
          </a:p>
          <a:p>
            <a:pPr>
              <a:buNone/>
            </a:pPr>
            <a:endParaRPr lang="tr-TR" sz="2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ransition spd="slow">
    <p:circl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1560" y="764704"/>
            <a:ext cx="8229600" cy="5112568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tr-TR" b="1" dirty="0" smtClean="0">
                <a:solidFill>
                  <a:srgbClr val="FF0000"/>
                </a:solidFill>
              </a:rPr>
              <a:t>B. EK DURUMUNDAKİ ZAMİRLER</a:t>
            </a:r>
            <a:endParaRPr lang="tr-TR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tr-TR" b="1" dirty="0" smtClean="0"/>
          </a:p>
          <a:p>
            <a:pPr>
              <a:buNone/>
            </a:pPr>
            <a:endParaRPr lang="tr-TR" b="1" dirty="0" smtClean="0"/>
          </a:p>
          <a:p>
            <a:pPr marL="633222" indent="-514350">
              <a:buNone/>
            </a:pPr>
            <a:endParaRPr lang="tr-TR" dirty="0" smtClean="0">
              <a:solidFill>
                <a:srgbClr val="FF0000"/>
              </a:solidFill>
            </a:endParaRPr>
          </a:p>
          <a:p>
            <a:pPr marL="633222" indent="-514350">
              <a:buNone/>
            </a:pPr>
            <a:endParaRPr lang="tr-TR" dirty="0" smtClean="0">
              <a:solidFill>
                <a:srgbClr val="FF0000"/>
              </a:solidFill>
            </a:endParaRPr>
          </a:p>
          <a:p>
            <a:pPr marL="633222" indent="-514350">
              <a:buNone/>
            </a:pPr>
            <a:r>
              <a:rPr lang="tr-TR" sz="3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1-İyelik Zamirleri</a:t>
            </a:r>
          </a:p>
          <a:p>
            <a:pPr marL="633222" indent="-514350">
              <a:buNone/>
            </a:pPr>
            <a:endParaRPr lang="tr-TR" sz="38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tr-TR" sz="3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İsimlere getirilerek, onların ait olduğu kişiyi bildiren zamirlerdir.</a:t>
            </a:r>
          </a:p>
          <a:p>
            <a:pPr>
              <a:buNone/>
            </a:pPr>
            <a:r>
              <a:rPr lang="tr-TR" sz="3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1. tekil - m</a:t>
            </a:r>
          </a:p>
          <a:p>
            <a:pPr>
              <a:buNone/>
            </a:pPr>
            <a:r>
              <a:rPr lang="tr-TR" sz="3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2. tekil - n</a:t>
            </a:r>
          </a:p>
          <a:p>
            <a:pPr>
              <a:buNone/>
            </a:pPr>
            <a:r>
              <a:rPr lang="tr-TR" sz="3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3. tekil - ı 1. çoğul - </a:t>
            </a:r>
            <a:r>
              <a:rPr lang="tr-TR" sz="38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miz</a:t>
            </a:r>
            <a:endParaRPr lang="tr-TR" sz="38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tr-TR" sz="3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2. çoğul - </a:t>
            </a:r>
            <a:r>
              <a:rPr lang="tr-TR" sz="38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niz</a:t>
            </a:r>
            <a:endParaRPr lang="tr-TR" sz="38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tr-TR" sz="3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3. çoğul - </a:t>
            </a:r>
            <a:r>
              <a:rPr lang="tr-TR" sz="38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ları</a:t>
            </a:r>
            <a:endParaRPr lang="tr-TR" sz="38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tr-TR" sz="38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tr-TR" sz="3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*“Okulum</a:t>
            </a:r>
            <a:r>
              <a:rPr lang="tr-TR" sz="380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uz</a:t>
            </a:r>
            <a:r>
              <a:rPr lang="tr-TR" sz="3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ana yolun kenar</a:t>
            </a:r>
            <a:r>
              <a:rPr lang="tr-TR" sz="380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ın</a:t>
            </a:r>
            <a:r>
              <a:rPr lang="tr-TR" sz="3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dadır.”</a:t>
            </a:r>
          </a:p>
          <a:p>
            <a:pPr>
              <a:buNone/>
            </a:pPr>
            <a:r>
              <a:rPr lang="tr-TR" sz="3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*“Annes</a:t>
            </a:r>
            <a:r>
              <a:rPr lang="tr-TR" sz="3800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tr-TR" sz="3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güzellik salon</a:t>
            </a:r>
            <a:r>
              <a:rPr lang="tr-TR" sz="380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</a:t>
            </a:r>
            <a:r>
              <a:rPr lang="tr-TR" sz="3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açmış.”</a:t>
            </a:r>
          </a:p>
          <a:p>
            <a:pPr>
              <a:buNone/>
            </a:pPr>
            <a:r>
              <a:rPr lang="tr-TR" sz="4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*Yüz</a:t>
            </a:r>
            <a:r>
              <a:rPr lang="tr-TR" sz="400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ün</a:t>
            </a:r>
            <a:r>
              <a:rPr lang="tr-TR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4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bir kır çiçeği gibi usulca söner.</a:t>
            </a:r>
          </a:p>
          <a:p>
            <a:pPr>
              <a:buNone/>
            </a:pPr>
            <a:r>
              <a:rPr lang="tr-TR" sz="4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*Bir gül yaprağıyla örtüldü üstü</a:t>
            </a:r>
            <a:r>
              <a:rPr lang="tr-TR" sz="400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müz</a:t>
            </a:r>
            <a:r>
              <a:rPr lang="tr-TR" sz="4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endParaRPr lang="tr-TR" sz="38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ransition spd="slow">
    <p:circl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404664"/>
            <a:ext cx="8229600" cy="462560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2. İlgi Zamiri:</a:t>
            </a:r>
            <a:endParaRPr lang="tr-TR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tr-TR" sz="2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tr-TR" sz="2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tr-TR" sz="2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tr-TR" sz="2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tr-TR" sz="2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Cümlede daha önce geçmiş bir ismin ya da isim</a:t>
            </a:r>
          </a:p>
          <a:p>
            <a:pPr>
              <a:buNone/>
            </a:pP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tamlamalarında tamlananın yerini tutan ek hâlindeki “-ki”</a:t>
            </a:r>
          </a:p>
          <a:p>
            <a:pPr>
              <a:buNone/>
            </a:pP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zamiridir. Bu zamir kendinden önceki kelimeye bitişik</a:t>
            </a:r>
          </a:p>
          <a:p>
            <a:pPr>
              <a:buNone/>
            </a:pP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yazılır.</a:t>
            </a:r>
          </a:p>
          <a:p>
            <a:pPr>
              <a:buNone/>
            </a:pPr>
            <a:endParaRPr lang="tr-TR" sz="2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tr-TR" sz="24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*“Bizim arabamız </a:t>
            </a:r>
            <a:r>
              <a:rPr lang="tr-TR" sz="2400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sizinkinden</a:t>
            </a:r>
            <a:r>
              <a:rPr lang="tr-TR" sz="24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eski.”</a:t>
            </a:r>
            <a:endParaRPr lang="tr-TR" sz="2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tr-TR" sz="24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*“Ayşe'nin defteri eski, </a:t>
            </a:r>
            <a:r>
              <a:rPr lang="tr-TR" sz="2400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seninki</a:t>
            </a:r>
            <a:r>
              <a:rPr lang="tr-TR" sz="2400" i="1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yeni"</a:t>
            </a:r>
            <a:endParaRPr lang="tr-TR" sz="2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tr-TR" sz="24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*“Oğuz'un saçı kısa, </a:t>
            </a:r>
            <a:r>
              <a:rPr lang="tr-TR" sz="2400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benimki</a:t>
            </a:r>
            <a:r>
              <a:rPr lang="tr-TR" sz="2400" i="1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uzun"</a:t>
            </a:r>
            <a:endParaRPr lang="tr-TR" sz="2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tr-T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Senin </a:t>
            </a:r>
            <a:r>
              <a:rPr lang="tr-TR" sz="240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ki</a:t>
            </a:r>
            <a:r>
              <a:rPr lang="tr-T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can da </a:t>
            </a:r>
            <a:r>
              <a:rPr lang="tr-T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bizim </a:t>
            </a:r>
            <a:r>
              <a:rPr lang="tr-TR" sz="240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ki </a:t>
            </a: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patlıcan mı?</a:t>
            </a:r>
          </a:p>
          <a:p>
            <a:pPr>
              <a:buNone/>
            </a:pP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*Tencerenin dibi kara </a:t>
            </a:r>
            <a:r>
              <a:rPr lang="tr-T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senin </a:t>
            </a:r>
            <a:r>
              <a:rPr lang="tr-TR" sz="240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ki</a:t>
            </a:r>
            <a:r>
              <a:rPr lang="tr-T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benden kara.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ransition spd="slow">
    <p:circl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HAZIRLAYAN: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tr-TR" sz="6600" dirty="0" smtClean="0">
                <a:solidFill>
                  <a:srgbClr val="FF0000"/>
                </a:solidFill>
                <a:latin typeface="Agency FB" pitchFamily="34" charset="0"/>
              </a:rPr>
              <a:t>TÜRKÇE ÖĞRETMENİ</a:t>
            </a:r>
          </a:p>
          <a:p>
            <a:pPr algn="ctr">
              <a:buNone/>
            </a:pPr>
            <a:endParaRPr lang="tr-TR" sz="6600" dirty="0" smtClean="0">
              <a:solidFill>
                <a:srgbClr val="FF0000"/>
              </a:solidFill>
              <a:latin typeface="Agency FB" pitchFamily="34" charset="0"/>
            </a:endParaRPr>
          </a:p>
          <a:p>
            <a:pPr algn="ctr">
              <a:buNone/>
            </a:pPr>
            <a:r>
              <a:rPr lang="tr-TR" sz="6600" dirty="0" smtClean="0">
                <a:solidFill>
                  <a:srgbClr val="FF0000"/>
                </a:solidFill>
                <a:latin typeface="Agency FB" pitchFamily="34" charset="0"/>
              </a:rPr>
              <a:t>2017</a:t>
            </a:r>
            <a:endParaRPr lang="tr-TR" sz="6600" dirty="0" smtClean="0">
              <a:solidFill>
                <a:srgbClr val="FF0000"/>
              </a:solidFill>
              <a:latin typeface="Agency FB" pitchFamily="34" charset="0"/>
            </a:endParaRPr>
          </a:p>
          <a:p>
            <a:pPr algn="ctr">
              <a:buNone/>
            </a:pPr>
            <a:endParaRPr lang="tr-TR" sz="6600" dirty="0" smtClean="0">
              <a:solidFill>
                <a:srgbClr val="FF0000"/>
              </a:solidFill>
              <a:latin typeface="Agency FB" pitchFamily="34" charset="0"/>
            </a:endParaRPr>
          </a:p>
          <a:p>
            <a:pPr algn="ctr">
              <a:buNone/>
            </a:pPr>
            <a:r>
              <a:rPr lang="tr-TR" sz="6600" dirty="0" smtClean="0">
                <a:solidFill>
                  <a:srgbClr val="FF0000"/>
                </a:solidFill>
                <a:latin typeface="Agency FB" pitchFamily="34" charset="0"/>
              </a:rPr>
              <a:t>…………………</a:t>
            </a:r>
            <a:r>
              <a:rPr lang="tr-TR" sz="6600" dirty="0" smtClean="0">
                <a:solidFill>
                  <a:srgbClr val="FF0000"/>
                </a:solidFill>
                <a:latin typeface="Agency FB" pitchFamily="34" charset="0"/>
              </a:rPr>
              <a:t>ORTA </a:t>
            </a:r>
            <a:r>
              <a:rPr lang="tr-TR" sz="6600" dirty="0" smtClean="0">
                <a:solidFill>
                  <a:srgbClr val="FF0000"/>
                </a:solidFill>
                <a:latin typeface="Agency FB" pitchFamily="34" charset="0"/>
              </a:rPr>
              <a:t>OKULU</a:t>
            </a:r>
            <a:endParaRPr lang="tr-TR" sz="6600" dirty="0">
              <a:solidFill>
                <a:srgbClr val="FF0000"/>
              </a:solidFill>
              <a:latin typeface="Agency FB" pitchFamily="34" charset="0"/>
            </a:endParaRPr>
          </a:p>
        </p:txBody>
      </p:sp>
    </p:spTree>
  </p:cSld>
  <p:clrMapOvr>
    <a:masterClrMapping/>
  </p:clrMapOvr>
  <p:transition spd="slow">
    <p:circl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179512" y="188640"/>
            <a:ext cx="8280920" cy="77251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ZAMİRLER:</a:t>
            </a:r>
          </a:p>
          <a:p>
            <a:endParaRPr lang="tr-TR" sz="2400" dirty="0" smtClean="0">
              <a:latin typeface="Arial" pitchFamily="34" charset="0"/>
              <a:cs typeface="Arial" pitchFamily="34" charset="0"/>
            </a:endParaRPr>
          </a:p>
          <a:p>
            <a:endParaRPr lang="tr-TR" sz="2400" dirty="0">
              <a:latin typeface="Arial" pitchFamily="34" charset="0"/>
              <a:cs typeface="Arial" pitchFamily="34" charset="0"/>
            </a:endParaRPr>
          </a:p>
          <a:p>
            <a:endParaRPr lang="tr-TR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İsim </a:t>
            </a:r>
            <a:r>
              <a:rPr lang="tr-TR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olmadıkları hâlde isim gibi kullanılan, isimlerin yerini tutan kelimelere zamir denir</a:t>
            </a:r>
            <a:r>
              <a:rPr lang="tr-T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tr-TR" sz="2400" dirty="0" smtClean="0">
                <a:latin typeface="Arial" pitchFamily="34" charset="0"/>
                <a:cs typeface="Arial" pitchFamily="34" charset="0"/>
              </a:rPr>
              <a:t>Zamirler 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sözcük ve ek durumunda olmak üzere ikiye ayrılır.</a:t>
            </a:r>
            <a:endParaRPr lang="tr-TR" sz="2400" dirty="0" smtClean="0">
              <a:latin typeface="Arial" pitchFamily="34" charset="0"/>
              <a:cs typeface="Arial" pitchFamily="34" charset="0"/>
            </a:endParaRPr>
          </a:p>
          <a:p>
            <a:endParaRPr lang="tr-TR" sz="2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tr-TR" sz="24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Sözcük Hâlindeki Zamirler</a:t>
            </a:r>
            <a:endParaRPr lang="tr-TR" sz="2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 Kişi Zamirleri</a:t>
            </a:r>
            <a:endParaRPr lang="tr-TR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2. İşaret Zamirleri</a:t>
            </a:r>
            <a:endParaRPr lang="tr-TR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3. Belgisiz Zamirler</a:t>
            </a:r>
            <a:endParaRPr lang="tr-TR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4. Soru Zamirleri</a:t>
            </a:r>
            <a:endParaRPr lang="tr-TR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tr-TR" sz="24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Ek Hâlindeki Zamirler</a:t>
            </a:r>
            <a:endParaRPr lang="tr-TR" sz="2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 İlgi Zamiri</a:t>
            </a:r>
            <a:endParaRPr lang="tr-TR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2. İyelik Zamirler</a:t>
            </a:r>
            <a:endParaRPr lang="tr-TR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dirty="0" smtClean="0">
              <a:latin typeface="Arial" pitchFamily="34" charset="0"/>
              <a:cs typeface="Arial" pitchFamily="34" charset="0"/>
            </a:endParaRPr>
          </a:p>
          <a:p>
            <a:endParaRPr lang="tr-TR" sz="2400" dirty="0">
              <a:latin typeface="Arial" pitchFamily="34" charset="0"/>
              <a:cs typeface="Arial" pitchFamily="34" charset="0"/>
            </a:endParaRP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ransition spd="slow">
    <p:circl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A. SÖZCÜK HÂLİNDEKİ ZAMİRLER</a:t>
            </a:r>
            <a:endParaRPr lang="tr-TR" sz="2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6072" indent="-457200">
              <a:buNone/>
            </a:pPr>
            <a:r>
              <a:rPr lang="tr-T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1-Şahıs </a:t>
            </a:r>
            <a:r>
              <a:rPr lang="tr-T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(Kişi) </a:t>
            </a:r>
            <a:r>
              <a:rPr lang="tr-T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Zamirleri:</a:t>
            </a:r>
          </a:p>
          <a:p>
            <a:pPr marL="576072" indent="-457200">
              <a:buNone/>
            </a:pP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Sadece insan isimlerinin yerini tutan zamirlerdir. Üç tekil, üç de</a:t>
            </a:r>
          </a:p>
          <a:p>
            <a:pPr marL="576072" indent="-457200">
              <a:buNone/>
            </a:pP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çoğul olmak üzere altı şahıs zamiri vardır.</a:t>
            </a:r>
            <a:r>
              <a:rPr lang="sv-SE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tr-TR" sz="2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576072" indent="-457200">
              <a:buNone/>
            </a:pPr>
            <a:endParaRPr lang="tr-TR" sz="2400" dirty="0" smtClean="0"/>
          </a:p>
          <a:p>
            <a:pPr marL="576072" indent="-457200">
              <a:buNone/>
            </a:pPr>
            <a:r>
              <a:rPr lang="sv-SE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Bu zamirler; “ben,sen, o, biz, siz, onlar” dır.</a:t>
            </a:r>
            <a:endParaRPr lang="tr-TR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tr-T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 </a:t>
            </a:r>
            <a:r>
              <a:rPr lang="tr-TR" sz="240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Size</a:t>
            </a: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ben</a:t>
            </a: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yardım ederim.”</a:t>
            </a:r>
          </a:p>
          <a:p>
            <a:pPr>
              <a:buNone/>
            </a:pPr>
            <a:r>
              <a:rPr lang="tr-T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tr-TR" sz="240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O</a:t>
            </a:r>
            <a:r>
              <a:rPr lang="tr-T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sana</a:t>
            </a: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mektup göndermiş.”</a:t>
            </a:r>
          </a:p>
          <a:p>
            <a:pPr marL="576072" indent="-457200">
              <a:buNone/>
            </a:pPr>
            <a:r>
              <a:rPr lang="tr-T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 </a:t>
            </a:r>
            <a:r>
              <a:rPr lang="tr-TR" sz="240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Sana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dar gelmeyecek makberi kimler kazsın?</a:t>
            </a:r>
          </a:p>
          <a:p>
            <a:pPr marL="576072" indent="-457200">
              <a:buNone/>
            </a:pPr>
            <a:r>
              <a:rPr lang="tr-T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tr-TR" sz="240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tr-T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bu davaya yüreğini koymuştu.</a:t>
            </a:r>
            <a:endParaRPr lang="tr-TR" sz="24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576072" indent="-457200">
              <a:buNone/>
            </a:pP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tr-TR" sz="240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Ben</a:t>
            </a:r>
            <a:r>
              <a:rPr lang="tr-T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senin</a:t>
            </a:r>
            <a:r>
              <a:rPr lang="tr-T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en çok </a:t>
            </a:r>
            <a:r>
              <a:rPr lang="tr-TR" sz="240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bana</a:t>
            </a: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yansımanı sevdim.</a:t>
            </a:r>
            <a:endParaRPr lang="tr-TR" sz="24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circl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Şahıs zamirlerinin yerine kullanılabilen, ama esas olarak şahıs zamirleriyle birlikte kullanılarak cümledeki anlamı pekiştiren </a:t>
            </a:r>
            <a:r>
              <a:rPr lang="tr-TR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“kendi” </a:t>
            </a: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zamiri vardır. Bu zamire</a:t>
            </a:r>
          </a:p>
          <a:p>
            <a:r>
              <a:rPr lang="tr-TR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“dönüşlülük” </a:t>
            </a: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zamiri de denir.</a:t>
            </a:r>
          </a:p>
          <a:p>
            <a:pPr>
              <a:buNone/>
            </a:pPr>
            <a:endParaRPr lang="tr-TR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tr-T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Dönüşlülük zamirlerinin asıl görevi anlamı pekiştirmektir.</a:t>
            </a:r>
          </a:p>
          <a:p>
            <a:pPr>
              <a:buNone/>
            </a:pPr>
            <a:endParaRPr lang="tr-TR" sz="2400" b="1" i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tr-TR" sz="24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*“Bu kitabı </a:t>
            </a:r>
            <a:r>
              <a:rPr lang="tr-TR" sz="2400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ben</a:t>
            </a:r>
            <a:r>
              <a:rPr lang="tr-TR" sz="24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yazdım.”</a:t>
            </a:r>
            <a:endParaRPr lang="tr-TR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tr-TR" sz="24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*“Bu kitabı </a:t>
            </a:r>
            <a:r>
              <a:rPr lang="tr-TR" sz="24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ben</a:t>
            </a:r>
            <a:r>
              <a:rPr lang="tr-TR" sz="24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i="1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kendim</a:t>
            </a:r>
            <a:r>
              <a:rPr lang="tr-TR" sz="24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yazdım.”</a:t>
            </a:r>
          </a:p>
          <a:p>
            <a:pPr>
              <a:buNone/>
            </a:pPr>
            <a:r>
              <a:rPr lang="tr-T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*Bu evi</a:t>
            </a:r>
            <a:r>
              <a:rPr lang="tr-TR" sz="240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kendim</a:t>
            </a: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temizledim.</a:t>
            </a:r>
          </a:p>
          <a:p>
            <a:pPr>
              <a:buNone/>
            </a:pPr>
            <a:r>
              <a:rPr lang="tr-T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*Şu dünyada ne yaparsak </a:t>
            </a:r>
            <a:r>
              <a:rPr lang="tr-TR" sz="2400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kendimize</a:t>
            </a:r>
            <a:r>
              <a:rPr lang="tr-T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yaparız.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ransition spd="slow">
    <p:circl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620688"/>
            <a:ext cx="8229600" cy="4625609"/>
          </a:xfrm>
        </p:spPr>
        <p:txBody>
          <a:bodyPr/>
          <a:lstStyle/>
          <a:p>
            <a:pPr>
              <a:buNone/>
            </a:pPr>
            <a:r>
              <a:rPr lang="tr-T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2. İşaret </a:t>
            </a:r>
            <a:r>
              <a:rPr lang="tr-T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(Gösterme) </a:t>
            </a:r>
            <a:r>
              <a:rPr lang="tr-T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Zamirleri</a:t>
            </a:r>
            <a:endParaRPr lang="tr-TR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tr-TR" sz="2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tr-TR" sz="2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İsimleri, yerini işaret yoluyla, göstererek tutan zamirlerdir.</a:t>
            </a:r>
          </a:p>
          <a:p>
            <a:pPr>
              <a:buNone/>
            </a:pP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İşaret zamirleri “bu, şu, o, bunlar, şunlar, onlar” dır.</a:t>
            </a:r>
          </a:p>
          <a:p>
            <a:pPr>
              <a:buNone/>
            </a:pPr>
            <a:endParaRPr lang="tr-TR" sz="2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tr-T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tr-TR" sz="240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Bu</a:t>
            </a: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bana dedemden kaldı.”</a:t>
            </a:r>
          </a:p>
          <a:p>
            <a:pPr>
              <a:buNone/>
            </a:pPr>
            <a:r>
              <a:rPr lang="tr-T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tr-TR" sz="240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dün kapıya bırakılmış.”</a:t>
            </a:r>
          </a:p>
          <a:p>
            <a:pPr>
              <a:buNone/>
            </a:pPr>
            <a:r>
              <a:rPr lang="tr-T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tr-TR" sz="240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Şunlar</a:t>
            </a: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neden masanın üzerinde duruyor.”</a:t>
            </a:r>
          </a:p>
          <a:p>
            <a:pPr>
              <a:buNone/>
            </a:pPr>
            <a:r>
              <a:rPr lang="tr-T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tr-TR" sz="240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Şu</a:t>
            </a: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senin değil mi?”</a:t>
            </a:r>
          </a:p>
          <a:p>
            <a:pPr>
              <a:buNone/>
            </a:pPr>
            <a:r>
              <a:rPr lang="tr-T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tr-TR" sz="240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Bunlar</a:t>
            </a: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en sevdiğim kitaplarımdır.”</a:t>
            </a:r>
          </a:p>
          <a:p>
            <a:pPr>
              <a:buNone/>
            </a:pPr>
            <a:r>
              <a:rPr lang="tr-T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es-ES" sz="240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s-E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s-ES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bu yörenin en meşhur yemeğidir.</a:t>
            </a:r>
            <a:endParaRPr lang="tr-TR" sz="2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tr-TR" sz="2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ransition spd="slow">
    <p:circl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2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“O ve onlar” zamirleri hem işaret hem de şahıs zamiri olarak kullanılabilir.</a:t>
            </a:r>
          </a:p>
          <a:p>
            <a:pPr>
              <a:buNone/>
            </a:pPr>
            <a:r>
              <a:rPr lang="tr-TR" sz="2600" dirty="0" smtClean="0">
                <a:latin typeface="Arial" pitchFamily="34" charset="0"/>
                <a:cs typeface="Arial" pitchFamily="34" charset="0"/>
              </a:rPr>
              <a:t>Bu zamirler insan isimlerinin yerine kullanılırsa şahıs, insan dışındaki nesnelerin yerine kullanılırsa işaret zamiridir.</a:t>
            </a:r>
          </a:p>
          <a:p>
            <a:pPr>
              <a:buNone/>
            </a:pPr>
            <a:r>
              <a:rPr lang="tr-TR" sz="2600" b="1" i="1" dirty="0" smtClean="0">
                <a:latin typeface="Arial" pitchFamily="34" charset="0"/>
                <a:cs typeface="Arial" pitchFamily="34" charset="0"/>
              </a:rPr>
              <a:t>*“</a:t>
            </a:r>
            <a:r>
              <a:rPr lang="tr-TR" sz="2600" b="1" i="1" u="sng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tr-TR" sz="2600" b="1" i="1" dirty="0" smtClean="0">
                <a:latin typeface="Arial" pitchFamily="34" charset="0"/>
                <a:cs typeface="Arial" pitchFamily="34" charset="0"/>
              </a:rPr>
              <a:t>, tatilde dayısının yanına gidecek.”</a:t>
            </a:r>
            <a:endParaRPr lang="tr-TR" sz="26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tr-TR" sz="2600" b="1" i="1" dirty="0" smtClean="0">
                <a:latin typeface="Arial" pitchFamily="34" charset="0"/>
                <a:cs typeface="Arial" pitchFamily="34" charset="0"/>
              </a:rPr>
              <a:t>*“</a:t>
            </a:r>
            <a:r>
              <a:rPr lang="tr-TR" sz="2600" b="1" i="1" u="sng" dirty="0" smtClean="0">
                <a:latin typeface="Arial" pitchFamily="34" charset="0"/>
                <a:cs typeface="Arial" pitchFamily="34" charset="0"/>
              </a:rPr>
              <a:t>Onlar</a:t>
            </a:r>
            <a:r>
              <a:rPr lang="tr-TR" sz="2600" b="1" i="1" dirty="0" smtClean="0">
                <a:latin typeface="Arial" pitchFamily="34" charset="0"/>
                <a:cs typeface="Arial" pitchFamily="34" charset="0"/>
              </a:rPr>
              <a:t>, sınıfın en çalışkan öğrencileridir.”</a:t>
            </a:r>
            <a:endParaRPr lang="tr-TR" sz="26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tr-TR" sz="2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cümlelerindeki altı çizili zamirler insanların yerine kullanıldığından şahıs zamiri,</a:t>
            </a:r>
          </a:p>
          <a:p>
            <a:pPr>
              <a:buNone/>
            </a:pPr>
            <a:r>
              <a:rPr lang="tr-TR" sz="2600" b="1" i="1" dirty="0" smtClean="0">
                <a:latin typeface="Arial" pitchFamily="34" charset="0"/>
                <a:cs typeface="Arial" pitchFamily="34" charset="0"/>
              </a:rPr>
              <a:t>*“</a:t>
            </a:r>
            <a:r>
              <a:rPr lang="tr-TR" sz="2600" b="1" i="1" u="sng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tr-TR" sz="2600" b="1" i="1" dirty="0" smtClean="0">
                <a:latin typeface="Arial" pitchFamily="34" charset="0"/>
                <a:cs typeface="Arial" pitchFamily="34" charset="0"/>
              </a:rPr>
              <a:t>, okula giderken cebinden düşmüş.”</a:t>
            </a:r>
            <a:endParaRPr lang="tr-TR" sz="26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tr-TR" sz="2600" b="1" i="1" dirty="0" smtClean="0">
                <a:latin typeface="Arial" pitchFamily="34" charset="0"/>
                <a:cs typeface="Arial" pitchFamily="34" charset="0"/>
              </a:rPr>
              <a:t>*“</a:t>
            </a:r>
            <a:r>
              <a:rPr lang="tr-TR" sz="2600" b="1" i="1" u="sng" dirty="0" smtClean="0">
                <a:latin typeface="Arial" pitchFamily="34" charset="0"/>
                <a:cs typeface="Arial" pitchFamily="34" charset="0"/>
              </a:rPr>
              <a:t>Onlar</a:t>
            </a:r>
            <a:r>
              <a:rPr lang="tr-TR" sz="2600" b="1" i="1" dirty="0" smtClean="0">
                <a:latin typeface="Arial" pitchFamily="34" charset="0"/>
                <a:cs typeface="Arial" pitchFamily="34" charset="0"/>
              </a:rPr>
              <a:t>, bayatladığı için çöpe atılacak.”</a:t>
            </a:r>
            <a:endParaRPr lang="tr-TR" sz="26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ransition spd="slow">
    <p:circl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49685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3. Belgisiz Zamirler</a:t>
            </a:r>
            <a:endParaRPr lang="tr-TR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tr-TR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tr-TR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tr-TR" sz="2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İsimlerin yerini belli belirsiz, kesin olmayacak şekilde tutan</a:t>
            </a:r>
          </a:p>
          <a:p>
            <a:pPr>
              <a:buNone/>
            </a:pP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zamirlerdir.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Hangi varlığın yerini tuttukları açıkça belli</a:t>
            </a:r>
          </a:p>
          <a:p>
            <a:pPr>
              <a:buNone/>
            </a:pP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değildir. Bunlara belirsizlik adılı da denir.</a:t>
            </a:r>
          </a:p>
          <a:p>
            <a:pPr>
              <a:buNone/>
            </a:pPr>
            <a:endParaRPr lang="tr-TR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tr-TR" sz="2400" dirty="0" smtClean="0">
                <a:latin typeface="Arial" pitchFamily="34" charset="0"/>
                <a:cs typeface="Arial" pitchFamily="34" charset="0"/>
              </a:rPr>
              <a:t>Başlıca belgisiz zamirler şunlardır:</a:t>
            </a:r>
          </a:p>
          <a:p>
            <a:pPr>
              <a:buNone/>
            </a:pPr>
            <a:endParaRPr lang="tr-TR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tr-TR" sz="24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“Bazısı, kimi, çoğu, hepsi, birkaçı, birçoğu, tümü, tamamı, herkes, hiçbiri, biri, falan, şey ...”</a:t>
            </a:r>
            <a:endParaRPr lang="tr-TR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ransition spd="slow">
    <p:circl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sz="240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*Bana</a:t>
            </a:r>
            <a:r>
              <a:rPr lang="tr-T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her şey seni hatırlatıyor.”</a:t>
            </a:r>
          </a:p>
          <a:p>
            <a:pPr>
              <a:buNone/>
            </a:pPr>
            <a:r>
              <a:rPr lang="tr-T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*“</a:t>
            </a:r>
            <a:r>
              <a:rPr lang="tr-TR" sz="240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Biri</a:t>
            </a:r>
            <a:r>
              <a:rPr lang="tr-T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bizi gözetliyor.”</a:t>
            </a:r>
          </a:p>
          <a:p>
            <a:pPr>
              <a:buNone/>
            </a:pPr>
            <a:r>
              <a:rPr lang="tr-T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*“</a:t>
            </a:r>
            <a:r>
              <a:rPr lang="tr-TR" sz="240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Herkes</a:t>
            </a:r>
            <a:r>
              <a:rPr lang="tr-T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bu kitabı okusun.”</a:t>
            </a:r>
          </a:p>
          <a:p>
            <a:pPr>
              <a:buNone/>
            </a:pPr>
            <a:r>
              <a:rPr lang="tr-T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“Öğrencilerin </a:t>
            </a:r>
            <a:r>
              <a:rPr lang="tr-TR" sz="240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çoğu</a:t>
            </a: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Türkçeyi sever.”</a:t>
            </a:r>
          </a:p>
          <a:p>
            <a:pPr>
              <a:buNone/>
            </a:pPr>
            <a:r>
              <a:rPr lang="tr-TR" sz="240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Hiç kimse</a:t>
            </a:r>
            <a:r>
              <a:rPr lang="tr-T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senin nazını çekmeye mecbur değil.</a:t>
            </a:r>
          </a:p>
          <a:p>
            <a:pPr>
              <a:buNone/>
            </a:pP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*Bu ailede </a:t>
            </a:r>
            <a:r>
              <a:rPr lang="tr-TR" sz="240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herkes</a:t>
            </a: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kendi dünyasında yaşıyor.</a:t>
            </a:r>
          </a:p>
          <a:p>
            <a:pPr>
              <a:buNone/>
            </a:pP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tr-TR" sz="240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Başkalarının</a:t>
            </a: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ne dediği beni ilgilendirmez.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ransition spd="slow">
    <p:circl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620688"/>
            <a:ext cx="8229600" cy="462560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4. Soru Zamirleri</a:t>
            </a:r>
            <a:endParaRPr lang="tr-TR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tr-TR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tr-TR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İsimlerin yerini soru yoluyla tutan zamirlerdir. Esas soru</a:t>
            </a:r>
          </a:p>
          <a:p>
            <a:pPr>
              <a:buNone/>
            </a:pP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zamirleri “kim” ve “ne” </a:t>
            </a:r>
            <a:r>
              <a:rPr lang="tr-TR" sz="2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dir</a:t>
            </a:r>
            <a:r>
              <a:rPr lang="tr-TR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endParaRPr lang="tr-TR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tr-TR" sz="2400" dirty="0" smtClean="0">
                <a:latin typeface="Arial" pitchFamily="34" charset="0"/>
                <a:cs typeface="Arial" pitchFamily="34" charset="0"/>
              </a:rPr>
              <a:t>Bunun yanında soru bildiren diğer sözcükler de soru zamiri</a:t>
            </a:r>
          </a:p>
          <a:p>
            <a:pPr>
              <a:buNone/>
            </a:pPr>
            <a:r>
              <a:rPr lang="tr-TR" sz="2400" dirty="0" smtClean="0">
                <a:latin typeface="Arial" pitchFamily="34" charset="0"/>
                <a:cs typeface="Arial" pitchFamily="34" charset="0"/>
              </a:rPr>
              <a:t>olarak kullanılabilir.</a:t>
            </a:r>
          </a:p>
          <a:p>
            <a:pPr>
              <a:buNone/>
            </a:pPr>
            <a:endParaRPr lang="tr-TR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tr-TR" sz="24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“Annem sana </a:t>
            </a:r>
            <a:r>
              <a:rPr lang="tr-TR" sz="2400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ne</a:t>
            </a:r>
            <a:r>
              <a:rPr lang="tr-TR" sz="24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dedi?”</a:t>
            </a:r>
            <a:endParaRPr lang="tr-TR" sz="2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tr-TR" sz="24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“Bu çocuk da </a:t>
            </a:r>
            <a:r>
              <a:rPr lang="tr-TR" sz="2400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kim</a:t>
            </a:r>
            <a:r>
              <a:rPr lang="tr-TR" sz="24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tr-TR" sz="2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tr-TR" sz="24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“Bu saate kadar </a:t>
            </a:r>
            <a:r>
              <a:rPr lang="tr-TR" sz="2400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nerede</a:t>
            </a:r>
            <a:r>
              <a:rPr lang="tr-TR" sz="24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kaldın.”</a:t>
            </a:r>
            <a:endParaRPr lang="tr-TR" sz="2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tr-TR" sz="24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“Şimdi </a:t>
            </a:r>
            <a:r>
              <a:rPr lang="tr-TR" sz="2400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nereye</a:t>
            </a:r>
            <a:r>
              <a:rPr lang="tr-TR" sz="24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gidiyoruz?”</a:t>
            </a:r>
            <a:endParaRPr lang="tr-TR" sz="2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tr-TR" sz="24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“Soruların </a:t>
            </a:r>
            <a:r>
              <a:rPr lang="tr-TR" sz="2400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kaçını</a:t>
            </a:r>
            <a:r>
              <a:rPr lang="tr-TR" sz="24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çözmüş?”</a:t>
            </a:r>
            <a:endParaRPr lang="tr-TR" sz="2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tr-TR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tr-TR" sz="2400" dirty="0"/>
          </a:p>
        </p:txBody>
      </p:sp>
    </p:spTree>
  </p:cSld>
  <p:clrMapOvr>
    <a:masterClrMapping/>
  </p:clrMapOvr>
  <p:transition spd="slow">
    <p:circl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ül">
  <a:themeElements>
    <a:clrScheme name="Modül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ül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ü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58</TotalTime>
  <Words>753</Words>
  <Application>Microsoft Office PowerPoint</Application>
  <PresentationFormat>Ekran Gösterisi (4:3)</PresentationFormat>
  <Paragraphs>144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Modül</vt:lpstr>
      <vt:lpstr>Slayt 1</vt:lpstr>
      <vt:lpstr>Slayt 2</vt:lpstr>
      <vt:lpstr>A. SÖZCÜK HÂLİNDEKİ ZAMİRLER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HAZIRLAYAN: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ALPER</dc:creator>
  <cp:lastModifiedBy>Lenovo</cp:lastModifiedBy>
  <cp:revision>10</cp:revision>
  <dcterms:created xsi:type="dcterms:W3CDTF">2012-03-04T19:19:54Z</dcterms:created>
  <dcterms:modified xsi:type="dcterms:W3CDTF">2018-02-27T18:04:06Z</dcterms:modified>
</cp:coreProperties>
</file>