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viewProps" Target="view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heme" Target="theme/theme1.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41E1E4-6C62-41AE-A6FC-D49AAE087B4E}"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tr-TR"/>
        </a:p>
      </dgm:t>
    </dgm:pt>
    <dgm:pt modelId="{FB59BA63-50DE-49AA-8AAA-62554B0F6E3C}">
      <dgm:prSet phldrT="[Metin]"/>
      <dgm:spPr/>
      <dgm:t>
        <a:bodyPr/>
        <a:lstStyle/>
        <a:p>
          <a:r>
            <a:rPr lang="tr-TR" dirty="0"/>
            <a:t>BİZ</a:t>
          </a:r>
        </a:p>
      </dgm:t>
    </dgm:pt>
    <dgm:pt modelId="{88AC5FDC-ED21-4BF1-9EA6-306BD29734AD}" type="parTrans" cxnId="{B5E8A328-A470-4C51-93F2-50A33879450C}">
      <dgm:prSet/>
      <dgm:spPr/>
      <dgm:t>
        <a:bodyPr/>
        <a:lstStyle/>
        <a:p>
          <a:endParaRPr lang="tr-TR"/>
        </a:p>
      </dgm:t>
    </dgm:pt>
    <dgm:pt modelId="{EA46513E-D929-4957-9B1B-300EEA8C5DF4}" type="sibTrans" cxnId="{B5E8A328-A470-4C51-93F2-50A33879450C}">
      <dgm:prSet/>
      <dgm:spPr/>
      <dgm:t>
        <a:bodyPr/>
        <a:lstStyle/>
        <a:p>
          <a:endParaRPr lang="tr-TR"/>
        </a:p>
      </dgm:t>
    </dgm:pt>
    <dgm:pt modelId="{C5167922-C5D7-4120-8BED-063FE98C2C61}">
      <dgm:prSet phldrT="[Metin]" custT="1"/>
      <dgm:spPr/>
      <dgm:t>
        <a:bodyPr/>
        <a:lstStyle/>
        <a:p>
          <a:pPr algn="ctr"/>
          <a:r>
            <a:rPr lang="tr-TR" sz="2000" dirty="0"/>
            <a:t>Özne: Ben+ Sen</a:t>
          </a:r>
        </a:p>
      </dgm:t>
    </dgm:pt>
    <dgm:pt modelId="{CC44CD3F-96AE-40EB-B2EC-7DB75F2A1A81}" type="parTrans" cxnId="{F3585128-0423-4387-99D6-BCB16F21C041}">
      <dgm:prSet/>
      <dgm:spPr/>
      <dgm:t>
        <a:bodyPr/>
        <a:lstStyle/>
        <a:p>
          <a:endParaRPr lang="tr-TR"/>
        </a:p>
      </dgm:t>
    </dgm:pt>
    <dgm:pt modelId="{D2E68D10-DD76-459B-95F6-C3F44733EC82}" type="sibTrans" cxnId="{F3585128-0423-4387-99D6-BCB16F21C041}">
      <dgm:prSet/>
      <dgm:spPr/>
      <dgm:t>
        <a:bodyPr/>
        <a:lstStyle/>
        <a:p>
          <a:endParaRPr lang="tr-TR"/>
        </a:p>
      </dgm:t>
    </dgm:pt>
    <dgm:pt modelId="{D424D9DC-FBB6-4FF6-BB4D-EE865EE52CA1}">
      <dgm:prSet phldrT="[Metin]" custT="1"/>
      <dgm:spPr/>
      <dgm:t>
        <a:bodyPr/>
        <a:lstStyle/>
        <a:p>
          <a:pPr algn="ctr"/>
          <a:r>
            <a:rPr lang="tr-TR" sz="2000" dirty="0"/>
            <a:t>Özne: Ben+ O</a:t>
          </a:r>
        </a:p>
      </dgm:t>
    </dgm:pt>
    <dgm:pt modelId="{89A5367B-3B21-4A89-9D68-89BAB8F77001}" type="parTrans" cxnId="{4F42C45F-3774-4B17-B46F-4CE7786C5991}">
      <dgm:prSet/>
      <dgm:spPr/>
      <dgm:t>
        <a:bodyPr/>
        <a:lstStyle/>
        <a:p>
          <a:endParaRPr lang="tr-TR"/>
        </a:p>
      </dgm:t>
    </dgm:pt>
    <dgm:pt modelId="{A6E351C3-AD7B-419C-BD36-C4B33B845A53}" type="sibTrans" cxnId="{4F42C45F-3774-4B17-B46F-4CE7786C5991}">
      <dgm:prSet/>
      <dgm:spPr/>
      <dgm:t>
        <a:bodyPr/>
        <a:lstStyle/>
        <a:p>
          <a:endParaRPr lang="tr-TR"/>
        </a:p>
      </dgm:t>
    </dgm:pt>
    <dgm:pt modelId="{B967E254-95FB-4CA6-A412-3D973BF79FB3}">
      <dgm:prSet phldrT="[Metin]"/>
      <dgm:spPr/>
      <dgm:t>
        <a:bodyPr/>
        <a:lstStyle/>
        <a:p>
          <a:r>
            <a:rPr lang="tr-TR" dirty="0"/>
            <a:t>SİZ</a:t>
          </a:r>
        </a:p>
      </dgm:t>
    </dgm:pt>
    <dgm:pt modelId="{6160BD65-FD37-42F7-92AA-678EB70A895E}" type="parTrans" cxnId="{EAF01E6A-996F-4A4D-A86E-94B7791F5B16}">
      <dgm:prSet/>
      <dgm:spPr/>
      <dgm:t>
        <a:bodyPr/>
        <a:lstStyle/>
        <a:p>
          <a:endParaRPr lang="tr-TR"/>
        </a:p>
      </dgm:t>
    </dgm:pt>
    <dgm:pt modelId="{2F7E953F-C11D-46C8-B339-1CDD7E91B3DF}" type="sibTrans" cxnId="{EAF01E6A-996F-4A4D-A86E-94B7791F5B16}">
      <dgm:prSet/>
      <dgm:spPr/>
      <dgm:t>
        <a:bodyPr/>
        <a:lstStyle/>
        <a:p>
          <a:endParaRPr lang="tr-TR"/>
        </a:p>
      </dgm:t>
    </dgm:pt>
    <dgm:pt modelId="{ADEDEB17-6BB6-4488-B3A0-5221AEA80230}">
      <dgm:prSet phldrT="[Metin]" custT="1"/>
      <dgm:spPr/>
      <dgm:t>
        <a:bodyPr/>
        <a:lstStyle/>
        <a:p>
          <a:pPr algn="ctr"/>
          <a:r>
            <a:rPr lang="tr-TR" sz="2500" dirty="0"/>
            <a:t>Sen+O</a:t>
          </a:r>
        </a:p>
      </dgm:t>
    </dgm:pt>
    <dgm:pt modelId="{8D8F0857-28DB-4E1C-B33C-21D3CD1EFAA3}" type="parTrans" cxnId="{31210E14-8893-4B83-B564-485193B06EA5}">
      <dgm:prSet/>
      <dgm:spPr/>
      <dgm:t>
        <a:bodyPr/>
        <a:lstStyle/>
        <a:p>
          <a:endParaRPr lang="tr-TR"/>
        </a:p>
      </dgm:t>
    </dgm:pt>
    <dgm:pt modelId="{D25AA87B-1299-4AEB-85A7-8C36880B2752}" type="sibTrans" cxnId="{31210E14-8893-4B83-B564-485193B06EA5}">
      <dgm:prSet/>
      <dgm:spPr/>
      <dgm:t>
        <a:bodyPr/>
        <a:lstStyle/>
        <a:p>
          <a:endParaRPr lang="tr-TR"/>
        </a:p>
      </dgm:t>
    </dgm:pt>
    <dgm:pt modelId="{82026043-633B-4F83-8345-67F6DC52036E}">
      <dgm:prSet phldrT="[Metin]" custT="1"/>
      <dgm:spPr/>
      <dgm:t>
        <a:bodyPr/>
        <a:lstStyle/>
        <a:p>
          <a:pPr algn="ctr"/>
          <a:r>
            <a:rPr lang="tr-TR" sz="2000" dirty="0"/>
            <a:t>Özne: Ben+Sen+O</a:t>
          </a:r>
        </a:p>
      </dgm:t>
    </dgm:pt>
    <dgm:pt modelId="{9EBAB17E-C752-43F3-BE6B-E230F708BFAF}" type="parTrans" cxnId="{0D5B70AC-A9AB-4675-A60B-2537498B7B92}">
      <dgm:prSet/>
      <dgm:spPr/>
      <dgm:t>
        <a:bodyPr/>
        <a:lstStyle/>
        <a:p>
          <a:endParaRPr lang="tr-TR"/>
        </a:p>
      </dgm:t>
    </dgm:pt>
    <dgm:pt modelId="{0BDDCE68-3716-48DE-B9CB-0CD456255AE6}" type="sibTrans" cxnId="{0D5B70AC-A9AB-4675-A60B-2537498B7B92}">
      <dgm:prSet/>
      <dgm:spPr/>
      <dgm:t>
        <a:bodyPr/>
        <a:lstStyle/>
        <a:p>
          <a:endParaRPr lang="tr-TR"/>
        </a:p>
      </dgm:t>
    </dgm:pt>
    <dgm:pt modelId="{89BB694B-9750-497A-AD59-EBA6FE73FA9F}">
      <dgm:prSet phldrT="[Metin]" custT="1"/>
      <dgm:spPr/>
      <dgm:t>
        <a:bodyPr/>
        <a:lstStyle/>
        <a:p>
          <a:pPr algn="ctr"/>
          <a:endParaRPr lang="tr-TR" sz="2500" dirty="0"/>
        </a:p>
      </dgm:t>
    </dgm:pt>
    <dgm:pt modelId="{CDEDFEA5-6092-43C1-976A-EC2DADBB6F6D}" type="sibTrans" cxnId="{1D3BCA62-97E3-4305-8AFF-98E445B2B959}">
      <dgm:prSet/>
      <dgm:spPr/>
      <dgm:t>
        <a:bodyPr/>
        <a:lstStyle/>
        <a:p>
          <a:endParaRPr lang="tr-TR"/>
        </a:p>
      </dgm:t>
    </dgm:pt>
    <dgm:pt modelId="{EB1F3774-5B59-47A1-94B3-6EDE8CA42EE0}" type="parTrans" cxnId="{1D3BCA62-97E3-4305-8AFF-98E445B2B959}">
      <dgm:prSet/>
      <dgm:spPr/>
      <dgm:t>
        <a:bodyPr/>
        <a:lstStyle/>
        <a:p>
          <a:endParaRPr lang="tr-TR"/>
        </a:p>
      </dgm:t>
    </dgm:pt>
    <dgm:pt modelId="{F9117CE4-7558-4CD0-95E3-535A2FB9ED2E}" type="pres">
      <dgm:prSet presAssocID="{9941E1E4-6C62-41AE-A6FC-D49AAE087B4E}" presName="Name0" presStyleCnt="0">
        <dgm:presLayoutVars>
          <dgm:dir/>
          <dgm:animLvl val="lvl"/>
          <dgm:resizeHandles/>
        </dgm:presLayoutVars>
      </dgm:prSet>
      <dgm:spPr/>
    </dgm:pt>
    <dgm:pt modelId="{4F160D3B-4066-44E1-9898-D86E7F047476}" type="pres">
      <dgm:prSet presAssocID="{FB59BA63-50DE-49AA-8AAA-62554B0F6E3C}" presName="linNode" presStyleCnt="0"/>
      <dgm:spPr/>
    </dgm:pt>
    <dgm:pt modelId="{E2F4D886-8EE2-423E-B208-DA862D7EB8B3}" type="pres">
      <dgm:prSet presAssocID="{FB59BA63-50DE-49AA-8AAA-62554B0F6E3C}" presName="parentShp" presStyleLbl="node1" presStyleIdx="0" presStyleCnt="2">
        <dgm:presLayoutVars>
          <dgm:bulletEnabled val="1"/>
        </dgm:presLayoutVars>
      </dgm:prSet>
      <dgm:spPr/>
    </dgm:pt>
    <dgm:pt modelId="{DE2F7C6C-AEC8-49E4-99A3-BA76B00418F0}" type="pres">
      <dgm:prSet presAssocID="{FB59BA63-50DE-49AA-8AAA-62554B0F6E3C}" presName="childShp" presStyleLbl="bgAccFollowNode1" presStyleIdx="0" presStyleCnt="2" custScaleY="147727">
        <dgm:presLayoutVars>
          <dgm:bulletEnabled val="1"/>
        </dgm:presLayoutVars>
      </dgm:prSet>
      <dgm:spPr/>
    </dgm:pt>
    <dgm:pt modelId="{827E4158-0E61-4E32-802D-108F4114BADB}" type="pres">
      <dgm:prSet presAssocID="{EA46513E-D929-4957-9B1B-300EEA8C5DF4}" presName="spacing" presStyleCnt="0"/>
      <dgm:spPr/>
    </dgm:pt>
    <dgm:pt modelId="{45B7E3C8-E21A-4F21-863E-1DC9FE8DD189}" type="pres">
      <dgm:prSet presAssocID="{B967E254-95FB-4CA6-A412-3D973BF79FB3}" presName="linNode" presStyleCnt="0"/>
      <dgm:spPr/>
    </dgm:pt>
    <dgm:pt modelId="{4C444421-1B23-4B3D-9264-355391EA19B9}" type="pres">
      <dgm:prSet presAssocID="{B967E254-95FB-4CA6-A412-3D973BF79FB3}" presName="parentShp" presStyleLbl="node1" presStyleIdx="1" presStyleCnt="2" custScaleY="67986">
        <dgm:presLayoutVars>
          <dgm:bulletEnabled val="1"/>
        </dgm:presLayoutVars>
      </dgm:prSet>
      <dgm:spPr/>
    </dgm:pt>
    <dgm:pt modelId="{56D1D074-D3E6-42DC-A3E3-6D4B4FEB17D0}" type="pres">
      <dgm:prSet presAssocID="{B967E254-95FB-4CA6-A412-3D973BF79FB3}" presName="childShp" presStyleLbl="bgAccFollowNode1" presStyleIdx="1" presStyleCnt="2" custScaleY="68037" custLinFactNeighborX="0" custLinFactNeighborY="26">
        <dgm:presLayoutVars>
          <dgm:bulletEnabled val="1"/>
        </dgm:presLayoutVars>
      </dgm:prSet>
      <dgm:spPr/>
    </dgm:pt>
  </dgm:ptLst>
  <dgm:cxnLst>
    <dgm:cxn modelId="{31210E14-8893-4B83-B564-485193B06EA5}" srcId="{B967E254-95FB-4CA6-A412-3D973BF79FB3}" destId="{ADEDEB17-6BB6-4488-B3A0-5221AEA80230}" srcOrd="0" destOrd="0" parTransId="{8D8F0857-28DB-4E1C-B33C-21D3CD1EFAA3}" sibTransId="{D25AA87B-1299-4AEB-85A7-8C36880B2752}"/>
    <dgm:cxn modelId="{9E050C25-67A8-4BDC-88C7-20F65C18B659}" type="presOf" srcId="{C5167922-C5D7-4120-8BED-063FE98C2C61}" destId="{DE2F7C6C-AEC8-49E4-99A3-BA76B00418F0}" srcOrd="0" destOrd="0" presId="urn:microsoft.com/office/officeart/2005/8/layout/vList6"/>
    <dgm:cxn modelId="{F3585128-0423-4387-99D6-BCB16F21C041}" srcId="{FB59BA63-50DE-49AA-8AAA-62554B0F6E3C}" destId="{C5167922-C5D7-4120-8BED-063FE98C2C61}" srcOrd="0" destOrd="0" parTransId="{CC44CD3F-96AE-40EB-B2EC-7DB75F2A1A81}" sibTransId="{D2E68D10-DD76-459B-95F6-C3F44733EC82}"/>
    <dgm:cxn modelId="{B5E8A328-A470-4C51-93F2-50A33879450C}" srcId="{9941E1E4-6C62-41AE-A6FC-D49AAE087B4E}" destId="{FB59BA63-50DE-49AA-8AAA-62554B0F6E3C}" srcOrd="0" destOrd="0" parTransId="{88AC5FDC-ED21-4BF1-9EA6-306BD29734AD}" sibTransId="{EA46513E-D929-4957-9B1B-300EEA8C5DF4}"/>
    <dgm:cxn modelId="{4F42C45F-3774-4B17-B46F-4CE7786C5991}" srcId="{FB59BA63-50DE-49AA-8AAA-62554B0F6E3C}" destId="{D424D9DC-FBB6-4FF6-BB4D-EE865EE52CA1}" srcOrd="1" destOrd="0" parTransId="{89A5367B-3B21-4A89-9D68-89BAB8F77001}" sibTransId="{A6E351C3-AD7B-419C-BD36-C4B33B845A53}"/>
    <dgm:cxn modelId="{1D3BCA62-97E3-4305-8AFF-98E445B2B959}" srcId="{B967E254-95FB-4CA6-A412-3D973BF79FB3}" destId="{89BB694B-9750-497A-AD59-EBA6FE73FA9F}" srcOrd="1" destOrd="0" parTransId="{EB1F3774-5B59-47A1-94B3-6EDE8CA42EE0}" sibTransId="{CDEDFEA5-6092-43C1-976A-EC2DADBB6F6D}"/>
    <dgm:cxn modelId="{EAF01E6A-996F-4A4D-A86E-94B7791F5B16}" srcId="{9941E1E4-6C62-41AE-A6FC-D49AAE087B4E}" destId="{B967E254-95FB-4CA6-A412-3D973BF79FB3}" srcOrd="1" destOrd="0" parTransId="{6160BD65-FD37-42F7-92AA-678EB70A895E}" sibTransId="{2F7E953F-C11D-46C8-B339-1CDD7E91B3DF}"/>
    <dgm:cxn modelId="{AE61726A-7607-43FA-B1B2-5B75FB08B8A7}" type="presOf" srcId="{89BB694B-9750-497A-AD59-EBA6FE73FA9F}" destId="{56D1D074-D3E6-42DC-A3E3-6D4B4FEB17D0}" srcOrd="0" destOrd="1" presId="urn:microsoft.com/office/officeart/2005/8/layout/vList6"/>
    <dgm:cxn modelId="{A9F3C750-6AAA-48A9-943E-75DCA277876F}" type="presOf" srcId="{FB59BA63-50DE-49AA-8AAA-62554B0F6E3C}" destId="{E2F4D886-8EE2-423E-B208-DA862D7EB8B3}" srcOrd="0" destOrd="0" presId="urn:microsoft.com/office/officeart/2005/8/layout/vList6"/>
    <dgm:cxn modelId="{5E712583-5422-4EFF-8457-73BDEBFC075B}" type="presOf" srcId="{82026043-633B-4F83-8345-67F6DC52036E}" destId="{DE2F7C6C-AEC8-49E4-99A3-BA76B00418F0}" srcOrd="0" destOrd="2" presId="urn:microsoft.com/office/officeart/2005/8/layout/vList6"/>
    <dgm:cxn modelId="{DE0A6E9A-C139-4E06-A1D5-3B2339D5A133}" type="presOf" srcId="{B967E254-95FB-4CA6-A412-3D973BF79FB3}" destId="{4C444421-1B23-4B3D-9264-355391EA19B9}" srcOrd="0" destOrd="0" presId="urn:microsoft.com/office/officeart/2005/8/layout/vList6"/>
    <dgm:cxn modelId="{443CC79F-95D2-48FE-B8CF-E1EC5B3999EA}" type="presOf" srcId="{9941E1E4-6C62-41AE-A6FC-D49AAE087B4E}" destId="{F9117CE4-7558-4CD0-95E3-535A2FB9ED2E}" srcOrd="0" destOrd="0" presId="urn:microsoft.com/office/officeart/2005/8/layout/vList6"/>
    <dgm:cxn modelId="{0D5B70AC-A9AB-4675-A60B-2537498B7B92}" srcId="{FB59BA63-50DE-49AA-8AAA-62554B0F6E3C}" destId="{82026043-633B-4F83-8345-67F6DC52036E}" srcOrd="2" destOrd="0" parTransId="{9EBAB17E-C752-43F3-BE6B-E230F708BFAF}" sibTransId="{0BDDCE68-3716-48DE-B9CB-0CD456255AE6}"/>
    <dgm:cxn modelId="{5FDE9CAD-42BB-48BD-81B1-1C40FCF26BE7}" type="presOf" srcId="{ADEDEB17-6BB6-4488-B3A0-5221AEA80230}" destId="{56D1D074-D3E6-42DC-A3E3-6D4B4FEB17D0}" srcOrd="0" destOrd="0" presId="urn:microsoft.com/office/officeart/2005/8/layout/vList6"/>
    <dgm:cxn modelId="{744571F8-309C-4297-8F3C-9F487C955ECF}" type="presOf" srcId="{D424D9DC-FBB6-4FF6-BB4D-EE865EE52CA1}" destId="{DE2F7C6C-AEC8-49E4-99A3-BA76B00418F0}" srcOrd="0" destOrd="1" presId="urn:microsoft.com/office/officeart/2005/8/layout/vList6"/>
    <dgm:cxn modelId="{10D0788A-52F5-4D4D-A5E3-B0F4029B85E0}" type="presParOf" srcId="{F9117CE4-7558-4CD0-95E3-535A2FB9ED2E}" destId="{4F160D3B-4066-44E1-9898-D86E7F047476}" srcOrd="0" destOrd="0" presId="urn:microsoft.com/office/officeart/2005/8/layout/vList6"/>
    <dgm:cxn modelId="{BA18B055-FFBC-45B9-BF61-5C0C77669B54}" type="presParOf" srcId="{4F160D3B-4066-44E1-9898-D86E7F047476}" destId="{E2F4D886-8EE2-423E-B208-DA862D7EB8B3}" srcOrd="0" destOrd="0" presId="urn:microsoft.com/office/officeart/2005/8/layout/vList6"/>
    <dgm:cxn modelId="{1ED3D60E-10D1-4058-A048-28558E45B345}" type="presParOf" srcId="{4F160D3B-4066-44E1-9898-D86E7F047476}" destId="{DE2F7C6C-AEC8-49E4-99A3-BA76B00418F0}" srcOrd="1" destOrd="0" presId="urn:microsoft.com/office/officeart/2005/8/layout/vList6"/>
    <dgm:cxn modelId="{3DFD40EE-F091-4332-9060-56E4A93372AD}" type="presParOf" srcId="{F9117CE4-7558-4CD0-95E3-535A2FB9ED2E}" destId="{827E4158-0E61-4E32-802D-108F4114BADB}" srcOrd="1" destOrd="0" presId="urn:microsoft.com/office/officeart/2005/8/layout/vList6"/>
    <dgm:cxn modelId="{B7202F6B-9FB0-4CA6-8C5F-AC35A2644EAD}" type="presParOf" srcId="{F9117CE4-7558-4CD0-95E3-535A2FB9ED2E}" destId="{45B7E3C8-E21A-4F21-863E-1DC9FE8DD189}" srcOrd="2" destOrd="0" presId="urn:microsoft.com/office/officeart/2005/8/layout/vList6"/>
    <dgm:cxn modelId="{C914CFC2-D4B1-4F7D-A60E-24EE81649134}" type="presParOf" srcId="{45B7E3C8-E21A-4F21-863E-1DC9FE8DD189}" destId="{4C444421-1B23-4B3D-9264-355391EA19B9}" srcOrd="0" destOrd="0" presId="urn:microsoft.com/office/officeart/2005/8/layout/vList6"/>
    <dgm:cxn modelId="{EA287776-FB47-44F8-8D2A-D51A9BBF2746}" type="presParOf" srcId="{45B7E3C8-E21A-4F21-863E-1DC9FE8DD189}" destId="{56D1D074-D3E6-42DC-A3E3-6D4B4FEB17D0}"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2F7C6C-AEC8-49E4-99A3-BA76B00418F0}">
      <dsp:nvSpPr>
        <dsp:cNvPr id="0" name=""/>
        <dsp:cNvSpPr/>
      </dsp:nvSpPr>
      <dsp:spPr>
        <a:xfrm>
          <a:off x="3144806" y="128"/>
          <a:ext cx="4705703" cy="1074949"/>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ctr" defTabSz="889000">
            <a:lnSpc>
              <a:spcPct val="90000"/>
            </a:lnSpc>
            <a:spcBef>
              <a:spcPct val="0"/>
            </a:spcBef>
            <a:spcAft>
              <a:spcPct val="15000"/>
            </a:spcAft>
            <a:buChar char="•"/>
          </a:pPr>
          <a:r>
            <a:rPr lang="tr-TR" sz="2000" kern="1200" dirty="0"/>
            <a:t>Özne: Ben+ Sen</a:t>
          </a:r>
        </a:p>
        <a:p>
          <a:pPr marL="228600" lvl="1" indent="-228600" algn="ctr" defTabSz="889000">
            <a:lnSpc>
              <a:spcPct val="90000"/>
            </a:lnSpc>
            <a:spcBef>
              <a:spcPct val="0"/>
            </a:spcBef>
            <a:spcAft>
              <a:spcPct val="15000"/>
            </a:spcAft>
            <a:buChar char="•"/>
          </a:pPr>
          <a:r>
            <a:rPr lang="tr-TR" sz="2000" kern="1200" dirty="0"/>
            <a:t>Özne: Ben+ O</a:t>
          </a:r>
        </a:p>
        <a:p>
          <a:pPr marL="228600" lvl="1" indent="-228600" algn="ctr" defTabSz="889000">
            <a:lnSpc>
              <a:spcPct val="90000"/>
            </a:lnSpc>
            <a:spcBef>
              <a:spcPct val="0"/>
            </a:spcBef>
            <a:spcAft>
              <a:spcPct val="15000"/>
            </a:spcAft>
            <a:buChar char="•"/>
          </a:pPr>
          <a:r>
            <a:rPr lang="tr-TR" sz="2000" kern="1200" dirty="0"/>
            <a:t>Özne: Ben+Sen+O</a:t>
          </a:r>
        </a:p>
      </dsp:txBody>
      <dsp:txXfrm>
        <a:off x="3144806" y="134497"/>
        <a:ext cx="4302597" cy="806211"/>
      </dsp:txXfrm>
    </dsp:sp>
    <dsp:sp modelId="{E2F4D886-8EE2-423E-B208-DA862D7EB8B3}">
      <dsp:nvSpPr>
        <dsp:cNvPr id="0" name=""/>
        <dsp:cNvSpPr/>
      </dsp:nvSpPr>
      <dsp:spPr>
        <a:xfrm>
          <a:off x="7670" y="173773"/>
          <a:ext cx="3137135" cy="72765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tr-TR" sz="2500" kern="1200" dirty="0"/>
            <a:t>BİZ</a:t>
          </a:r>
        </a:p>
      </dsp:txBody>
      <dsp:txXfrm>
        <a:off x="43191" y="209294"/>
        <a:ext cx="3066093" cy="656617"/>
      </dsp:txXfrm>
    </dsp:sp>
    <dsp:sp modelId="{56D1D074-D3E6-42DC-A3E3-6D4B4FEB17D0}">
      <dsp:nvSpPr>
        <dsp:cNvPr id="0" name=""/>
        <dsp:cNvSpPr/>
      </dsp:nvSpPr>
      <dsp:spPr>
        <a:xfrm>
          <a:off x="3143271" y="1147972"/>
          <a:ext cx="4714908" cy="495077"/>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875" tIns="15875" rIns="15875" bIns="15875" numCol="1" spcCol="1270" anchor="t" anchorCtr="0">
          <a:noAutofit/>
        </a:bodyPr>
        <a:lstStyle/>
        <a:p>
          <a:pPr marL="228600" lvl="1" indent="-228600" algn="ctr" defTabSz="1111250">
            <a:lnSpc>
              <a:spcPct val="90000"/>
            </a:lnSpc>
            <a:spcBef>
              <a:spcPct val="0"/>
            </a:spcBef>
            <a:spcAft>
              <a:spcPct val="15000"/>
            </a:spcAft>
            <a:buChar char="•"/>
          </a:pPr>
          <a:r>
            <a:rPr lang="tr-TR" sz="2500" kern="1200" dirty="0"/>
            <a:t>Sen+O</a:t>
          </a:r>
        </a:p>
        <a:p>
          <a:pPr marL="228600" lvl="1" indent="-228600" algn="ctr" defTabSz="1111250">
            <a:lnSpc>
              <a:spcPct val="90000"/>
            </a:lnSpc>
            <a:spcBef>
              <a:spcPct val="0"/>
            </a:spcBef>
            <a:spcAft>
              <a:spcPct val="15000"/>
            </a:spcAft>
            <a:buChar char="•"/>
          </a:pPr>
          <a:endParaRPr lang="tr-TR" sz="2500" kern="1200" dirty="0"/>
        </a:p>
      </dsp:txBody>
      <dsp:txXfrm>
        <a:off x="3143271" y="1209857"/>
        <a:ext cx="4529254" cy="371307"/>
      </dsp:txXfrm>
    </dsp:sp>
    <dsp:sp modelId="{4C444421-1B23-4B3D-9264-355391EA19B9}">
      <dsp:nvSpPr>
        <dsp:cNvPr id="0" name=""/>
        <dsp:cNvSpPr/>
      </dsp:nvSpPr>
      <dsp:spPr>
        <a:xfrm>
          <a:off x="0" y="1148029"/>
          <a:ext cx="3143272" cy="49470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tr-TR" sz="2500" kern="1200" dirty="0"/>
            <a:t>SİZ</a:t>
          </a:r>
        </a:p>
      </dsp:txBody>
      <dsp:txXfrm>
        <a:off x="24150" y="1172179"/>
        <a:ext cx="3094972" cy="446406"/>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13.04.2019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13.04.2019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13.04.2019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13.04.2019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13.04.2019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13.04.2019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13.04.2019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 /><Relationship Id="rId2" Type="http://schemas.openxmlformats.org/officeDocument/2006/relationships/diagramData" Target="../diagrams/data1.xml" /><Relationship Id="rId1" Type="http://schemas.openxmlformats.org/officeDocument/2006/relationships/slideLayout" Target="../slideLayouts/slideLayout2.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78004" y="1371600"/>
            <a:ext cx="7851648" cy="1828800"/>
          </a:xfrm>
        </p:spPr>
        <p:txBody>
          <a:bodyPr/>
          <a:lstStyle/>
          <a:p>
            <a:pPr algn="ctr"/>
            <a:r>
              <a:rPr lang="tr-TR" dirty="0"/>
              <a:t>YAPIYA DAYALI ANLATIM BOZUKLUKLARI</a:t>
            </a:r>
          </a:p>
        </p:txBody>
      </p:sp>
      <p:sp>
        <p:nvSpPr>
          <p:cNvPr id="3" name="2 Alt Başlık"/>
          <p:cNvSpPr>
            <a:spLocks noGrp="1"/>
          </p:cNvSpPr>
          <p:nvPr>
            <p:ph type="subTitle" idx="1"/>
          </p:nvPr>
        </p:nvSpPr>
        <p:spPr/>
        <p:txBody>
          <a:bodyPr>
            <a:normAutofit lnSpcReduction="10000"/>
          </a:bodyPr>
          <a:lstStyle/>
          <a:p>
            <a:r>
              <a:rPr lang="tr-TR" dirty="0"/>
              <a:t>Derleyen: Mehmet ALTUNTAŞ</a:t>
            </a:r>
          </a:p>
          <a:p>
            <a:r>
              <a:rPr lang="tr-TR" dirty="0"/>
              <a:t>Karma Örneklerle Konu Anlatımı</a:t>
            </a:r>
          </a:p>
          <a:p>
            <a:r>
              <a:rPr lang="tr-TR" dirty="0"/>
              <a:t>KAYNAKÇA: YILMAZ AYDIN, SİNAN YENİAY, YAVUZ SARIİPEK VE TDH DERS NOTLARI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YER TAMLAYICISI EKSİKLİĞİ</a:t>
            </a:r>
          </a:p>
        </p:txBody>
      </p:sp>
      <p:sp>
        <p:nvSpPr>
          <p:cNvPr id="3" name="2 İçerik Yer Tutucusu"/>
          <p:cNvSpPr>
            <a:spLocks noGrp="1"/>
          </p:cNvSpPr>
          <p:nvPr>
            <p:ph idx="1"/>
          </p:nvPr>
        </p:nvSpPr>
        <p:spPr/>
        <p:txBody>
          <a:bodyPr>
            <a:normAutofit lnSpcReduction="10000"/>
          </a:bodyPr>
          <a:lstStyle/>
          <a:p>
            <a:r>
              <a:rPr lang="tr-TR" sz="2000" b="1" dirty="0">
                <a:latin typeface="Times New Roman" pitchFamily="18" charset="0"/>
                <a:cs typeface="Times New Roman" pitchFamily="18" charset="0"/>
              </a:rPr>
              <a:t>Yer Tamlayıcısı da diğer tümleçler gibi cümlede bulunmak zorunda değildir. Ancak bazı cümlelerde yer tamlayıcısı bulunmaması, anlatım bozukluğuna yol açabilir.</a:t>
            </a:r>
          </a:p>
          <a:p>
            <a:r>
              <a:rPr lang="tr-TR" sz="2000" b="1" dirty="0"/>
              <a:t>» Düşman kenti bombaladı, ama giremedi. </a:t>
            </a:r>
            <a:r>
              <a:rPr lang="tr-TR" sz="2000" b="1" i="1" dirty="0"/>
              <a:t>(Nereye giremedi? →şehre →yer tamlayıcısı eksik)</a:t>
            </a:r>
          </a:p>
          <a:p>
            <a:r>
              <a:rPr lang="tr-TR" sz="2000" b="1" dirty="0"/>
              <a:t>» Çukurova’nın toprağı insanı diriltir, umut verir. </a:t>
            </a:r>
            <a:r>
              <a:rPr lang="tr-TR" sz="2000" b="1" i="1" dirty="0"/>
              <a:t>(Kime umut verir? →insana →yer tamlayıcısı eksik)</a:t>
            </a:r>
          </a:p>
          <a:p>
            <a:r>
              <a:rPr lang="tr-TR" sz="2000" b="1" dirty="0"/>
              <a:t>» Kadının içeri girmesiyle çıkması bir oldu. </a:t>
            </a:r>
            <a:r>
              <a:rPr lang="tr-TR" sz="2000" b="1" i="1" dirty="0"/>
              <a:t>(Nereden çıkması? →içeriden →yer tamlayıcısı eksik)</a:t>
            </a:r>
          </a:p>
          <a:p>
            <a:r>
              <a:rPr lang="tr-TR" sz="2000" b="1" i="1" dirty="0"/>
              <a:t>» Çocukları, teşvik etmeli; destek olmalıyız. (Kime destek olmalıyız? →onlara→yer tamlayıcısı eksik)</a:t>
            </a:r>
          </a:p>
          <a:p>
            <a:r>
              <a:rPr lang="tr-TR" sz="2000" b="1" i="1" dirty="0">
                <a:cs typeface="Times New Roman" pitchFamily="18" charset="0"/>
              </a:rPr>
              <a:t>Berfin’i yanıma çağırıp kitap verdim. (Berfin’e)</a:t>
            </a:r>
          </a:p>
          <a:p>
            <a:r>
              <a:rPr lang="tr-TR" sz="2000" b="1" i="1" dirty="0">
                <a:cs typeface="Times New Roman" pitchFamily="18" charset="0"/>
              </a:rPr>
              <a:t>Adana’yı dolaşanlar hayran kalıyor. (Adana’ya)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YÜKLEM EKSİKLİĞİ</a:t>
            </a:r>
          </a:p>
        </p:txBody>
      </p:sp>
      <p:sp>
        <p:nvSpPr>
          <p:cNvPr id="3" name="2 İçerik Yer Tutucusu"/>
          <p:cNvSpPr>
            <a:spLocks noGrp="1"/>
          </p:cNvSpPr>
          <p:nvPr>
            <p:ph idx="1"/>
          </p:nvPr>
        </p:nvSpPr>
        <p:spPr/>
        <p:txBody>
          <a:bodyPr>
            <a:normAutofit/>
          </a:bodyPr>
          <a:lstStyle/>
          <a:p>
            <a:r>
              <a:rPr lang="tr-TR" sz="2000" b="1" dirty="0"/>
              <a:t>Yüklem eksikliğinden kaynaklanan anlatım bozukluğu daha çok sıralı cümlelerde göze çarpar. Sıralı cümlelerde aynı özneye ya da aynı tümleçlere bağlı yüklemler ortak olabilir, bu durumda anlatım bozukluğu meydana gelmez. Ama farklı özne ya da tümleçleri ortak bir yükleme bağlamak anlatım bozukluğuna yol açabilir.</a:t>
            </a:r>
          </a:p>
          <a:p>
            <a:r>
              <a:rPr lang="tr-TR" sz="2000" b="1" i="1" dirty="0"/>
              <a:t>» Sabaha kadar dans ve müzik dinlediler.</a:t>
            </a:r>
          </a:p>
          <a:p>
            <a:r>
              <a:rPr lang="tr-TR" sz="2000" b="1" i="1" dirty="0"/>
              <a:t>» Sabahları sadece çay ve ekmek yiyorum.</a:t>
            </a:r>
          </a:p>
          <a:p>
            <a:r>
              <a:rPr lang="tr-TR" sz="2000" b="1" i="1" dirty="0"/>
              <a:t>» </a:t>
            </a:r>
            <a:r>
              <a:rPr lang="nl-NL" sz="2000" b="1" i="1" dirty="0"/>
              <a:t>Bazen onlar bize, bazen de biz onlara gideriz.</a:t>
            </a:r>
            <a:endParaRPr lang="tr-TR" sz="2000" b="1" i="1" dirty="0"/>
          </a:p>
          <a:p>
            <a:r>
              <a:rPr lang="tr-TR" sz="2000" b="1" i="1" dirty="0"/>
              <a:t>» Ben kırmızıyı, eşim yeşili sever.</a:t>
            </a:r>
          </a:p>
          <a:p>
            <a:r>
              <a:rPr lang="tr-TR" sz="2000" b="1" i="1" dirty="0"/>
              <a:t>» Çayı az, kahveyi hiç sevmem. (yanlış)</a:t>
            </a:r>
          </a:p>
          <a:p>
            <a:r>
              <a:rPr lang="tr-TR" sz="2000" b="1" i="1" dirty="0"/>
              <a:t>» Toplantıda önce yemek, sonra çay içtik. (yanlış)</a:t>
            </a:r>
          </a:p>
          <a:p>
            <a:endParaRPr lang="tr-TR" sz="2000" b="1" i="1" dirty="0">
              <a:solidFill>
                <a:srgbClr val="7030A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4000" dirty="0"/>
              <a:t>EKLERİN YANLIŞ KULLANIMI VE EK EKSİKLİĞİ</a:t>
            </a:r>
          </a:p>
        </p:txBody>
      </p:sp>
      <p:sp>
        <p:nvSpPr>
          <p:cNvPr id="3" name="2 İçerik Yer Tutucusu"/>
          <p:cNvSpPr>
            <a:spLocks noGrp="1"/>
          </p:cNvSpPr>
          <p:nvPr>
            <p:ph idx="1"/>
          </p:nvPr>
        </p:nvSpPr>
        <p:spPr/>
        <p:txBody>
          <a:bodyPr>
            <a:normAutofit/>
          </a:bodyPr>
          <a:lstStyle/>
          <a:p>
            <a:r>
              <a:rPr lang="tr-TR" sz="2000" b="1" i="1" dirty="0"/>
              <a:t>Cümlede eklerin eksik, yanlış veya fazla kullanılması anlamı bozduğu için anlatım bozukluğu oluşur.</a:t>
            </a:r>
          </a:p>
          <a:p>
            <a:r>
              <a:rPr lang="tr-TR" sz="2000" b="1" i="1" dirty="0"/>
              <a:t>» Eser, başarıya götüren yollar bir bir anlatılır.(Eserde) (-de hal eki eksik)</a:t>
            </a:r>
          </a:p>
          <a:p>
            <a:r>
              <a:rPr lang="tr-TR" sz="2000" b="1" i="1" dirty="0"/>
              <a:t>» Her zaman çocuklar oyuncaklarını iyi seçmeliyiz. (Çocukların oyuncakları) (-</a:t>
            </a:r>
            <a:r>
              <a:rPr lang="tr-TR" sz="2000" b="1" i="1" dirty="0" err="1"/>
              <a:t>ın</a:t>
            </a:r>
            <a:r>
              <a:rPr lang="tr-TR" sz="2000" b="1" i="1" dirty="0"/>
              <a:t> tamlayan eki eksik)</a:t>
            </a:r>
          </a:p>
          <a:p>
            <a:r>
              <a:rPr lang="tr-TR" sz="2000" b="1" i="1" dirty="0"/>
              <a:t>» Size geldiğimizin çok yararı oldu. (gelmemizin) (ek yanlış kullanılmış)</a:t>
            </a:r>
          </a:p>
          <a:p>
            <a:r>
              <a:rPr lang="tr-TR" sz="2000" b="1" i="1" dirty="0"/>
              <a:t>» Misafirlere kendisini tanıttı. (kendini) (fazla ek kullanılmış)</a:t>
            </a:r>
          </a:p>
          <a:p>
            <a:r>
              <a:rPr lang="tr-TR" sz="2000" b="1" i="1" dirty="0"/>
              <a:t>» İnsanların sorunlarına ilgilenmek gerekir. (yanlış)</a:t>
            </a:r>
          </a:p>
          <a:p>
            <a:r>
              <a:rPr lang="tr-TR" sz="2000" b="1" i="1" dirty="0"/>
              <a:t>» Amacımız geri dönmemiz ve ona yararlı olmaktır. (yanlış)</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TAMLAMA YANLIŞLIKLARI</a:t>
            </a:r>
          </a:p>
        </p:txBody>
      </p:sp>
      <p:sp>
        <p:nvSpPr>
          <p:cNvPr id="3" name="2 İçerik Yer Tutucusu"/>
          <p:cNvSpPr>
            <a:spLocks noGrp="1"/>
          </p:cNvSpPr>
          <p:nvPr>
            <p:ph idx="1"/>
          </p:nvPr>
        </p:nvSpPr>
        <p:spPr/>
        <p:txBody>
          <a:bodyPr>
            <a:normAutofit fontScale="92500" lnSpcReduction="20000"/>
          </a:bodyPr>
          <a:lstStyle/>
          <a:p>
            <a:r>
              <a:rPr lang="tr-TR" sz="2000" b="1" i="1" dirty="0"/>
              <a:t>Sıfat ve ad tamlamalarının ortak tamlanana bağlanması, cümlede anlatım bozukluğu oluşturur. Bu yanlışlık, ortak kullanılan tamlamanın ek almasından anlaşılır.</a:t>
            </a:r>
          </a:p>
          <a:p>
            <a:r>
              <a:rPr lang="tr-TR" sz="2000" b="1" i="1" dirty="0"/>
              <a:t>Yalın halde kullanılan isimlerden sonra “ ve” bağlacı sonra da belirtisiz isim tamlaması kullanılırsa tamlanan “ ve” bağlacından önceki isme de ait gibi görünüp karışıklığa yol açabilmektedir.</a:t>
            </a:r>
          </a:p>
          <a:p>
            <a:r>
              <a:rPr lang="tr-TR" sz="2400" b="1" i="1" dirty="0"/>
              <a:t>» Müdür ve bina sorumlusu odaları kontrol etti. (müdür sorumlusu ve bina sorumlusu gibi bir anlam </a:t>
            </a:r>
            <a:r>
              <a:rPr lang="es-ES" sz="2400" b="1" i="1" dirty="0"/>
              <a:t>oluyor) (Bina sorumlusu ve müdür )</a:t>
            </a:r>
          </a:p>
          <a:p>
            <a:r>
              <a:rPr lang="tr-TR" sz="2400" b="1" i="1" dirty="0"/>
              <a:t>» Ekonomik ve sağlık sorunları dile getirildi. (Ekonomik sorunları ve sağlık sorunları) (Ekonomik sorunlar ve sağlık sorunları )</a:t>
            </a:r>
          </a:p>
          <a:p>
            <a:r>
              <a:rPr lang="tr-TR" sz="2400" b="1" i="1" dirty="0"/>
              <a:t>» Ticari ve meslek faaliyetleri yıldan yıla artıyor. (ticari faaliyetleri ve meslek faaliyetleri) (Ticari faaliyetler ve meslek faaliyetleri)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TAMLAMA YANLIŞLIKLARI</a:t>
            </a:r>
          </a:p>
        </p:txBody>
      </p:sp>
      <p:sp>
        <p:nvSpPr>
          <p:cNvPr id="3" name="2 İçerik Yer Tutucusu"/>
          <p:cNvSpPr>
            <a:spLocks noGrp="1"/>
          </p:cNvSpPr>
          <p:nvPr>
            <p:ph idx="1"/>
          </p:nvPr>
        </p:nvSpPr>
        <p:spPr/>
        <p:txBody>
          <a:bodyPr>
            <a:normAutofit fontScale="92500" lnSpcReduction="10000"/>
          </a:bodyPr>
          <a:lstStyle/>
          <a:p>
            <a:r>
              <a:rPr lang="tr-TR" sz="2300" b="1" i="1" dirty="0"/>
              <a:t>» Ticari ve meslek faaliyetleri yıldan yıla artıyor. (ticari faaliyetleri ve meslek faaliyetleri) (Ticari faaliyetler ve meslek faaliyetleri)</a:t>
            </a:r>
            <a:endParaRPr lang="tr-TR" sz="2300" dirty="0"/>
          </a:p>
          <a:p>
            <a:r>
              <a:rPr lang="tr-TR" sz="2200" b="1" i="1" dirty="0"/>
              <a:t>NOT: Tamlanan Eki Fazlalığı: İyelik eki “ – i ”</a:t>
            </a:r>
            <a:r>
              <a:rPr lang="tr-TR" sz="2200" b="1" i="1" dirty="0" err="1"/>
              <a:t>nin</a:t>
            </a:r>
            <a:r>
              <a:rPr lang="tr-TR" sz="2200" b="1" i="1" dirty="0"/>
              <a:t> gereksiz kullanımından kaynaklanır. </a:t>
            </a:r>
            <a:r>
              <a:rPr lang="tr-TR" sz="2200" dirty="0"/>
              <a:t>Bu ek, tamlayanın yer almadığı bir cümlede sanki bir TAMLAYAN varmış hissi uyandırdığı için önemli bir anlatım kusuru içerir.</a:t>
            </a:r>
          </a:p>
          <a:p>
            <a:r>
              <a:rPr lang="tr-TR" sz="2200" b="1" dirty="0"/>
              <a:t>» </a:t>
            </a:r>
            <a:r>
              <a:rPr lang="tr-TR" sz="2200" b="1" i="1" dirty="0"/>
              <a:t>Neşe verici şeylerle de uğraşalım, gülmesini unutmayalım. Gülmeyi</a:t>
            </a:r>
          </a:p>
          <a:p>
            <a:r>
              <a:rPr lang="tr-TR" sz="2200" b="1" dirty="0"/>
              <a:t>» </a:t>
            </a:r>
            <a:r>
              <a:rPr lang="tr-TR" sz="2200" b="1" i="1" dirty="0"/>
              <a:t>Ne oturmasını biliyor ne de kalkmasını. Ne oturmayı biliyor ne de kalkmayı.</a:t>
            </a:r>
          </a:p>
          <a:p>
            <a:r>
              <a:rPr lang="tr-TR" sz="2400" b="1" i="1" dirty="0"/>
              <a:t>Bir ay içinde araba sürmesini öğrendi.</a:t>
            </a:r>
          </a:p>
          <a:p>
            <a:r>
              <a:rPr lang="tr-TR" sz="2400" b="1" i="1" dirty="0"/>
              <a:t>Resim yapmasını severim.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4400" dirty="0"/>
              <a:t>YARDIMCI EYLEM-FİİLİMSİ EKSİKLİĞİ</a:t>
            </a:r>
          </a:p>
        </p:txBody>
      </p:sp>
      <p:sp>
        <p:nvSpPr>
          <p:cNvPr id="3" name="2 İçerik Yer Tutucusu"/>
          <p:cNvSpPr>
            <a:spLocks noGrp="1"/>
          </p:cNvSpPr>
          <p:nvPr>
            <p:ph idx="1"/>
          </p:nvPr>
        </p:nvSpPr>
        <p:spPr/>
        <p:txBody>
          <a:bodyPr>
            <a:normAutofit lnSpcReduction="10000"/>
          </a:bodyPr>
          <a:lstStyle/>
          <a:p>
            <a:r>
              <a:rPr lang="tr-TR" sz="2400" i="1" dirty="0"/>
              <a:t>Özellikle sıralı cümlelerde, </a:t>
            </a:r>
            <a:r>
              <a:rPr lang="tr-TR" sz="2400" b="1" i="1" dirty="0"/>
              <a:t>Ek fiil, Fiilimsi veya Yardımcı fiilden birinin kullanılmaması anlatım bozukluğuna yol açar.</a:t>
            </a:r>
          </a:p>
          <a:p>
            <a:r>
              <a:rPr lang="tr-TR" sz="2400" b="1" dirty="0"/>
              <a:t>» </a:t>
            </a:r>
            <a:r>
              <a:rPr lang="tr-TR" sz="2400" b="1" i="1" dirty="0"/>
              <a:t>İhtiyaç sahiplerine yardım ve onların dertleriyle ilgilenirdi. (yardım eder idi→ yardımcı fiil eksik)</a:t>
            </a:r>
          </a:p>
          <a:p>
            <a:r>
              <a:rPr lang="tr-TR" sz="2400" b="1" dirty="0"/>
              <a:t>» </a:t>
            </a:r>
            <a:r>
              <a:rPr lang="tr-TR" sz="2400" b="1" i="1" dirty="0"/>
              <a:t>Uzun boylu, ama zayıf değildi. (Uzun boylu idi → ek fiil eksikliği)</a:t>
            </a:r>
          </a:p>
          <a:p>
            <a:r>
              <a:rPr lang="tr-TR" sz="2400" b="1" dirty="0"/>
              <a:t>» </a:t>
            </a:r>
            <a:r>
              <a:rPr lang="tr-TR" sz="2400" b="1" i="1" dirty="0"/>
              <a:t>Bilgisayarı bir iki gün ya da hiç kullanmadan tekrar satarız. (bir iki gün kullanıp →fiilimsi eksik)</a:t>
            </a:r>
          </a:p>
          <a:p>
            <a:r>
              <a:rPr lang="tr-TR" sz="2400" b="1" dirty="0"/>
              <a:t>» </a:t>
            </a:r>
            <a:r>
              <a:rPr lang="tr-TR" sz="2400" b="1" i="1" dirty="0"/>
              <a:t>Bu suçlamaların gereksiz ve doğru olmadığını söyleyebilirim. (Gereksiz olduğunu →fiilimsi eksikliği)</a:t>
            </a:r>
            <a:endParaRPr lang="tr-TR"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ÇATI UYUMSUZLUĞU</a:t>
            </a:r>
          </a:p>
        </p:txBody>
      </p:sp>
      <p:sp>
        <p:nvSpPr>
          <p:cNvPr id="3" name="2 İçerik Yer Tutucusu"/>
          <p:cNvSpPr>
            <a:spLocks noGrp="1"/>
          </p:cNvSpPr>
          <p:nvPr>
            <p:ph idx="1"/>
          </p:nvPr>
        </p:nvSpPr>
        <p:spPr/>
        <p:txBody>
          <a:bodyPr>
            <a:normAutofit/>
          </a:bodyPr>
          <a:lstStyle/>
          <a:p>
            <a:r>
              <a:rPr lang="tr-TR" sz="2000" b="1" dirty="0"/>
              <a:t>Ortak özneli cümlelerde birden fazla yüklem kullanılması durumunda bunların çatı yönünden uyumuna dikkat etmek gerekir. Bu uyumun sağlanamadığı durumlarda anlatım bozukluğu ortaya çıkar.</a:t>
            </a:r>
          </a:p>
          <a:p>
            <a:r>
              <a:rPr lang="tr-TR" sz="2000" b="1" dirty="0"/>
              <a:t>» </a:t>
            </a:r>
            <a:r>
              <a:rPr lang="tr-TR" sz="2000" b="1" i="1" dirty="0"/>
              <a:t>Film seyrettikten sonra biraz konuşuldu ve evlere gidildi. (Yanlış)</a:t>
            </a:r>
          </a:p>
          <a:p>
            <a:r>
              <a:rPr lang="tr-TR" sz="2000" b="1" dirty="0"/>
              <a:t>» </a:t>
            </a:r>
            <a:r>
              <a:rPr lang="tr-TR" sz="2000" b="1" i="1" dirty="0"/>
              <a:t>Film seyredildikten sonra biraz konuşuldu ve evlere gidildi. (Doğru)</a:t>
            </a:r>
          </a:p>
          <a:p>
            <a:r>
              <a:rPr lang="tr-TR" sz="2000" b="1" dirty="0"/>
              <a:t>» </a:t>
            </a:r>
            <a:r>
              <a:rPr lang="tr-TR" sz="2000" b="1" i="1" dirty="0"/>
              <a:t>Bütün sözlere kulak vermişse de hiçbir şey anlaşılamamış. (Yanlış)</a:t>
            </a:r>
          </a:p>
          <a:p>
            <a:r>
              <a:rPr lang="tr-TR" sz="2000" b="1" dirty="0"/>
              <a:t>» </a:t>
            </a:r>
            <a:r>
              <a:rPr lang="tr-TR" sz="2000" b="1" i="1" dirty="0"/>
              <a:t>Bütün sözlere kulak verilmişse de hiçbir şey anlaşılamamış. (Doğru)</a:t>
            </a:r>
            <a:endParaRPr lang="tr-TR" sz="20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4000" b="1" i="1" dirty="0"/>
              <a:t>11. NOKTALAMA EKSİKLİĞİ- VİRGÜL EKSİKLİĞİ:</a:t>
            </a:r>
            <a:endParaRPr lang="tr-TR" sz="4000" dirty="0"/>
          </a:p>
        </p:txBody>
      </p:sp>
      <p:sp>
        <p:nvSpPr>
          <p:cNvPr id="3" name="2 İçerik Yer Tutucusu"/>
          <p:cNvSpPr>
            <a:spLocks noGrp="1"/>
          </p:cNvSpPr>
          <p:nvPr>
            <p:ph idx="1"/>
          </p:nvPr>
        </p:nvSpPr>
        <p:spPr/>
        <p:txBody>
          <a:bodyPr>
            <a:normAutofit/>
          </a:bodyPr>
          <a:lstStyle/>
          <a:p>
            <a:r>
              <a:rPr lang="tr-TR" sz="2000" b="1" dirty="0"/>
              <a:t>Çoğunlukla adlaşmış sıfatlardan sonra virgül getirilmemesi sebebi ile adlaşmış sıfatın yanlış bir tamlanana bağlanması gibi durumlarda karşımıza çıkar.</a:t>
            </a:r>
          </a:p>
          <a:p>
            <a:r>
              <a:rPr lang="tr-TR" sz="2000" b="1" dirty="0"/>
              <a:t>»</a:t>
            </a:r>
            <a:r>
              <a:rPr lang="tr-TR" sz="2000" b="1" i="1" dirty="0"/>
              <a:t>İhtiyar dilenciye seslendi. (İhtiyar olan kişi dilenci mi, dilenciye seslenen kişi mi belirsiz) (Yanlış)</a:t>
            </a:r>
          </a:p>
          <a:p>
            <a:r>
              <a:rPr lang="tr-TR" sz="2000" b="1" dirty="0"/>
              <a:t>» </a:t>
            </a:r>
            <a:r>
              <a:rPr lang="tr-TR" sz="2000" b="1" i="1" dirty="0"/>
              <a:t>İhtiyar, dilenciye seslendi. (Doğru)</a:t>
            </a:r>
          </a:p>
          <a:p>
            <a:r>
              <a:rPr lang="tr-TR" sz="2000" b="1" dirty="0"/>
              <a:t>» </a:t>
            </a:r>
            <a:r>
              <a:rPr lang="tr-TR" sz="2000" b="1" i="1" dirty="0"/>
              <a:t>Yaramaz dedesinin yanında oturuyordu.(Yaramaz olan dede mi dedenin yanında oturan mı?)(Yanlış)</a:t>
            </a:r>
          </a:p>
          <a:p>
            <a:r>
              <a:rPr lang="tr-TR" sz="2000" b="1" dirty="0"/>
              <a:t>» </a:t>
            </a:r>
            <a:r>
              <a:rPr lang="tr-TR" sz="2000" b="1" i="1" dirty="0"/>
              <a:t>Yaramaz, dedesinin yanında oturuyordu. (Doğru)</a:t>
            </a:r>
            <a:endParaRPr lang="tr-TR" sz="20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ALIŞTIRMALAR</a:t>
            </a:r>
          </a:p>
        </p:txBody>
      </p:sp>
      <p:sp>
        <p:nvSpPr>
          <p:cNvPr id="3" name="2 İçerik Yer Tutucusu"/>
          <p:cNvSpPr>
            <a:spLocks noGrp="1"/>
          </p:cNvSpPr>
          <p:nvPr>
            <p:ph idx="1"/>
          </p:nvPr>
        </p:nvSpPr>
        <p:spPr/>
        <p:txBody>
          <a:bodyPr>
            <a:normAutofit fontScale="92500"/>
          </a:bodyPr>
          <a:lstStyle/>
          <a:p>
            <a:r>
              <a:rPr lang="tr-TR" dirty="0"/>
              <a:t>Biz ağaçları hiç ilaçlamadık, yine de meyve verdi.</a:t>
            </a:r>
          </a:p>
          <a:p>
            <a:r>
              <a:rPr lang="tr-TR" dirty="0"/>
              <a:t>Herkes bu olayda kendi çıkarını düşünüyor, başkasını düşünmüyordu.</a:t>
            </a:r>
          </a:p>
          <a:p>
            <a:r>
              <a:rPr lang="tr-TR" dirty="0"/>
              <a:t>Bu kitapta hem yanlışlar var hem de okunacak gibi değil.</a:t>
            </a:r>
          </a:p>
          <a:p>
            <a:r>
              <a:rPr lang="tr-TR" dirty="0"/>
              <a:t>Hasan, Mehmet ve ben bu oylamaya katılmam.</a:t>
            </a:r>
          </a:p>
          <a:p>
            <a:r>
              <a:rPr lang="tr-TR" dirty="0"/>
              <a:t>Büşra ve ben dinlenmek için piknik alanları tercih ediyorum.</a:t>
            </a:r>
          </a:p>
          <a:p>
            <a:r>
              <a:rPr lang="tr-TR" dirty="0"/>
              <a:t>O ve sen türkü dinlemişsin.</a:t>
            </a:r>
          </a:p>
          <a:p>
            <a:r>
              <a:rPr lang="tr-TR" dirty="0"/>
              <a:t>Harun ile o yemeğe gelecek.</a:t>
            </a:r>
          </a:p>
          <a:p>
            <a:r>
              <a:rPr lang="tr-TR" dirty="0"/>
              <a:t>Köpekler bu sokakta sabaha kadar havladılar.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ALIŞTIRMALAR</a:t>
            </a:r>
          </a:p>
        </p:txBody>
      </p:sp>
      <p:sp>
        <p:nvSpPr>
          <p:cNvPr id="3" name="2 İçerik Yer Tutucusu"/>
          <p:cNvSpPr>
            <a:spLocks noGrp="1"/>
          </p:cNvSpPr>
          <p:nvPr>
            <p:ph idx="1"/>
          </p:nvPr>
        </p:nvSpPr>
        <p:spPr/>
        <p:txBody>
          <a:bodyPr/>
          <a:lstStyle/>
          <a:p>
            <a:r>
              <a:rPr lang="tr-TR" dirty="0"/>
              <a:t>Birkaçı benimle burada kalmak istiyorlar.</a:t>
            </a:r>
          </a:p>
          <a:p>
            <a:r>
              <a:rPr lang="tr-TR" dirty="0"/>
              <a:t>Hiçbiri seni ziyarete gelmeyecekler.</a:t>
            </a:r>
          </a:p>
          <a:p>
            <a:r>
              <a:rPr lang="tr-TR" dirty="0"/>
              <a:t>Birçok öğrenci senin gibi gitar çalmak istiyorlar.</a:t>
            </a:r>
          </a:p>
          <a:p>
            <a:r>
              <a:rPr lang="tr-TR" dirty="0"/>
              <a:t>Ordular savaş meydanına çıkarma yaptılar.</a:t>
            </a:r>
          </a:p>
          <a:p>
            <a:r>
              <a:rPr lang="tr-TR" dirty="0"/>
              <a:t>Eve gelmiyor, ihmal ediyordu.</a:t>
            </a:r>
          </a:p>
          <a:p>
            <a:r>
              <a:rPr lang="tr-TR" dirty="0"/>
              <a:t>Bu olaya ancak o karar verir ve uygular.</a:t>
            </a:r>
          </a:p>
          <a:p>
            <a:r>
              <a:rPr lang="tr-TR" dirty="0"/>
              <a:t>Gazetelerin yazdıklarına inanmıyor, okumaktan da geri kalmıyordu.</a:t>
            </a:r>
          </a:p>
          <a:p>
            <a:r>
              <a:rPr lang="tr-TR" dirty="0"/>
              <a:t>Anneler çocuklarına hep inanır, kolayca bağışlar.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ÖZNE-YÜKLEM UYUŞMAZLIĞI</a:t>
            </a:r>
          </a:p>
        </p:txBody>
      </p:sp>
      <p:sp>
        <p:nvSpPr>
          <p:cNvPr id="5" name="4 İçerik Yer Tutucusu"/>
          <p:cNvSpPr>
            <a:spLocks noGrp="1"/>
          </p:cNvSpPr>
          <p:nvPr>
            <p:ph idx="1"/>
          </p:nvPr>
        </p:nvSpPr>
        <p:spPr/>
        <p:txBody>
          <a:bodyPr>
            <a:normAutofit/>
          </a:bodyPr>
          <a:lstStyle/>
          <a:p>
            <a:pPr>
              <a:buNone/>
            </a:pPr>
            <a:r>
              <a:rPr lang="tr-TR" sz="2000" b="1" dirty="0">
                <a:solidFill>
                  <a:srgbClr val="00B050"/>
                </a:solidFill>
                <a:latin typeface="Times New Roman" pitchFamily="18" charset="0"/>
                <a:cs typeface="Times New Roman" pitchFamily="18" charset="0"/>
              </a:rPr>
              <a:t>A) Tekillik- Çoğulluk Uyumu: </a:t>
            </a:r>
            <a:r>
              <a:rPr lang="tr-TR" sz="2000" b="1" dirty="0">
                <a:latin typeface="Times New Roman" pitchFamily="18" charset="0"/>
                <a:cs typeface="Times New Roman" pitchFamily="18" charset="0"/>
              </a:rPr>
              <a:t>Tekillik çoğulluk uyumunda öznenin insan mı yoksa insan dışı bir varlık (cansız varlıklar, hayvanlar veya organ isimleri) mı olduğuna bakılır.</a:t>
            </a:r>
          </a:p>
          <a:p>
            <a:pPr marL="514350" indent="-514350">
              <a:buNone/>
            </a:pPr>
            <a:r>
              <a:rPr lang="tr-TR" sz="2000" b="1" dirty="0">
                <a:latin typeface="Times New Roman" pitchFamily="18" charset="0"/>
                <a:cs typeface="Times New Roman" pitchFamily="18" charset="0"/>
              </a:rPr>
              <a:t>1) Özne tekilse yüklem de tekil olur.</a:t>
            </a:r>
          </a:p>
          <a:p>
            <a:pPr marL="514350" indent="-514350">
              <a:buNone/>
            </a:pPr>
            <a:r>
              <a:rPr lang="tr-TR" sz="2000" b="1" dirty="0">
                <a:latin typeface="Times New Roman" pitchFamily="18" charset="0"/>
                <a:cs typeface="Times New Roman" pitchFamily="18" charset="0"/>
              </a:rPr>
              <a:t>Örnek: Hakan, odasına gitti.</a:t>
            </a:r>
          </a:p>
          <a:p>
            <a:pPr marL="514350" indent="-514350">
              <a:buNone/>
            </a:pPr>
            <a:r>
              <a:rPr lang="tr-TR" sz="2000" b="1" dirty="0">
                <a:latin typeface="Times New Roman" pitchFamily="18" charset="0"/>
                <a:cs typeface="Times New Roman" pitchFamily="18" charset="0"/>
              </a:rPr>
              <a:t>2) Özne insansa ve çokluk eki almışsa yüklem tekil veya çoğul olabilir.</a:t>
            </a:r>
          </a:p>
          <a:p>
            <a:pPr marL="514350" indent="-514350">
              <a:buNone/>
            </a:pPr>
            <a:r>
              <a:rPr lang="tr-TR" sz="2000" b="1" dirty="0">
                <a:latin typeface="Times New Roman" pitchFamily="18" charset="0"/>
                <a:cs typeface="Times New Roman" pitchFamily="18" charset="0"/>
              </a:rPr>
              <a:t>Örnek: Öğrenciler Ankara’ya geziye gitti/gittiler.</a:t>
            </a:r>
          </a:p>
          <a:p>
            <a:pPr marL="514350" indent="-514350">
              <a:buNone/>
            </a:pPr>
            <a:r>
              <a:rPr lang="tr-TR" sz="2000" b="1" dirty="0">
                <a:latin typeface="Times New Roman" pitchFamily="18" charset="0"/>
                <a:cs typeface="Times New Roman" pitchFamily="18" charset="0"/>
              </a:rPr>
              <a:t>Örnek: Çocuklar test çözmeyi sever/severler.</a:t>
            </a:r>
          </a:p>
          <a:p>
            <a:pPr marL="514350" indent="-514350">
              <a:buNone/>
            </a:pPr>
            <a:r>
              <a:rPr lang="tr-TR" sz="2000" b="1" dirty="0">
                <a:latin typeface="Times New Roman" pitchFamily="18" charset="0"/>
                <a:cs typeface="Times New Roman" pitchFamily="18" charset="0"/>
              </a:rPr>
              <a:t>3) Özne insan dışı varlıksa ve çokluk eki almışsa yüklem tekil olur. Bu durum organlar için de geçerlidir.(Bitki, hayvan, nesne, soyut, somut)</a:t>
            </a:r>
          </a:p>
          <a:p>
            <a:pPr marL="514350" indent="-514350">
              <a:buNone/>
            </a:pPr>
            <a:r>
              <a:rPr lang="tr-TR" sz="2000" b="1" dirty="0">
                <a:latin typeface="Times New Roman" pitchFamily="18" charset="0"/>
                <a:cs typeface="Times New Roman" pitchFamily="18" charset="0"/>
              </a:rPr>
              <a:t>Örnek: Ayaklarım ağrıyorlar(yanlış)/ağrıyor.</a:t>
            </a:r>
          </a:p>
          <a:p>
            <a:pPr marL="514350" indent="-514350">
              <a:buNone/>
            </a:pPr>
            <a:r>
              <a:rPr lang="tr-TR" sz="2000" b="1" dirty="0">
                <a:latin typeface="Times New Roman" pitchFamily="18" charset="0"/>
                <a:cs typeface="Times New Roman" pitchFamily="18" charset="0"/>
              </a:rPr>
              <a:t>Örnek: Kulaklarım çınlıyorlar(yanlış)/çınlıyor.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ALIŞTIRMALAR</a:t>
            </a:r>
          </a:p>
        </p:txBody>
      </p:sp>
      <p:sp>
        <p:nvSpPr>
          <p:cNvPr id="3" name="2 İçerik Yer Tutucusu"/>
          <p:cNvSpPr>
            <a:spLocks noGrp="1"/>
          </p:cNvSpPr>
          <p:nvPr>
            <p:ph idx="1"/>
          </p:nvPr>
        </p:nvSpPr>
        <p:spPr/>
        <p:txBody>
          <a:bodyPr/>
          <a:lstStyle/>
          <a:p>
            <a:r>
              <a:rPr lang="tr-TR" dirty="0"/>
              <a:t>Öğretmenini tanıyoruz ve onsuz güveniyoruz.</a:t>
            </a:r>
          </a:p>
          <a:p>
            <a:r>
              <a:rPr lang="tr-TR" dirty="0"/>
              <a:t>Arkadaşını dikkatle dinliyor, gülümsüyordu.</a:t>
            </a:r>
          </a:p>
          <a:p>
            <a:r>
              <a:rPr lang="tr-TR" dirty="0"/>
              <a:t>Yeğenlerini yanına çağırdı ve hediyeler dağıttı.</a:t>
            </a:r>
          </a:p>
          <a:p>
            <a:r>
              <a:rPr lang="tr-TR" dirty="0"/>
              <a:t>Arkadaşlarına çok iyi davrandı ama karşısında kötülük gördü.</a:t>
            </a:r>
          </a:p>
          <a:p>
            <a:r>
              <a:rPr lang="tr-TR" dirty="0"/>
              <a:t>Bugün ben yemek, o ise temizlik yaptı.</a:t>
            </a:r>
          </a:p>
          <a:p>
            <a:r>
              <a:rPr lang="tr-TR" dirty="0"/>
              <a:t>Mehmet’i çok az, Ayşe’yi hiç sevmem.</a:t>
            </a:r>
          </a:p>
          <a:p>
            <a:r>
              <a:rPr lang="tr-TR" dirty="0"/>
              <a:t>Bu konuda siz bize güvenecek, biz de size yardım edeceğiz.</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ALIŞTIRMALAR</a:t>
            </a:r>
          </a:p>
        </p:txBody>
      </p:sp>
      <p:sp>
        <p:nvSpPr>
          <p:cNvPr id="3" name="2 İçerik Yer Tutucusu"/>
          <p:cNvSpPr>
            <a:spLocks noGrp="1"/>
          </p:cNvSpPr>
          <p:nvPr>
            <p:ph idx="1"/>
          </p:nvPr>
        </p:nvSpPr>
        <p:spPr/>
        <p:txBody>
          <a:bodyPr>
            <a:normAutofit fontScale="92500"/>
          </a:bodyPr>
          <a:lstStyle/>
          <a:p>
            <a:r>
              <a:rPr lang="tr-TR" dirty="0"/>
              <a:t>Oda arkadaşlarımdan biri kurnaz, diğeri kurnaz değildi.</a:t>
            </a:r>
          </a:p>
          <a:p>
            <a:r>
              <a:rPr lang="tr-TR" dirty="0"/>
              <a:t>Çocuklar çok çalışkan ama umutlu değildi.</a:t>
            </a:r>
          </a:p>
          <a:p>
            <a:r>
              <a:rPr lang="tr-TR" dirty="0"/>
              <a:t>Güzel elbiseler giyip düğüne gidildi.</a:t>
            </a:r>
          </a:p>
          <a:p>
            <a:r>
              <a:rPr lang="tr-TR" dirty="0"/>
              <a:t>Onu telefonla arayıp dışarı çıkıldı.</a:t>
            </a:r>
          </a:p>
          <a:p>
            <a:r>
              <a:rPr lang="tr-TR" dirty="0"/>
              <a:t>Mehmet, yapılacak ameliyatta nihayet sağlığına kavuştu.</a:t>
            </a:r>
          </a:p>
          <a:p>
            <a:r>
              <a:rPr lang="tr-TR" dirty="0"/>
              <a:t>Çocuğun arkamızdan seslenişini ve bakmasını unutamıyorum.</a:t>
            </a:r>
          </a:p>
          <a:p>
            <a:r>
              <a:rPr lang="tr-TR" dirty="0"/>
              <a:t>Bütün gün kitap okuma ve televizyon izlemek çok hoşuma gidiyor.</a:t>
            </a:r>
          </a:p>
          <a:p>
            <a:r>
              <a:rPr lang="tr-TR" dirty="0"/>
              <a:t>Bu sınavı hiç ya da az çalışan bir öğrenci kazanamaz.</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ALIŞTIRMALAR</a:t>
            </a:r>
          </a:p>
        </p:txBody>
      </p:sp>
      <p:sp>
        <p:nvSpPr>
          <p:cNvPr id="3" name="2 İçerik Yer Tutucusu"/>
          <p:cNvSpPr>
            <a:spLocks noGrp="1"/>
          </p:cNvSpPr>
          <p:nvPr>
            <p:ph idx="1"/>
          </p:nvPr>
        </p:nvSpPr>
        <p:spPr/>
        <p:txBody>
          <a:bodyPr>
            <a:normAutofit fontScale="92500" lnSpcReduction="10000"/>
          </a:bodyPr>
          <a:lstStyle/>
          <a:p>
            <a:r>
              <a:rPr lang="tr-TR" dirty="0"/>
              <a:t>Öğrenciye bir şeyler öğretmenden sınavı kazanmasını bekleme.</a:t>
            </a:r>
          </a:p>
          <a:p>
            <a:r>
              <a:rPr lang="tr-TR" dirty="0"/>
              <a:t>Hasta yatağındaki annesine şarkı söyleyerek mutlu olmasını sağladı.</a:t>
            </a:r>
          </a:p>
          <a:p>
            <a:r>
              <a:rPr lang="tr-TR" dirty="0"/>
              <a:t>Toplumsal ve kültürel sorunları yaşayan bir ülkenin evlatlarıyız.</a:t>
            </a:r>
          </a:p>
          <a:p>
            <a:r>
              <a:rPr lang="tr-TR" dirty="0"/>
              <a:t>Her önüne gelen canı istediği gibi davranması doğru değildir.</a:t>
            </a:r>
          </a:p>
          <a:p>
            <a:r>
              <a:rPr lang="tr-TR" dirty="0"/>
              <a:t>Yüksek dağları ve denizleri aştım senin için.</a:t>
            </a:r>
          </a:p>
          <a:p>
            <a:r>
              <a:rPr lang="tr-TR" dirty="0"/>
              <a:t>Askeri ve devlet okullarına giriş sınavı yapılacak.</a:t>
            </a:r>
          </a:p>
          <a:p>
            <a:r>
              <a:rPr lang="tr-TR" dirty="0"/>
              <a:t>Alçak binalar ve bahçeler gözümüze çarptı.</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ALIŞTIRMALAR</a:t>
            </a:r>
          </a:p>
        </p:txBody>
      </p:sp>
      <p:sp>
        <p:nvSpPr>
          <p:cNvPr id="3" name="2 İçerik Yer Tutucusu"/>
          <p:cNvSpPr>
            <a:spLocks noGrp="1"/>
          </p:cNvSpPr>
          <p:nvPr>
            <p:ph idx="1"/>
          </p:nvPr>
        </p:nvSpPr>
        <p:spPr/>
        <p:txBody>
          <a:bodyPr/>
          <a:lstStyle/>
          <a:p>
            <a:r>
              <a:rPr lang="tr-TR" dirty="0"/>
              <a:t>Çocuk arabasını beğenmedi.</a:t>
            </a:r>
          </a:p>
          <a:p>
            <a:r>
              <a:rPr lang="tr-TR" dirty="0"/>
              <a:t>Genç kadın doktorla görülmek istedi.</a:t>
            </a:r>
          </a:p>
          <a:p>
            <a:r>
              <a:rPr lang="tr-TR" dirty="0"/>
              <a:t>Sarhoş adama ağzına geleni söyledi.</a:t>
            </a:r>
          </a:p>
          <a:p>
            <a:r>
              <a:rPr lang="tr-TR" dirty="0"/>
              <a:t>Deli adamı öldüresiye dövdü.</a:t>
            </a:r>
          </a:p>
          <a:p>
            <a:r>
              <a:rPr lang="tr-TR" dirty="0"/>
              <a:t>Tahta evin önüne yığılmıştı.</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ÖZNE-YÜKLEM UYUŞMAZLIĞI</a:t>
            </a:r>
          </a:p>
        </p:txBody>
      </p:sp>
      <p:sp>
        <p:nvSpPr>
          <p:cNvPr id="3" name="2 İçerik Yer Tutucusu"/>
          <p:cNvSpPr>
            <a:spLocks noGrp="1"/>
          </p:cNvSpPr>
          <p:nvPr>
            <p:ph idx="1"/>
          </p:nvPr>
        </p:nvSpPr>
        <p:spPr/>
        <p:txBody>
          <a:bodyPr>
            <a:normAutofit fontScale="85000" lnSpcReduction="20000"/>
          </a:bodyPr>
          <a:lstStyle/>
          <a:p>
            <a:pPr>
              <a:buNone/>
            </a:pPr>
            <a:r>
              <a:rPr lang="tr-TR" sz="2400" b="1" dirty="0">
                <a:latin typeface="Times New Roman" pitchFamily="18" charset="0"/>
                <a:cs typeface="Times New Roman" pitchFamily="18" charset="0"/>
              </a:rPr>
              <a:t>Örnek: Kediler miyavlıyorlar(yanlış)/miyavlıyor.</a:t>
            </a:r>
          </a:p>
          <a:p>
            <a:pPr>
              <a:buNone/>
            </a:pPr>
            <a:r>
              <a:rPr lang="tr-TR" sz="2400" b="1" dirty="0">
                <a:latin typeface="Times New Roman" pitchFamily="18" charset="0"/>
                <a:cs typeface="Times New Roman" pitchFamily="18" charset="0"/>
              </a:rPr>
              <a:t>Örnek: Korkular burada yoklar(yanlış)/yoklar.</a:t>
            </a:r>
          </a:p>
          <a:p>
            <a:pPr>
              <a:buNone/>
            </a:pPr>
            <a:r>
              <a:rPr lang="tr-TR" sz="2400" b="1" dirty="0">
                <a:solidFill>
                  <a:srgbClr val="FF0000"/>
                </a:solidFill>
                <a:latin typeface="Times New Roman" pitchFamily="18" charset="0"/>
                <a:cs typeface="Times New Roman" pitchFamily="18" charset="0"/>
              </a:rPr>
              <a:t>ÖNEMLİ! İnsan dışındaki çoğul varlıklar özne olduğunda </a:t>
            </a:r>
            <a:r>
              <a:rPr lang="tr-TR" sz="2400" b="1" u="sng" dirty="0">
                <a:solidFill>
                  <a:srgbClr val="FF0000"/>
                </a:solidFill>
                <a:latin typeface="Times New Roman" pitchFamily="18" charset="0"/>
                <a:cs typeface="Times New Roman" pitchFamily="18" charset="0"/>
              </a:rPr>
              <a:t>yüklemde kişileştirme varsa </a:t>
            </a:r>
            <a:r>
              <a:rPr lang="tr-TR" sz="2400" b="1" dirty="0">
                <a:solidFill>
                  <a:srgbClr val="FF0000"/>
                </a:solidFill>
                <a:latin typeface="Times New Roman" pitchFamily="18" charset="0"/>
                <a:cs typeface="Times New Roman" pitchFamily="18" charset="0"/>
              </a:rPr>
              <a:t>yüklem tekil de çoğul da olabilir.</a:t>
            </a:r>
          </a:p>
          <a:p>
            <a:pPr>
              <a:buNone/>
            </a:pPr>
            <a:r>
              <a:rPr lang="tr-TR" sz="2400" b="1" dirty="0">
                <a:latin typeface="Times New Roman" pitchFamily="18" charset="0"/>
                <a:cs typeface="Times New Roman" pitchFamily="18" charset="0"/>
              </a:rPr>
              <a:t>Örnek: Bulutlar gökyüzünde dans ediyor/dans ediyorlar.</a:t>
            </a:r>
          </a:p>
          <a:p>
            <a:pPr>
              <a:buNone/>
            </a:pPr>
            <a:r>
              <a:rPr lang="tr-TR" sz="2400" b="1" dirty="0">
                <a:solidFill>
                  <a:srgbClr val="FF0000"/>
                </a:solidFill>
                <a:latin typeface="Times New Roman" pitchFamily="18" charset="0"/>
                <a:cs typeface="Times New Roman" pitchFamily="18" charset="0"/>
              </a:rPr>
              <a:t>ÖNEMLİ! İsim cümlelerinde, cansız varlık, hayvan ve bitkiler çoğul özne olduğunda yüklem çoğul olabilir.</a:t>
            </a:r>
          </a:p>
          <a:p>
            <a:pPr>
              <a:buNone/>
            </a:pPr>
            <a:r>
              <a:rPr lang="tr-TR" sz="2400" b="1" dirty="0">
                <a:latin typeface="Times New Roman" pitchFamily="18" charset="0"/>
                <a:cs typeface="Times New Roman" pitchFamily="18" charset="0"/>
              </a:rPr>
              <a:t>Örnek: Atlar, en çok ilgi duyduğum hayvanlardır.</a:t>
            </a:r>
          </a:p>
          <a:p>
            <a:pPr>
              <a:buNone/>
            </a:pPr>
            <a:r>
              <a:rPr lang="tr-TR" sz="2400" b="1" dirty="0">
                <a:latin typeface="Times New Roman" pitchFamily="18" charset="0"/>
                <a:cs typeface="Times New Roman" pitchFamily="18" charset="0"/>
              </a:rPr>
              <a:t>Örnek: En güvenilir ulaşım araçları motorlu trenlerdir.</a:t>
            </a:r>
          </a:p>
          <a:p>
            <a:pPr>
              <a:buNone/>
            </a:pPr>
            <a:r>
              <a:rPr lang="tr-TR" sz="2400" b="1" dirty="0">
                <a:latin typeface="Times New Roman" pitchFamily="18" charset="0"/>
                <a:cs typeface="Times New Roman" pitchFamily="18" charset="0"/>
              </a:rPr>
              <a:t>4)Özne belgisiz zamir ise yüklem tekil olur.</a:t>
            </a:r>
          </a:p>
          <a:p>
            <a:pPr>
              <a:buNone/>
            </a:pPr>
            <a:r>
              <a:rPr lang="tr-TR" sz="2400" b="1" dirty="0">
                <a:latin typeface="Times New Roman" pitchFamily="18" charset="0"/>
                <a:cs typeface="Times New Roman" pitchFamily="18" charset="0"/>
              </a:rPr>
              <a:t>Örnek: Herkes sınıfa girdiler(yanlış)/girdi.</a:t>
            </a:r>
          </a:p>
          <a:p>
            <a:pPr>
              <a:buNone/>
            </a:pPr>
            <a:r>
              <a:rPr lang="tr-TR" sz="2400" b="1" dirty="0">
                <a:latin typeface="Times New Roman" pitchFamily="18" charset="0"/>
                <a:cs typeface="Times New Roman" pitchFamily="18" charset="0"/>
              </a:rPr>
              <a:t>Örnek: Birçoğu ödevini yapmadılar(yanlış)/yapmadı.</a:t>
            </a:r>
          </a:p>
          <a:p>
            <a:pPr>
              <a:buNone/>
            </a:pPr>
            <a:r>
              <a:rPr lang="tr-TR" sz="2400" b="1" dirty="0">
                <a:latin typeface="Times New Roman" pitchFamily="18" charset="0"/>
                <a:cs typeface="Times New Roman" pitchFamily="18" charset="0"/>
              </a:rPr>
              <a:t>5)Özne topluluk adıysa yüklem tekil olur.</a:t>
            </a:r>
          </a:p>
          <a:p>
            <a:pPr>
              <a:buNone/>
            </a:pPr>
            <a:r>
              <a:rPr lang="tr-TR" sz="2400" b="1" dirty="0">
                <a:latin typeface="Times New Roman" pitchFamily="18" charset="0"/>
                <a:cs typeface="Times New Roman" pitchFamily="18" charset="0"/>
              </a:rPr>
              <a:t>Örnek: Takımımız dün yenildiler(yanlış)/yenildi.</a:t>
            </a:r>
          </a:p>
          <a:p>
            <a:pPr>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ÖZNE-YÜKLEM UYUŞMAZLIĞI</a:t>
            </a:r>
          </a:p>
        </p:txBody>
      </p:sp>
      <p:sp>
        <p:nvSpPr>
          <p:cNvPr id="3" name="2 İçerik Yer Tutucusu"/>
          <p:cNvSpPr>
            <a:spLocks noGrp="1"/>
          </p:cNvSpPr>
          <p:nvPr>
            <p:ph idx="1"/>
          </p:nvPr>
        </p:nvSpPr>
        <p:spPr/>
        <p:txBody>
          <a:bodyPr>
            <a:normAutofit/>
          </a:bodyPr>
          <a:lstStyle/>
          <a:p>
            <a:pPr>
              <a:buNone/>
            </a:pPr>
            <a:r>
              <a:rPr lang="tr-TR" sz="2000" b="1" dirty="0">
                <a:latin typeface="Times New Roman" pitchFamily="18" charset="0"/>
                <a:cs typeface="Times New Roman" pitchFamily="18" charset="0"/>
              </a:rPr>
              <a:t>6) Sayı sıfatıyla kurulan bir tamlama özne ise yüklem tekil olur.</a:t>
            </a:r>
          </a:p>
          <a:p>
            <a:pPr>
              <a:buNone/>
            </a:pPr>
            <a:r>
              <a:rPr lang="tr-TR" sz="2000" b="1" dirty="0">
                <a:latin typeface="Times New Roman" pitchFamily="18" charset="0"/>
                <a:cs typeface="Times New Roman" pitchFamily="18" charset="0"/>
              </a:rPr>
              <a:t>Örnek: Üç yüz öğrenci sınava girdiler(yanlış)/girdi.</a:t>
            </a:r>
          </a:p>
          <a:p>
            <a:pPr>
              <a:buNone/>
            </a:pPr>
            <a:r>
              <a:rPr lang="tr-TR" sz="2000" b="1" dirty="0">
                <a:latin typeface="Times New Roman" pitchFamily="18" charset="0"/>
                <a:cs typeface="Times New Roman" pitchFamily="18" charset="0"/>
              </a:rPr>
              <a:t>Örnek: Beş kişi oraya gittiler(yanlış)/gitti.</a:t>
            </a:r>
          </a:p>
          <a:p>
            <a:pPr>
              <a:buNone/>
            </a:pPr>
            <a:r>
              <a:rPr lang="tr-TR" sz="2000" b="1" dirty="0">
                <a:latin typeface="Times New Roman" pitchFamily="18" charset="0"/>
                <a:cs typeface="Times New Roman" pitchFamily="18" charset="0"/>
              </a:rPr>
              <a:t>7)Çokluk anlatan belgisiz sıfat(çoğu, her, bütün) özne ise yüklem tekil olur, azlık anlatıyorsa(bazı, kimi) yüklem çoğul da olabilir.</a:t>
            </a:r>
          </a:p>
          <a:p>
            <a:pPr>
              <a:buNone/>
            </a:pPr>
            <a:r>
              <a:rPr lang="tr-TR" sz="2000" b="1" dirty="0">
                <a:latin typeface="Times New Roman" pitchFamily="18" charset="0"/>
                <a:cs typeface="Times New Roman" pitchFamily="18" charset="0"/>
              </a:rPr>
              <a:t>Örnek: Bütün insanlar hata yapabilirler(yanlış)/yapabilir.</a:t>
            </a:r>
          </a:p>
          <a:p>
            <a:pPr>
              <a:buNone/>
            </a:pPr>
            <a:r>
              <a:rPr lang="tr-TR" sz="2000" b="1" dirty="0">
                <a:latin typeface="Times New Roman" pitchFamily="18" charset="0"/>
                <a:cs typeface="Times New Roman" pitchFamily="18" charset="0"/>
              </a:rPr>
              <a:t>Örnek: Bazı anneler kontrolü sever/severler.(İkisi de doğrudur.)</a:t>
            </a:r>
          </a:p>
          <a:p>
            <a:pPr>
              <a:buNone/>
            </a:pPr>
            <a:r>
              <a:rPr lang="tr-TR" sz="2000" b="1" dirty="0">
                <a:solidFill>
                  <a:srgbClr val="FF0000"/>
                </a:solidFill>
                <a:latin typeface="Times New Roman" pitchFamily="18" charset="0"/>
                <a:cs typeface="Times New Roman" pitchFamily="18" charset="0"/>
              </a:rPr>
              <a:t>ÖNEMLİ: Saygı, sitem, küçümseme gibi durumlar için özne tekil de olsa yüklem çoğul yapılabilir.</a:t>
            </a:r>
          </a:p>
          <a:p>
            <a:pPr>
              <a:buNone/>
            </a:pPr>
            <a:r>
              <a:rPr lang="tr-TR" sz="2000" b="1" dirty="0">
                <a:solidFill>
                  <a:srgbClr val="FF0000"/>
                </a:solidFill>
                <a:latin typeface="Times New Roman" pitchFamily="18" charset="0"/>
                <a:cs typeface="Times New Roman" pitchFamily="18" charset="0"/>
              </a:rPr>
              <a:t>Örnek: Ahmet Bey bizi hatırlamadılar. (D)</a:t>
            </a:r>
          </a:p>
          <a:p>
            <a:pPr>
              <a:buNone/>
            </a:pPr>
            <a:r>
              <a:rPr lang="tr-TR" sz="2000" b="1" dirty="0">
                <a:solidFill>
                  <a:srgbClr val="FF0000"/>
                </a:solidFill>
                <a:latin typeface="Times New Roman" pitchFamily="18" charset="0"/>
                <a:cs typeface="Times New Roman" pitchFamily="18" charset="0"/>
              </a:rPr>
              <a:t>Örnek: Ayşe Hanım odasında yoklar. (D)</a:t>
            </a:r>
            <a:endParaRPr lang="tr-TR" sz="2000" b="1" dirty="0">
              <a:solidFill>
                <a:srgbClr val="7030A0"/>
              </a:solidFill>
              <a:latin typeface="Times New Roman" pitchFamily="18" charset="0"/>
              <a:cs typeface="Times New Roman" pitchFamily="18" charset="0"/>
            </a:endParaRPr>
          </a:p>
          <a:p>
            <a:pPr>
              <a:buNone/>
            </a:pPr>
            <a:endParaRPr lang="tr-TR" sz="2000" dirty="0">
              <a:solidFill>
                <a:srgbClr val="7030A0"/>
              </a:solidFill>
              <a:latin typeface="Times New Roman" pitchFamily="18" charset="0"/>
              <a:cs typeface="Times New Roman" pitchFamily="18" charset="0"/>
            </a:endParaRPr>
          </a:p>
          <a:p>
            <a:pPr>
              <a:buNone/>
            </a:pPr>
            <a:endParaRPr lang="tr-TR" sz="2000" dirty="0">
              <a:solidFill>
                <a:srgbClr val="7030A0"/>
              </a:solidFill>
              <a:latin typeface="Times New Roman" pitchFamily="18" charset="0"/>
              <a:cs typeface="Times New Roman" pitchFamily="18" charset="0"/>
            </a:endParaRPr>
          </a:p>
          <a:p>
            <a:pPr>
              <a:buNone/>
            </a:pPr>
            <a:endParaRPr lang="tr-TR"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ÖZNE-YÜKLEM UYUŞMAZLIĞI</a:t>
            </a:r>
          </a:p>
        </p:txBody>
      </p:sp>
      <p:sp>
        <p:nvSpPr>
          <p:cNvPr id="3" name="2 İçerik Yer Tutucusu"/>
          <p:cNvSpPr>
            <a:spLocks noGrp="1"/>
          </p:cNvSpPr>
          <p:nvPr>
            <p:ph idx="1"/>
          </p:nvPr>
        </p:nvSpPr>
        <p:spPr>
          <a:xfrm>
            <a:off x="500034" y="1928802"/>
            <a:ext cx="8229600" cy="4389120"/>
          </a:xfrm>
        </p:spPr>
        <p:txBody>
          <a:bodyPr>
            <a:normAutofit/>
          </a:bodyPr>
          <a:lstStyle/>
          <a:p>
            <a:pPr>
              <a:buNone/>
            </a:pPr>
            <a:r>
              <a:rPr lang="tr-TR" sz="2000" b="1" dirty="0">
                <a:solidFill>
                  <a:srgbClr val="00B050"/>
                </a:solidFill>
                <a:latin typeface="Times New Roman" pitchFamily="18" charset="0"/>
                <a:cs typeface="Times New Roman" pitchFamily="18" charset="0"/>
              </a:rPr>
              <a:t>B)KİŞİ BAKIMINDAN ÖZLEM YÜKLEM UYUŞMAZLIĞI</a:t>
            </a:r>
          </a:p>
          <a:p>
            <a:pPr>
              <a:buNone/>
            </a:pPr>
            <a:r>
              <a:rPr lang="tr-TR" sz="2000" b="1" dirty="0">
                <a:latin typeface="Times New Roman" pitchFamily="18" charset="0"/>
                <a:cs typeface="Times New Roman" pitchFamily="18" charset="0"/>
              </a:rPr>
              <a:t>1) Özneler birden fazla kişiden oluşuyorsa yüklemdeki şahıs çekimi de ona uygun olmalıdır.</a:t>
            </a:r>
          </a:p>
          <a:p>
            <a:pPr>
              <a:buNone/>
            </a:pPr>
            <a:endParaRPr lang="tr-TR" sz="2000" dirty="0">
              <a:latin typeface="Times New Roman" pitchFamily="18" charset="0"/>
              <a:cs typeface="Times New Roman" pitchFamily="18" charset="0"/>
            </a:endParaRPr>
          </a:p>
          <a:p>
            <a:pPr>
              <a:buNone/>
            </a:pPr>
            <a:endParaRPr lang="tr-TR" sz="2000" dirty="0">
              <a:latin typeface="Times New Roman" pitchFamily="18" charset="0"/>
              <a:cs typeface="Times New Roman" pitchFamily="18" charset="0"/>
            </a:endParaRPr>
          </a:p>
          <a:p>
            <a:pPr>
              <a:buNone/>
            </a:pPr>
            <a:endParaRPr lang="tr-TR" sz="2000" dirty="0">
              <a:latin typeface="Times New Roman" pitchFamily="18" charset="0"/>
              <a:cs typeface="Times New Roman" pitchFamily="18" charset="0"/>
            </a:endParaRPr>
          </a:p>
          <a:p>
            <a:pPr>
              <a:buNone/>
            </a:pPr>
            <a:endParaRPr lang="tr-TR" sz="2000" dirty="0">
              <a:latin typeface="Times New Roman" pitchFamily="18" charset="0"/>
              <a:cs typeface="Times New Roman" pitchFamily="18" charset="0"/>
            </a:endParaRPr>
          </a:p>
          <a:p>
            <a:pPr>
              <a:buNone/>
            </a:pPr>
            <a:endParaRPr lang="tr-TR" sz="2000" dirty="0">
              <a:latin typeface="Times New Roman" pitchFamily="18" charset="0"/>
              <a:cs typeface="Times New Roman" pitchFamily="18" charset="0"/>
            </a:endParaRPr>
          </a:p>
          <a:p>
            <a:pPr>
              <a:buNone/>
            </a:pPr>
            <a:r>
              <a:rPr lang="tr-TR" sz="2000" b="1" dirty="0">
                <a:latin typeface="Times New Roman" pitchFamily="18" charset="0"/>
                <a:cs typeface="Times New Roman" pitchFamily="18" charset="0"/>
              </a:rPr>
              <a:t>Örnek: Sen ve ben bir pergelin iki ucu gibiyim(yanlış)/gibiyiz.</a:t>
            </a:r>
          </a:p>
          <a:p>
            <a:pPr>
              <a:buNone/>
            </a:pPr>
            <a:r>
              <a:rPr lang="tr-TR" sz="2000" b="1" dirty="0">
                <a:latin typeface="Times New Roman" pitchFamily="18" charset="0"/>
                <a:cs typeface="Times New Roman" pitchFamily="18" charset="0"/>
              </a:rPr>
              <a:t>Örnek: Ahmet ve sen ne zaman tanıştın(yanlış)/tanıştınız.</a:t>
            </a:r>
          </a:p>
          <a:p>
            <a:pPr>
              <a:buNone/>
            </a:pPr>
            <a:r>
              <a:rPr lang="tr-TR" sz="2000" b="1" dirty="0">
                <a:latin typeface="Times New Roman" pitchFamily="18" charset="0"/>
                <a:cs typeface="Times New Roman" pitchFamily="18" charset="0"/>
              </a:rPr>
              <a:t>Örnek: O gün sinemaya sen, ben ve Ali gitmişti(yanlış)/gitmiştik.</a:t>
            </a:r>
          </a:p>
          <a:p>
            <a:pPr>
              <a:buNone/>
            </a:pPr>
            <a:r>
              <a:rPr lang="tr-TR" sz="2000" b="1" dirty="0">
                <a:latin typeface="Times New Roman" pitchFamily="18" charset="0"/>
                <a:cs typeface="Times New Roman" pitchFamily="18" charset="0"/>
              </a:rPr>
              <a:t>Örnek: Sen ve kardeşin benimle geleceksin(yanlış)/geleceksiniz</a:t>
            </a:r>
            <a:r>
              <a:rPr lang="tr-TR" sz="2000" b="1" dirty="0">
                <a:solidFill>
                  <a:srgbClr val="7030A0"/>
                </a:solidFill>
                <a:latin typeface="Times New Roman" pitchFamily="18" charset="0"/>
                <a:cs typeface="Times New Roman" pitchFamily="18" charset="0"/>
              </a:rPr>
              <a:t>.</a:t>
            </a:r>
          </a:p>
          <a:p>
            <a:pPr>
              <a:buNone/>
            </a:pPr>
            <a:endParaRPr lang="tr-TR" sz="2000" dirty="0">
              <a:latin typeface="Times New Roman" pitchFamily="18" charset="0"/>
              <a:cs typeface="Times New Roman" pitchFamily="18" charset="0"/>
            </a:endParaRPr>
          </a:p>
        </p:txBody>
      </p:sp>
      <p:graphicFrame>
        <p:nvGraphicFramePr>
          <p:cNvPr id="4" name="3 Diyagram"/>
          <p:cNvGraphicFramePr/>
          <p:nvPr/>
        </p:nvGraphicFramePr>
        <p:xfrm>
          <a:off x="428596" y="3000372"/>
          <a:ext cx="7858180" cy="1643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ÖZNE-YÜKLEM UYUŞMAZLIĞI</a:t>
            </a:r>
          </a:p>
        </p:txBody>
      </p:sp>
      <p:sp>
        <p:nvSpPr>
          <p:cNvPr id="3" name="2 İçerik Yer Tutucusu"/>
          <p:cNvSpPr>
            <a:spLocks noGrp="1"/>
          </p:cNvSpPr>
          <p:nvPr>
            <p:ph idx="1"/>
          </p:nvPr>
        </p:nvSpPr>
        <p:spPr/>
        <p:txBody>
          <a:bodyPr>
            <a:normAutofit/>
          </a:bodyPr>
          <a:lstStyle/>
          <a:p>
            <a:pPr>
              <a:buNone/>
            </a:pPr>
            <a:r>
              <a:rPr lang="tr-TR" sz="2000" b="1" dirty="0">
                <a:solidFill>
                  <a:srgbClr val="00B050"/>
                </a:solidFill>
                <a:latin typeface="Times New Roman" pitchFamily="18" charset="0"/>
                <a:cs typeface="Times New Roman" pitchFamily="18" charset="0"/>
              </a:rPr>
              <a:t>C)Olumluluk-Olumsuzluk Bakımından: </a:t>
            </a:r>
            <a:r>
              <a:rPr lang="tr-TR" sz="2000" b="1" dirty="0"/>
              <a:t>Türkçede bazı özneler olumlu, bazı özneler ise olumsuz anlamlar verdiği için bu cümlenin yüklemleri de özneye göre olumlu ya da olumsuz olması gerekir.</a:t>
            </a:r>
          </a:p>
          <a:p>
            <a:pPr>
              <a:buNone/>
            </a:pPr>
            <a:r>
              <a:rPr lang="tr-TR" sz="2000" b="1" dirty="0">
                <a:solidFill>
                  <a:srgbClr val="FF0000"/>
                </a:solidFill>
                <a:latin typeface="Times New Roman" pitchFamily="18" charset="0"/>
                <a:cs typeface="Times New Roman" pitchFamily="18" charset="0"/>
              </a:rPr>
              <a:t>Örnek:</a:t>
            </a:r>
            <a:r>
              <a:rPr lang="tr-TR" sz="2000" b="1" dirty="0"/>
              <a:t> Hepsi gelmek istemiyor. </a:t>
            </a:r>
          </a:p>
          <a:p>
            <a:pPr>
              <a:buNone/>
            </a:pPr>
            <a:r>
              <a:rPr lang="tr-TR" sz="2000" b="1" dirty="0">
                <a:solidFill>
                  <a:srgbClr val="FF0000"/>
                </a:solidFill>
                <a:latin typeface="Times New Roman" pitchFamily="18" charset="0"/>
                <a:cs typeface="Times New Roman" pitchFamily="18" charset="0"/>
              </a:rPr>
              <a:t>Örnek:</a:t>
            </a:r>
            <a:r>
              <a:rPr lang="tr-TR" sz="2000" b="1" dirty="0">
                <a:solidFill>
                  <a:srgbClr val="7030A0"/>
                </a:solidFill>
                <a:latin typeface="Times New Roman" pitchFamily="18" charset="0"/>
                <a:cs typeface="Times New Roman" pitchFamily="18" charset="0"/>
              </a:rPr>
              <a:t> </a:t>
            </a:r>
            <a:r>
              <a:rPr lang="tr-TR" sz="2000" b="1" dirty="0"/>
              <a:t>Herkes kıpırdamasın.</a:t>
            </a:r>
          </a:p>
          <a:p>
            <a:pPr>
              <a:buNone/>
            </a:pPr>
            <a:r>
              <a:rPr lang="tr-TR" sz="2000" b="1" dirty="0">
                <a:solidFill>
                  <a:srgbClr val="FF0000"/>
                </a:solidFill>
              </a:rPr>
              <a:t>Not: Sıralı cümlelerde bir cümle olumlu, bir cümle olumsuzken bu durumla daha çok karşılaşırız. Özne yükleme uymadığı için ikinci cümlede bir özne ihtiyacı söz konusu olur.</a:t>
            </a:r>
          </a:p>
          <a:p>
            <a:pPr>
              <a:buNone/>
            </a:pPr>
            <a:r>
              <a:rPr lang="tr-TR" sz="2000" b="1" dirty="0">
                <a:solidFill>
                  <a:srgbClr val="FF0000"/>
                </a:solidFill>
              </a:rPr>
              <a:t>Örnek:</a:t>
            </a:r>
            <a:r>
              <a:rPr lang="tr-TR" sz="2000" b="1" i="1" dirty="0"/>
              <a:t> Hiçbiri onun öldüğüne inanmıyor, hayret ediyordu. (herkes hayret ediyordu.)</a:t>
            </a:r>
          </a:p>
          <a:p>
            <a:pPr>
              <a:buNone/>
            </a:pPr>
            <a:r>
              <a:rPr lang="tr-TR" sz="2000" b="1" i="1" dirty="0">
                <a:solidFill>
                  <a:srgbClr val="FF0000"/>
                </a:solidFill>
              </a:rPr>
              <a:t>Örnek: </a:t>
            </a:r>
            <a:r>
              <a:rPr lang="tr-TR" sz="2000" b="1" i="1" dirty="0"/>
              <a:t>Herkes onu seviyor, üzmüyordu. (kimse üzmüyordu.)</a:t>
            </a:r>
          </a:p>
          <a:p>
            <a:pPr>
              <a:buNone/>
            </a:pPr>
            <a:endParaRPr lang="tr-TR" sz="2000" b="1"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ÖZNE EKSİKLİĞİ</a:t>
            </a:r>
          </a:p>
        </p:txBody>
      </p:sp>
      <p:sp>
        <p:nvSpPr>
          <p:cNvPr id="3" name="2 İçerik Yer Tutucusu"/>
          <p:cNvSpPr>
            <a:spLocks noGrp="1"/>
          </p:cNvSpPr>
          <p:nvPr>
            <p:ph idx="1"/>
          </p:nvPr>
        </p:nvSpPr>
        <p:spPr/>
        <p:txBody>
          <a:bodyPr>
            <a:normAutofit/>
          </a:bodyPr>
          <a:lstStyle/>
          <a:p>
            <a:r>
              <a:rPr lang="tr-TR" sz="1900" b="1" dirty="0">
                <a:latin typeface="Times New Roman" pitchFamily="18" charset="0"/>
                <a:cs typeface="Times New Roman" pitchFamily="18" charset="0"/>
              </a:rPr>
              <a:t>Bu anlatım bozukluğu birleşik, sıralı ve bağlı cümlelerde görülür. Ortak kullanılan özne, cümlelerden birinin yüklemiyle uyum sağlamazsa özne-yüklem uyumsuzluğu aynı zamanda da özne eksikliği ortaya çıkar.</a:t>
            </a:r>
          </a:p>
          <a:p>
            <a:r>
              <a:rPr lang="tr-TR" sz="2000" b="1" dirty="0">
                <a:latin typeface="Times New Roman" pitchFamily="18" charset="0"/>
                <a:cs typeface="Times New Roman" pitchFamily="18" charset="0"/>
              </a:rPr>
              <a:t>» Bankadaki görevliler etkisiz hale getirildi ve soyuldu. (Kim soyuldu</a:t>
            </a:r>
            <a:r>
              <a:rPr lang="tr-TR" sz="2000" b="1" i="1" dirty="0">
                <a:latin typeface="Times New Roman" pitchFamily="18" charset="0"/>
                <a:cs typeface="Times New Roman" pitchFamily="18" charset="0"/>
              </a:rPr>
              <a:t>→Banka→ Özne eksik)</a:t>
            </a:r>
          </a:p>
          <a:p>
            <a:r>
              <a:rPr lang="tr-TR" sz="2000" b="1" dirty="0">
                <a:latin typeface="Times New Roman" pitchFamily="18" charset="0"/>
                <a:cs typeface="Times New Roman" pitchFamily="18" charset="0"/>
              </a:rPr>
              <a:t>» Annemin sinirleri çok bozulmuştu ve üzülmüştü. (Kim üzüldü </a:t>
            </a:r>
            <a:r>
              <a:rPr lang="tr-TR" sz="2000" b="1" i="1" dirty="0">
                <a:latin typeface="Times New Roman" pitchFamily="18" charset="0"/>
                <a:cs typeface="Times New Roman" pitchFamily="18" charset="0"/>
              </a:rPr>
              <a:t>→Annem →Özne eksik)</a:t>
            </a:r>
          </a:p>
          <a:p>
            <a:r>
              <a:rPr lang="tr-TR" sz="2000" b="1" dirty="0">
                <a:latin typeface="Times New Roman" pitchFamily="18" charset="0"/>
                <a:cs typeface="Times New Roman" pitchFamily="18" charset="0"/>
              </a:rPr>
              <a:t>» Herkes görüyor ama yardım etmiyordu. (Kim yardım etmiyordu </a:t>
            </a:r>
            <a:r>
              <a:rPr lang="tr-TR" sz="2000" b="1" i="1" dirty="0">
                <a:latin typeface="Times New Roman" pitchFamily="18" charset="0"/>
                <a:cs typeface="Times New Roman" pitchFamily="18" charset="0"/>
              </a:rPr>
              <a:t>→Kimse →Özne eksik)</a:t>
            </a:r>
          </a:p>
          <a:p>
            <a:r>
              <a:rPr lang="tr-TR" sz="2000" b="1" dirty="0">
                <a:latin typeface="Times New Roman" pitchFamily="18" charset="0"/>
                <a:cs typeface="Times New Roman" pitchFamily="18" charset="0"/>
              </a:rPr>
              <a:t>» Hiçbiri düzenli çalışmamış, sınıfta kalmıştı. (Kim sınıfta kalmıştı </a:t>
            </a:r>
            <a:r>
              <a:rPr lang="tr-TR" sz="2000" b="1" i="1" dirty="0">
                <a:latin typeface="Times New Roman" pitchFamily="18" charset="0"/>
                <a:cs typeface="Times New Roman" pitchFamily="18" charset="0"/>
              </a:rPr>
              <a:t>→Herkes →Özne eksik)</a:t>
            </a:r>
          </a:p>
          <a:p>
            <a:r>
              <a:rPr lang="tr-TR" sz="2000" b="1" i="1" dirty="0">
                <a:latin typeface="Times New Roman" pitchFamily="18" charset="0"/>
                <a:cs typeface="Times New Roman" pitchFamily="18" charset="0"/>
              </a:rPr>
              <a:t>Katilin tabancası alındı, karakola götürülerek sorgusuna başlandı.</a:t>
            </a:r>
          </a:p>
          <a:p>
            <a:endParaRPr lang="tr-TR" sz="1900" dirty="0">
              <a:solidFill>
                <a:srgbClr val="7030A0"/>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a:t>NESNE EKSİKLİĞİ</a:t>
            </a:r>
          </a:p>
        </p:txBody>
      </p:sp>
      <p:sp>
        <p:nvSpPr>
          <p:cNvPr id="3" name="2 İçerik Yer Tutucusu"/>
          <p:cNvSpPr>
            <a:spLocks noGrp="1"/>
          </p:cNvSpPr>
          <p:nvPr>
            <p:ph idx="1"/>
          </p:nvPr>
        </p:nvSpPr>
        <p:spPr/>
        <p:txBody>
          <a:bodyPr>
            <a:normAutofit fontScale="92500" lnSpcReduction="10000"/>
          </a:bodyPr>
          <a:lstStyle/>
          <a:p>
            <a:r>
              <a:rPr lang="tr-TR" sz="2000" b="1" dirty="0">
                <a:latin typeface="Times New Roman" pitchFamily="18" charset="0"/>
                <a:cs typeface="Times New Roman" pitchFamily="18" charset="0"/>
              </a:rPr>
              <a:t>Yüklemi geçişli fiil olan cümlelerde nesne bulunur. Bu tür cümlelerde eğer nesne bulunmazsa cümledeki başka bir öğe, nesne gibi görünerek anlatım bozukluğuna yol açar. Sıralı ve bağlı cümlelerde ikinci cümlede gerektiği halde nesne kullanılmamışsa bu tür cümlelerde de anlatım bozukluğu vardır.</a:t>
            </a:r>
          </a:p>
          <a:p>
            <a:r>
              <a:rPr lang="tr-TR" sz="2000" b="1" dirty="0"/>
              <a:t>» </a:t>
            </a:r>
            <a:r>
              <a:rPr lang="tr-TR" sz="2000" b="1" i="1" dirty="0"/>
              <a:t>Yaşlı adam kızına sarıldı, doyasıya öptü. (Kimi öptü → kızını → nesne eksik)</a:t>
            </a:r>
          </a:p>
          <a:p>
            <a:r>
              <a:rPr lang="tr-TR" sz="2000" b="1" dirty="0"/>
              <a:t>» </a:t>
            </a:r>
            <a:r>
              <a:rPr lang="tr-TR" sz="2000" b="1" i="1" dirty="0"/>
              <a:t>Babaannem, bize masal okur, uyutmaya çalışırdı. (Kimi uyutmaya çalışırdı →bizi → nesne eksi</a:t>
            </a:r>
          </a:p>
          <a:p>
            <a:r>
              <a:rPr lang="tr-TR" sz="2000" b="1" dirty="0"/>
              <a:t>» </a:t>
            </a:r>
            <a:r>
              <a:rPr lang="tr-TR" sz="2000" b="1" i="1" dirty="0"/>
              <a:t>Onunla görüşmek istedik ama bulamadık. (Kimi bulamadık →onu →nesne eksik)</a:t>
            </a:r>
          </a:p>
          <a:p>
            <a:r>
              <a:rPr lang="tr-TR" sz="2000" b="1" dirty="0"/>
              <a:t>» Bize yardım edeceklerine inanıyor ve bekliyoruz. </a:t>
            </a:r>
            <a:r>
              <a:rPr lang="tr-TR" sz="2000" b="1" i="1" dirty="0"/>
              <a:t>(Neyi bekliyoruz →yardımlarını →nesne eksik)</a:t>
            </a:r>
          </a:p>
          <a:p>
            <a:r>
              <a:rPr lang="tr-TR" sz="2000" b="1" i="1" dirty="0"/>
              <a:t>Her gün ona telefon açıyor ve çok sevdiğini söylüyordu.</a:t>
            </a:r>
          </a:p>
          <a:p>
            <a:r>
              <a:rPr lang="tr-TR" sz="2000" b="1" i="1" dirty="0"/>
              <a:t>Doktor, çocuğun dişini çekip eve gönderdi</a:t>
            </a:r>
            <a:r>
              <a:rPr lang="tr-TR" sz="2000" b="1" i="1" dirty="0">
                <a:solidFill>
                  <a:srgbClr val="7030A0"/>
                </a:solidFill>
              </a:rPr>
              <a:t>.</a:t>
            </a:r>
          </a:p>
          <a:p>
            <a:endParaRPr lang="tr-TR" sz="2000" dirty="0">
              <a:solidFill>
                <a:srgbClr val="7030A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ZARF TÜMLECİ EKSİKLİĞİ</a:t>
            </a:r>
          </a:p>
        </p:txBody>
      </p:sp>
      <p:sp>
        <p:nvSpPr>
          <p:cNvPr id="3" name="2 İçerik Yer Tutucusu"/>
          <p:cNvSpPr>
            <a:spLocks noGrp="1"/>
          </p:cNvSpPr>
          <p:nvPr>
            <p:ph idx="1"/>
          </p:nvPr>
        </p:nvSpPr>
        <p:spPr/>
        <p:txBody>
          <a:bodyPr>
            <a:normAutofit fontScale="92500" lnSpcReduction="10000"/>
          </a:bodyPr>
          <a:lstStyle/>
          <a:p>
            <a:r>
              <a:rPr lang="tr-TR" sz="2000" b="1" dirty="0"/>
              <a:t>Cümlede her zaman zarf tümleci bulunması gerekmez. Ancak bazı cümlelerde zarf tümlecinin bulunmaması, anlatım bozukluğuna yol açabilir</a:t>
            </a:r>
            <a:r>
              <a:rPr lang="tr-TR" b="1" dirty="0"/>
              <a:t>.</a:t>
            </a:r>
          </a:p>
          <a:p>
            <a:r>
              <a:rPr lang="tr-TR" sz="2000" b="1" dirty="0"/>
              <a:t>» </a:t>
            </a:r>
            <a:r>
              <a:rPr lang="tr-TR" sz="2000" b="1" i="1" dirty="0"/>
              <a:t>Muzaffer Bey’i çok severim, iyi anlaşırız. (Kiminle anlaşırız →onunla →zarf tümleci eksik)</a:t>
            </a:r>
          </a:p>
          <a:p>
            <a:r>
              <a:rPr lang="tr-TR" sz="2000" b="1" dirty="0"/>
              <a:t>» </a:t>
            </a:r>
            <a:r>
              <a:rPr lang="tr-TR" sz="2000" b="1" i="1" dirty="0"/>
              <a:t>Sıkıntılara nasıl göğüs gerdin, nasıl başa çıktın? (Neyle başa çıktın→onlarla → zarf tümleci eksik)</a:t>
            </a:r>
          </a:p>
          <a:p>
            <a:r>
              <a:rPr lang="tr-TR" sz="2000" b="1" dirty="0"/>
              <a:t>» Her gün çalıştı, tembellik etmedi. </a:t>
            </a:r>
            <a:r>
              <a:rPr lang="tr-TR" sz="2000" b="1" i="1" dirty="0"/>
              <a:t>(Ne zaman tembellik etmedi→hiçbir zaman→zarf tümleci eksik)</a:t>
            </a:r>
          </a:p>
          <a:p>
            <a:r>
              <a:rPr lang="tr-TR" sz="2000" b="1" dirty="0"/>
              <a:t>» Durmadan yazıyor, dinlenmiyor. </a:t>
            </a:r>
            <a:r>
              <a:rPr lang="tr-TR" sz="2000" b="1" i="1" dirty="0"/>
              <a:t>(Ne zaman dinlemiyor →hiç →zarf tümleci eksik)</a:t>
            </a:r>
          </a:p>
          <a:p>
            <a:r>
              <a:rPr lang="tr-TR" sz="2000" b="1" i="1" dirty="0"/>
              <a:t>Zorluklara göğüs gerdi, başa çıktı. (yanlış) (ZORLUKLARLA)</a:t>
            </a:r>
          </a:p>
          <a:p>
            <a:r>
              <a:rPr lang="tr-TR" sz="2000" b="1" i="1" dirty="0"/>
              <a:t>Seni daima sevdim, üzmedim</a:t>
            </a:r>
          </a:p>
          <a:p>
            <a:r>
              <a:rPr lang="tr-TR" sz="2000" b="1" i="1" dirty="0"/>
              <a:t>Çocuğu yanıma çağırıp konuştum</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TotalTime>
  <Words>2092</Words>
  <Application>Microsoft Office PowerPoint</Application>
  <PresentationFormat>Ekran Gösterisi (4:3)</PresentationFormat>
  <Paragraphs>191</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Akış</vt:lpstr>
      <vt:lpstr>YAPIYA DAYALI ANLATIM BOZUKLUKLARI</vt:lpstr>
      <vt:lpstr>ÖZNE-YÜKLEM UYUŞMAZLIĞI</vt:lpstr>
      <vt:lpstr>ÖZNE-YÜKLEM UYUŞMAZLIĞI</vt:lpstr>
      <vt:lpstr>ÖZNE-YÜKLEM UYUŞMAZLIĞI</vt:lpstr>
      <vt:lpstr>ÖZNE-YÜKLEM UYUŞMAZLIĞI</vt:lpstr>
      <vt:lpstr>ÖZNE-YÜKLEM UYUŞMAZLIĞI</vt:lpstr>
      <vt:lpstr>ÖZNE EKSİKLİĞİ</vt:lpstr>
      <vt:lpstr>NESNE EKSİKLİĞİ</vt:lpstr>
      <vt:lpstr>ZARF TÜMLECİ EKSİKLİĞİ</vt:lpstr>
      <vt:lpstr>YER TAMLAYICISI EKSİKLİĞİ</vt:lpstr>
      <vt:lpstr>YÜKLEM EKSİKLİĞİ</vt:lpstr>
      <vt:lpstr>EKLERİN YANLIŞ KULLANIMI VE EK EKSİKLİĞİ</vt:lpstr>
      <vt:lpstr>TAMLAMA YANLIŞLIKLARI</vt:lpstr>
      <vt:lpstr>TAMLAMA YANLIŞLIKLARI</vt:lpstr>
      <vt:lpstr>YARDIMCI EYLEM-FİİLİMSİ EKSİKLİĞİ</vt:lpstr>
      <vt:lpstr>ÇATI UYUMSUZLUĞU</vt:lpstr>
      <vt:lpstr>11. NOKTALAMA EKSİKLİĞİ- VİRGÜL EKSİKLİĞİ:</vt:lpstr>
      <vt:lpstr>ALIŞTIRMALAR</vt:lpstr>
      <vt:lpstr>ALIŞTIRMALAR</vt:lpstr>
      <vt:lpstr>ALIŞTIRMALAR</vt:lpstr>
      <vt:lpstr>ALIŞTIRMALAR</vt:lpstr>
      <vt:lpstr>ALIŞTIRMALAR</vt:lpstr>
      <vt:lpstr>ALIŞTIRMALAR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YAPIYA DAYALI ANLATIM BOZUKLUKLARI</dc:title>
  <dc:creator>SAMSUNG</dc:creator>
  <cp:lastModifiedBy>Bilinmeyen Kullanıcı</cp:lastModifiedBy>
  <cp:revision>21</cp:revision>
  <dcterms:created xsi:type="dcterms:W3CDTF">2019-04-02T15:01:54Z</dcterms:created>
  <dcterms:modified xsi:type="dcterms:W3CDTF">2019-04-13T13:49:41Z</dcterms:modified>
</cp:coreProperties>
</file>